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256" r:id="rId2"/>
    <p:sldId id="357" r:id="rId3"/>
    <p:sldId id="263" r:id="rId4"/>
    <p:sldId id="330" r:id="rId5"/>
    <p:sldId id="331" r:id="rId6"/>
    <p:sldId id="342" r:id="rId7"/>
    <p:sldId id="343" r:id="rId8"/>
    <p:sldId id="352" r:id="rId9"/>
    <p:sldId id="344" r:id="rId10"/>
    <p:sldId id="340" r:id="rId11"/>
    <p:sldId id="345" r:id="rId12"/>
    <p:sldId id="349" r:id="rId13"/>
    <p:sldId id="354" r:id="rId14"/>
    <p:sldId id="355" r:id="rId15"/>
    <p:sldId id="353" r:id="rId16"/>
    <p:sldId id="341" r:id="rId17"/>
    <p:sldId id="348" r:id="rId18"/>
    <p:sldId id="312" r:id="rId19"/>
    <p:sldId id="311" r:id="rId20"/>
    <p:sldId id="327" r:id="rId21"/>
    <p:sldId id="329" r:id="rId22"/>
    <p:sldId id="316" r:id="rId23"/>
    <p:sldId id="317" r:id="rId24"/>
    <p:sldId id="275" r:id="rId25"/>
    <p:sldId id="284" r:id="rId26"/>
    <p:sldId id="285" r:id="rId27"/>
    <p:sldId id="286" r:id="rId28"/>
    <p:sldId id="335" r:id="rId29"/>
    <p:sldId id="277" r:id="rId30"/>
    <p:sldId id="276" r:id="rId31"/>
    <p:sldId id="262" r:id="rId32"/>
    <p:sldId id="278" r:id="rId33"/>
    <p:sldId id="282" r:id="rId34"/>
    <p:sldId id="281" r:id="rId35"/>
    <p:sldId id="283" r:id="rId36"/>
    <p:sldId id="289" r:id="rId37"/>
    <p:sldId id="290" r:id="rId38"/>
    <p:sldId id="291" r:id="rId39"/>
    <p:sldId id="297" r:id="rId40"/>
    <p:sldId id="298" r:id="rId41"/>
    <p:sldId id="299" r:id="rId42"/>
    <p:sldId id="328" r:id="rId43"/>
    <p:sldId id="300" r:id="rId44"/>
    <p:sldId id="301" r:id="rId45"/>
    <p:sldId id="302" r:id="rId46"/>
    <p:sldId id="303" r:id="rId47"/>
    <p:sldId id="304" r:id="rId48"/>
    <p:sldId id="346" r:id="rId49"/>
    <p:sldId id="305" r:id="rId50"/>
    <p:sldId id="347" r:id="rId51"/>
    <p:sldId id="319" r:id="rId52"/>
    <p:sldId id="320" r:id="rId53"/>
    <p:sldId id="321" r:id="rId54"/>
    <p:sldId id="306" r:id="rId55"/>
    <p:sldId id="307" r:id="rId56"/>
    <p:sldId id="308" r:id="rId57"/>
    <p:sldId id="309" r:id="rId58"/>
    <p:sldId id="313" r:id="rId59"/>
    <p:sldId id="314" r:id="rId60"/>
    <p:sldId id="315" r:id="rId61"/>
    <p:sldId id="322" r:id="rId62"/>
    <p:sldId id="336" r:id="rId63"/>
    <p:sldId id="337" r:id="rId64"/>
    <p:sldId id="338" r:id="rId65"/>
    <p:sldId id="339" r:id="rId66"/>
    <p:sldId id="324" r:id="rId67"/>
    <p:sldId id="325" r:id="rId68"/>
    <p:sldId id="334" r:id="rId69"/>
    <p:sldId id="332" r:id="rId70"/>
    <p:sldId id="326" r:id="rId71"/>
    <p:sldId id="350" r:id="rId72"/>
    <p:sldId id="358" r:id="rId73"/>
    <p:sldId id="359" r:id="rId74"/>
    <p:sldId id="360" r:id="rId75"/>
    <p:sldId id="361" r:id="rId76"/>
    <p:sldId id="362" r:id="rId77"/>
    <p:sldId id="363" r:id="rId7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88" autoAdjust="0"/>
    <p:restoredTop sz="94716" autoAdjust="0"/>
  </p:normalViewPr>
  <p:slideViewPr>
    <p:cSldViewPr>
      <p:cViewPr>
        <p:scale>
          <a:sx n="100" d="100"/>
          <a:sy n="100" d="100"/>
        </p:scale>
        <p:origin x="-322" y="19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725"/>
    </p:cViewPr>
  </p:sorterViewPr>
  <p:notesViewPr>
    <p:cSldViewPr>
      <p:cViewPr varScale="1">
        <p:scale>
          <a:sx n="40" d="100"/>
          <a:sy n="40" d="100"/>
        </p:scale>
        <p:origin x="-2400" y="-91"/>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59490B-4390-433F-AAF5-42E5CE2EBA32}" type="datetimeFigureOut">
              <a:rPr lang="cs-CZ" smtClean="0"/>
              <a:pPr/>
              <a:t>21.8.2016</a:t>
            </a:fld>
            <a:endParaRPr lang="cs-CZ"/>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57CCCF7-73BD-4A9C-A5A9-DD1ABEBEA628}" type="slidenum">
              <a:rPr lang="cs-CZ" smtClean="0"/>
              <a:pPr/>
              <a:t>‹#›</a:t>
            </a:fld>
            <a:endParaRPr 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844170-9426-4478-97A6-2EDACA50BFCA}" type="datetimeFigureOut">
              <a:rPr lang="cs-CZ" smtClean="0"/>
              <a:pPr/>
              <a:t>21.8.2016</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DECAAD-D561-403D-A214-0646B8BB347A}"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DECAAD-D561-403D-A214-0646B8BB347A}" type="slidenum">
              <a:rPr lang="cs-CZ" smtClean="0"/>
              <a:pPr/>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2"/>
          <p:cNvSpPr>
            <a:spLocks noGrp="1" noChangeArrowheads="1"/>
          </p:cNvSpPr>
          <p:nvPr>
            <p:ph type="sldNum" sz="quarter"/>
          </p:nvPr>
        </p:nvSpPr>
        <p:spPr>
          <a:noFill/>
        </p:spPr>
        <p:txBody>
          <a:bodyPr/>
          <a:lstStyle/>
          <a:p>
            <a:fld id="{D0F13E4D-6093-4B2B-B4CB-8AEF7B0B1739}" type="slidenum">
              <a:rPr lang="cs-CZ" smtClean="0"/>
              <a:pPr/>
              <a:t>24</a:t>
            </a:fld>
            <a:endParaRPr lang="cs-CZ" smtClean="0"/>
          </a:p>
        </p:txBody>
      </p:sp>
      <p:sp>
        <p:nvSpPr>
          <p:cNvPr id="55299" name="Text Box 1"/>
          <p:cNvSpPr txBox="1">
            <a:spLocks noChangeArrowheads="1"/>
          </p:cNvSpPr>
          <p:nvPr/>
        </p:nvSpPr>
        <p:spPr bwMode="auto">
          <a:xfrm>
            <a:off x="3884613" y="8685213"/>
            <a:ext cx="2963862" cy="449262"/>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F2B6FEE-F863-4223-8851-7C265F7A81C6}"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24</a:t>
            </a:fld>
            <a:endParaRPr lang="cs-CZ" sz="1200">
              <a:solidFill>
                <a:srgbClr val="000000"/>
              </a:solidFill>
              <a:ea typeface="DejaVu Sans" pitchFamily="32" charset="2"/>
              <a:cs typeface="DejaVu Sans" pitchFamily="32" charset="2"/>
            </a:endParaRPr>
          </a:p>
        </p:txBody>
      </p:sp>
      <p:sp>
        <p:nvSpPr>
          <p:cNvPr id="55300" name="Text Box 2"/>
          <p:cNvSpPr txBox="1">
            <a:spLocks noChangeArrowheads="1"/>
          </p:cNvSpPr>
          <p:nvPr/>
        </p:nvSpPr>
        <p:spPr bwMode="auto">
          <a:xfrm>
            <a:off x="1144588" y="685800"/>
            <a:ext cx="4562475" cy="3422650"/>
          </a:xfrm>
          <a:prstGeom prst="rect">
            <a:avLst/>
          </a:prstGeom>
          <a:solidFill>
            <a:srgbClr val="FFFFFF"/>
          </a:solidFill>
          <a:ln w="9360">
            <a:solidFill>
              <a:srgbClr val="000000"/>
            </a:solidFill>
            <a:miter lim="800000"/>
            <a:headEnd/>
            <a:tailEnd/>
          </a:ln>
        </p:spPr>
        <p:txBody>
          <a:bodyPr wrap="none" anchor="ctr"/>
          <a:lstStyle/>
          <a:p>
            <a:endParaRPr lang="cs-CZ">
              <a:ea typeface="DejaVu Sans" pitchFamily="32" charset="2"/>
              <a:cs typeface="DejaVu Sans" pitchFamily="32" charset="2"/>
            </a:endParaRPr>
          </a:p>
        </p:txBody>
      </p:sp>
      <p:sp>
        <p:nvSpPr>
          <p:cNvPr id="55301" name="Rectangle 3"/>
          <p:cNvSpPr>
            <a:spLocks noGrp="1" noChangeArrowheads="1"/>
          </p:cNvSpPr>
          <p:nvPr>
            <p:ph type="body"/>
          </p:nvPr>
        </p:nvSpPr>
        <p:spPr>
          <a:xfrm>
            <a:off x="685800" y="4343400"/>
            <a:ext cx="5478463" cy="4106863"/>
          </a:xfrm>
          <a:noFill/>
          <a:ln/>
        </p:spPr>
        <p:txBody>
          <a:bodyPr wrap="none" anchor="ctr"/>
          <a:lstStyle/>
          <a:p>
            <a:endParaRPr lang="cs-CZ" smtClean="0"/>
          </a:p>
        </p:txBody>
      </p:sp>
      <p:sp>
        <p:nvSpPr>
          <p:cNvPr id="55302" name="Text Box 4"/>
          <p:cNvSpPr txBox="1">
            <a:spLocks noChangeArrowheads="1"/>
          </p:cNvSpPr>
          <p:nvPr/>
        </p:nvSpPr>
        <p:spPr bwMode="auto">
          <a:xfrm>
            <a:off x="3884613" y="8685213"/>
            <a:ext cx="2965450" cy="45085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636B1A9-0409-46A6-BE75-52BD2BE7E70F}"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24</a:t>
            </a:fld>
            <a:endParaRPr lang="cs-CZ" sz="1200">
              <a:solidFill>
                <a:srgbClr val="000000"/>
              </a:solidFill>
              <a:ea typeface="DejaVu Sans" pitchFamily="32" charset="2"/>
              <a:cs typeface="DejaVu Sans" pitchFamily="32" charset="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2"/>
          <p:cNvSpPr>
            <a:spLocks noGrp="1" noChangeArrowheads="1"/>
          </p:cNvSpPr>
          <p:nvPr>
            <p:ph type="sldNum" sz="quarter" idx="5"/>
          </p:nvPr>
        </p:nvSpPr>
        <p:spPr/>
        <p:txBody>
          <a:bodyPr/>
          <a:lstStyle/>
          <a:p>
            <a:pPr>
              <a:defRPr/>
            </a:pPr>
            <a:fld id="{1DB0401C-7D6A-455B-974A-12D4FF1C27E4}" type="slidenum">
              <a:rPr lang="cs-CZ" smtClean="0"/>
              <a:pPr>
                <a:defRPr/>
              </a:pPr>
              <a:t>25</a:t>
            </a:fld>
            <a:endParaRPr lang="cs-CZ" smtClean="0"/>
          </a:p>
        </p:txBody>
      </p:sp>
      <p:sp>
        <p:nvSpPr>
          <p:cNvPr id="61443" name="Text Box 1"/>
          <p:cNvSpPr txBox="1">
            <a:spLocks noChangeArrowheads="1"/>
          </p:cNvSpPr>
          <p:nvPr/>
        </p:nvSpPr>
        <p:spPr bwMode="auto">
          <a:xfrm>
            <a:off x="3884613" y="8685213"/>
            <a:ext cx="2963862" cy="449262"/>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B46844B-BCBF-47EF-AA1E-AEF476CC0577}"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25</a:t>
            </a:fld>
            <a:endParaRPr lang="cs-CZ" sz="1200">
              <a:solidFill>
                <a:srgbClr val="000000"/>
              </a:solidFill>
              <a:ea typeface="DejaVu Sans" pitchFamily="32" charset="2"/>
              <a:cs typeface="DejaVu Sans" pitchFamily="32" charset="2"/>
            </a:endParaRPr>
          </a:p>
        </p:txBody>
      </p:sp>
      <p:sp>
        <p:nvSpPr>
          <p:cNvPr id="61444" name="Text Box 2"/>
          <p:cNvSpPr txBox="1">
            <a:spLocks noChangeArrowheads="1"/>
          </p:cNvSpPr>
          <p:nvPr/>
        </p:nvSpPr>
        <p:spPr bwMode="auto">
          <a:xfrm>
            <a:off x="3884613" y="8685213"/>
            <a:ext cx="2965450" cy="45085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FBFE78D-BF8E-4B9A-AB02-6CEB43FBD7BD}"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25</a:t>
            </a:fld>
            <a:endParaRPr lang="cs-CZ" sz="1200">
              <a:solidFill>
                <a:srgbClr val="000000"/>
              </a:solidFill>
              <a:ea typeface="DejaVu Sans" pitchFamily="32" charset="2"/>
              <a:cs typeface="DejaVu Sans" pitchFamily="32" charset="2"/>
            </a:endParaRPr>
          </a:p>
        </p:txBody>
      </p:sp>
      <p:sp>
        <p:nvSpPr>
          <p:cNvPr id="61445" name="Text Box 3"/>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48CA9F8-8F51-4A26-80AE-6038755C88CF}"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25</a:t>
            </a:fld>
            <a:endParaRPr lang="cs-CZ" sz="1200">
              <a:solidFill>
                <a:srgbClr val="000000"/>
              </a:solidFill>
              <a:ea typeface="DejaVu Sans" pitchFamily="32" charset="2"/>
              <a:cs typeface="DejaVu Sans" pitchFamily="32" charset="2"/>
            </a:endParaRPr>
          </a:p>
        </p:txBody>
      </p:sp>
      <p:sp>
        <p:nvSpPr>
          <p:cNvPr id="61446" name="Text Box 4"/>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cs-CZ">
              <a:ea typeface="DejaVu Sans" pitchFamily="32" charset="2"/>
              <a:cs typeface="DejaVu Sans" pitchFamily="32" charset="2"/>
            </a:endParaRPr>
          </a:p>
        </p:txBody>
      </p:sp>
      <p:sp>
        <p:nvSpPr>
          <p:cNvPr id="61447" name="Rectangle 5"/>
          <p:cNvSpPr>
            <a:spLocks noGrp="1" noChangeArrowheads="1"/>
          </p:cNvSpPr>
          <p:nvPr>
            <p:ph type="body"/>
          </p:nvPr>
        </p:nvSpPr>
        <p:spPr bwMode="auto">
          <a:xfrm>
            <a:off x="685800" y="4343400"/>
            <a:ext cx="5478463" cy="4106863"/>
          </a:xfrm>
          <a:noFill/>
        </p:spPr>
        <p:txBody>
          <a:bodyPr wrap="none" numCol="1" anchor="ctr" anchorCtr="0" compatLnSpc="1">
            <a:prstTxWarp prst="textNoShape">
              <a:avLst/>
            </a:prstTxWarp>
          </a:bodyPr>
          <a:lstStyle/>
          <a:p>
            <a:endParaRPr lang="cs-CZ" smtClean="0"/>
          </a:p>
        </p:txBody>
      </p:sp>
      <p:sp>
        <p:nvSpPr>
          <p:cNvPr id="61448" name="Text Box 6"/>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7919064-69B3-4F6D-B081-491A5CA60862}"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25</a:t>
            </a:fld>
            <a:endParaRPr lang="cs-CZ" sz="1200">
              <a:solidFill>
                <a:srgbClr val="000000"/>
              </a:solidFill>
              <a:ea typeface="DejaVu Sans" pitchFamily="32" charset="2"/>
              <a:cs typeface="DejaVu Sans" pitchFamily="32" charset="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2"/>
          <p:cNvSpPr>
            <a:spLocks noGrp="1" noChangeArrowheads="1"/>
          </p:cNvSpPr>
          <p:nvPr>
            <p:ph type="sldNum" sz="quarter" idx="5"/>
          </p:nvPr>
        </p:nvSpPr>
        <p:spPr/>
        <p:txBody>
          <a:bodyPr/>
          <a:lstStyle/>
          <a:p>
            <a:pPr>
              <a:defRPr/>
            </a:pPr>
            <a:fld id="{FEE44DE6-D60E-4F69-B0EA-11B64E964139}" type="slidenum">
              <a:rPr lang="cs-CZ" smtClean="0"/>
              <a:pPr>
                <a:defRPr/>
              </a:pPr>
              <a:t>26</a:t>
            </a:fld>
            <a:endParaRPr lang="cs-CZ" smtClean="0"/>
          </a:p>
        </p:txBody>
      </p:sp>
      <p:sp>
        <p:nvSpPr>
          <p:cNvPr id="65539" name="Text Box 1"/>
          <p:cNvSpPr txBox="1">
            <a:spLocks noChangeArrowheads="1"/>
          </p:cNvSpPr>
          <p:nvPr/>
        </p:nvSpPr>
        <p:spPr bwMode="auto">
          <a:xfrm>
            <a:off x="3884613" y="8685213"/>
            <a:ext cx="2963862" cy="449262"/>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91C7A9C-3A1A-4349-ACB1-933603E91262}"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26</a:t>
            </a:fld>
            <a:endParaRPr lang="cs-CZ" sz="1200">
              <a:solidFill>
                <a:srgbClr val="000000"/>
              </a:solidFill>
              <a:ea typeface="DejaVu Sans" pitchFamily="32" charset="2"/>
              <a:cs typeface="DejaVu Sans" pitchFamily="32" charset="2"/>
            </a:endParaRPr>
          </a:p>
        </p:txBody>
      </p:sp>
      <p:sp>
        <p:nvSpPr>
          <p:cNvPr id="65540" name="Text Box 2"/>
          <p:cNvSpPr txBox="1">
            <a:spLocks noChangeArrowheads="1"/>
          </p:cNvSpPr>
          <p:nvPr/>
        </p:nvSpPr>
        <p:spPr bwMode="auto">
          <a:xfrm>
            <a:off x="1144588" y="685800"/>
            <a:ext cx="4562475" cy="3422650"/>
          </a:xfrm>
          <a:prstGeom prst="rect">
            <a:avLst/>
          </a:prstGeom>
          <a:solidFill>
            <a:srgbClr val="FFFFFF"/>
          </a:solidFill>
          <a:ln w="9360">
            <a:solidFill>
              <a:srgbClr val="000000"/>
            </a:solidFill>
            <a:miter lim="800000"/>
            <a:headEnd/>
            <a:tailEnd/>
          </a:ln>
        </p:spPr>
        <p:txBody>
          <a:bodyPr wrap="none" anchor="ctr"/>
          <a:lstStyle/>
          <a:p>
            <a:endParaRPr lang="cs-CZ">
              <a:ea typeface="DejaVu Sans" pitchFamily="32" charset="2"/>
              <a:cs typeface="DejaVu Sans" pitchFamily="32" charset="2"/>
            </a:endParaRPr>
          </a:p>
        </p:txBody>
      </p:sp>
      <p:sp>
        <p:nvSpPr>
          <p:cNvPr id="65541" name="Rectangle 3"/>
          <p:cNvSpPr>
            <a:spLocks noGrp="1" noChangeArrowheads="1"/>
          </p:cNvSpPr>
          <p:nvPr>
            <p:ph type="body"/>
          </p:nvPr>
        </p:nvSpPr>
        <p:spPr bwMode="auto">
          <a:xfrm>
            <a:off x="685800" y="4343400"/>
            <a:ext cx="5478463" cy="4106863"/>
          </a:xfrm>
          <a:noFill/>
        </p:spPr>
        <p:txBody>
          <a:bodyPr wrap="none" numCol="1" anchor="ctr" anchorCtr="0" compatLnSpc="1">
            <a:prstTxWarp prst="textNoShape">
              <a:avLst/>
            </a:prstTxWarp>
          </a:bodyPr>
          <a:lstStyle/>
          <a:p>
            <a:endParaRPr lang="cs-CZ" smtClean="0"/>
          </a:p>
        </p:txBody>
      </p:sp>
      <p:sp>
        <p:nvSpPr>
          <p:cNvPr id="65542" name="Text Box 4"/>
          <p:cNvSpPr txBox="1">
            <a:spLocks noChangeArrowheads="1"/>
          </p:cNvSpPr>
          <p:nvPr/>
        </p:nvSpPr>
        <p:spPr bwMode="auto">
          <a:xfrm>
            <a:off x="3884613" y="8685213"/>
            <a:ext cx="2965450" cy="45085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40B647F-AA10-4A15-B514-37F7F729A289}"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26</a:t>
            </a:fld>
            <a:endParaRPr lang="cs-CZ" sz="1200">
              <a:solidFill>
                <a:srgbClr val="000000"/>
              </a:solidFill>
              <a:ea typeface="DejaVu Sans" pitchFamily="32" charset="2"/>
              <a:cs typeface="DejaVu Sans" pitchFamily="32" charset="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2E3B2AA2-2DA1-4203-B7DB-0F940538A449}" type="slidenum">
              <a:rPr lang="cs-CZ" smtClean="0"/>
              <a:pPr/>
              <a:t>27</a:t>
            </a:fld>
            <a:endParaRPr lang="cs-CZ"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50179"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dirty="0" smtClean="0"/>
          </a:p>
        </p:txBody>
      </p:sp>
      <p:sp>
        <p:nvSpPr>
          <p:cNvPr id="5018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6D2160-C95B-44D0-98FE-D4E4528A61FB}" type="slidenum">
              <a:rPr lang="cs-CZ" smtClean="0"/>
              <a:pPr/>
              <a:t>28</a:t>
            </a:fld>
            <a:endParaRPr 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7885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56324"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289737-CE3A-43A4-9A7C-40EBD059F1B5}" type="slidenum">
              <a:rPr lang="cs-CZ" smtClean="0"/>
              <a:pPr fontAlgn="base">
                <a:spcBef>
                  <a:spcPct val="0"/>
                </a:spcBef>
                <a:spcAft>
                  <a:spcPct val="0"/>
                </a:spcAft>
                <a:defRPr/>
              </a:pPr>
              <a:t>36</a:t>
            </a:fld>
            <a:endParaRPr 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5B24432D-B5AB-42BB-BCAF-E6CE84407DB4}" type="slidenum">
              <a:rPr lang="cs-CZ" smtClean="0"/>
              <a:pPr/>
              <a:t>37</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A6D45979-4CFE-4F5D-89F7-85173AA1761C}" type="slidenum">
              <a:rPr lang="cs-CZ" smtClean="0"/>
              <a:pPr/>
              <a:t>40</a:t>
            </a:fld>
            <a:endParaRPr lang="cs-CZ"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CB8D5D35-8030-4F1D-83C4-E414768E3C33}" type="slidenum">
              <a:rPr lang="cs-CZ" smtClean="0"/>
              <a:pPr/>
              <a:t>42</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1"/>
          <p:cNvSpPr>
            <a:spLocks noGrp="1" noChangeArrowheads="1"/>
          </p:cNvSpPr>
          <p:nvPr>
            <p:ph type="sldNum" sz="quarter"/>
          </p:nvPr>
        </p:nvSpPr>
        <p:spPr>
          <a:noFill/>
        </p:spPr>
        <p:txBody>
          <a:bodyPr/>
          <a:lstStyle/>
          <a:p>
            <a:fld id="{C43895D3-760D-4C77-9543-A09149D670CB}" type="slidenum">
              <a:rPr lang="cs-CZ" smtClean="0"/>
              <a:pPr/>
              <a:t>3</a:t>
            </a:fld>
            <a:endParaRPr lang="cs-CZ" dirty="0" smtClean="0"/>
          </a:p>
        </p:txBody>
      </p:sp>
      <p:sp>
        <p:nvSpPr>
          <p:cNvPr id="38915" name="Text Box 1"/>
          <p:cNvSpPr txBox="1">
            <a:spLocks noChangeArrowheads="1"/>
          </p:cNvSpPr>
          <p:nvPr/>
        </p:nvSpPr>
        <p:spPr bwMode="auto">
          <a:xfrm>
            <a:off x="3884613" y="8685213"/>
            <a:ext cx="2965450" cy="45085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8D6CE72-1BE0-4B29-8E66-82A284FB7453}"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a:t>
            </a:fld>
            <a:endParaRPr lang="cs-CZ" sz="1200" dirty="0">
              <a:solidFill>
                <a:srgbClr val="000000"/>
              </a:solidFill>
              <a:ea typeface="DejaVu Sans" pitchFamily="32" charset="2"/>
              <a:cs typeface="DejaVu Sans" pitchFamily="32" charset="2"/>
            </a:endParaRPr>
          </a:p>
        </p:txBody>
      </p:sp>
      <p:sp>
        <p:nvSpPr>
          <p:cNvPr id="38916" name="Text Box 2"/>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C52AAB2-E712-437A-9BBD-64BEEAA5E32A}"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a:t>
            </a:fld>
            <a:endParaRPr lang="cs-CZ" sz="1200" dirty="0">
              <a:solidFill>
                <a:srgbClr val="000000"/>
              </a:solidFill>
              <a:ea typeface="DejaVu Sans" pitchFamily="32" charset="2"/>
              <a:cs typeface="DejaVu Sans" pitchFamily="32" charset="2"/>
            </a:endParaRPr>
          </a:p>
        </p:txBody>
      </p:sp>
      <p:sp>
        <p:nvSpPr>
          <p:cNvPr id="38917" name="Text Box 3"/>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cs-CZ" dirty="0">
              <a:ea typeface="DejaVu Sans" pitchFamily="32" charset="2"/>
              <a:cs typeface="DejaVu Sans" pitchFamily="32" charset="2"/>
            </a:endParaRPr>
          </a:p>
        </p:txBody>
      </p:sp>
      <p:sp>
        <p:nvSpPr>
          <p:cNvPr id="38918" name="Rectangle 4"/>
          <p:cNvSpPr>
            <a:spLocks noGrp="1" noChangeArrowheads="1"/>
          </p:cNvSpPr>
          <p:nvPr>
            <p:ph type="body"/>
          </p:nvPr>
        </p:nvSpPr>
        <p:spPr>
          <a:xfrm>
            <a:off x="685800" y="4343400"/>
            <a:ext cx="5480050" cy="4108450"/>
          </a:xfrm>
          <a:noFill/>
          <a:ln/>
        </p:spPr>
        <p:txBody>
          <a:bodyPr wrap="none" anchor="ctr"/>
          <a:lstStyle/>
          <a:p>
            <a:endParaRPr lang="cs-CZ" dirty="0" smtClean="0"/>
          </a:p>
        </p:txBody>
      </p:sp>
      <p:sp>
        <p:nvSpPr>
          <p:cNvPr id="38919" name="Text Box 5"/>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E4E96F1-6117-44D5-A2A2-54265DDA8876}"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a:t>
            </a:fld>
            <a:endParaRPr lang="cs-CZ" sz="1200" dirty="0">
              <a:solidFill>
                <a:srgbClr val="000000"/>
              </a:solidFill>
              <a:ea typeface="DejaVu Sans" pitchFamily="32" charset="2"/>
              <a:cs typeface="DejaVu Sans" pitchFamily="32" charset="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A6D45979-4CFE-4F5D-89F7-85173AA1761C}" type="slidenum">
              <a:rPr lang="cs-CZ" smtClean="0"/>
              <a:pPr/>
              <a:t>44</a:t>
            </a:fld>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43000" y="695325"/>
            <a:ext cx="4570413" cy="3427413"/>
          </a:xfrm>
          <a:solidFill>
            <a:srgbClr val="729FCF"/>
          </a:solidFill>
          <a:ln w="25400">
            <a:solidFill>
              <a:srgbClr val="3465A4"/>
            </a:solidFill>
            <a:prstDash val="solid"/>
          </a:ln>
        </p:spPr>
      </p:sp>
      <p:sp>
        <p:nvSpPr>
          <p:cNvPr id="3" name="TextovéPole 2"/>
          <p:cNvSpPr txBox="1"/>
          <p:nvPr/>
        </p:nvSpPr>
        <p:spPr>
          <a:xfrm>
            <a:off x="685177" y="4343322"/>
            <a:ext cx="5486962" cy="4115180"/>
          </a:xfrm>
          <a:prstGeom prst="rect">
            <a:avLst/>
          </a:prstGeom>
          <a:noFill/>
          <a:ln>
            <a:noFill/>
          </a:ln>
        </p:spPr>
        <p:txBody>
          <a:bodyPr vert="horz" wrap="none" lIns="78903" tIns="41030" rIns="78903" bIns="41030" anchor="ctr"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spcBef>
                <a:spcPts val="393"/>
              </a:spcBef>
              <a:tabLst>
                <a:tab pos="0" algn="l"/>
                <a:tab pos="393567" algn="l"/>
                <a:tab pos="787451" algn="l"/>
                <a:tab pos="1181336" algn="l"/>
                <a:tab pos="1575219" algn="l"/>
                <a:tab pos="1969103" algn="l"/>
                <a:tab pos="2362987" algn="l"/>
                <a:tab pos="2756871" algn="l"/>
                <a:tab pos="3150755" algn="l"/>
                <a:tab pos="3544637" algn="l"/>
                <a:tab pos="3938522" algn="l"/>
                <a:tab pos="4332405" algn="l"/>
                <a:tab pos="4726290" algn="l"/>
                <a:tab pos="5120173" algn="l"/>
                <a:tab pos="5514057" algn="l"/>
                <a:tab pos="5907941" algn="l"/>
                <a:tab pos="6301825" algn="l"/>
                <a:tab pos="6695709" algn="l"/>
                <a:tab pos="7089591" algn="l"/>
                <a:tab pos="7483476" algn="l"/>
                <a:tab pos="7877360" algn="l"/>
              </a:tabLst>
            </a:pPr>
            <a:endParaRPr lang="cs-CZ" sz="1100" dirty="0">
              <a:solidFill>
                <a:srgbClr val="000000"/>
              </a:solidFill>
              <a:latin typeface="Times New Roman" pitchFamily="18"/>
              <a:ea typeface="Droid Sans Fallback" pitchFamily="2"/>
              <a:cs typeface="FreeSans" pitchFamily="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43000" y="695325"/>
            <a:ext cx="4570413" cy="3427413"/>
          </a:xfrm>
          <a:solidFill>
            <a:srgbClr val="729FCF"/>
          </a:solidFill>
          <a:ln w="25400">
            <a:solidFill>
              <a:srgbClr val="3465A4"/>
            </a:solidFill>
            <a:prstDash val="solid"/>
          </a:ln>
        </p:spPr>
      </p:sp>
      <p:sp>
        <p:nvSpPr>
          <p:cNvPr id="3" name="TextovéPole 2"/>
          <p:cNvSpPr txBox="1"/>
          <p:nvPr/>
        </p:nvSpPr>
        <p:spPr>
          <a:xfrm>
            <a:off x="685177" y="4343322"/>
            <a:ext cx="5486962" cy="4115180"/>
          </a:xfrm>
          <a:prstGeom prst="rect">
            <a:avLst/>
          </a:prstGeom>
          <a:noFill/>
          <a:ln>
            <a:noFill/>
          </a:ln>
        </p:spPr>
        <p:txBody>
          <a:bodyPr vert="horz" wrap="none" lIns="78903" tIns="41030" rIns="78903" bIns="41030" anchor="ctr"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spcBef>
                <a:spcPts val="393"/>
              </a:spcBef>
              <a:tabLst>
                <a:tab pos="0" algn="l"/>
                <a:tab pos="393567" algn="l"/>
                <a:tab pos="787451" algn="l"/>
                <a:tab pos="1181336" algn="l"/>
                <a:tab pos="1575219" algn="l"/>
                <a:tab pos="1969103" algn="l"/>
                <a:tab pos="2362987" algn="l"/>
                <a:tab pos="2756871" algn="l"/>
                <a:tab pos="3150755" algn="l"/>
                <a:tab pos="3544637" algn="l"/>
                <a:tab pos="3938522" algn="l"/>
                <a:tab pos="4332405" algn="l"/>
                <a:tab pos="4726290" algn="l"/>
                <a:tab pos="5120173" algn="l"/>
                <a:tab pos="5514057" algn="l"/>
                <a:tab pos="5907941" algn="l"/>
                <a:tab pos="6301825" algn="l"/>
                <a:tab pos="6695709" algn="l"/>
                <a:tab pos="7089591" algn="l"/>
                <a:tab pos="7483476" algn="l"/>
                <a:tab pos="7877360" algn="l"/>
              </a:tabLst>
            </a:pPr>
            <a:endParaRPr lang="cs-CZ" sz="1100" dirty="0">
              <a:solidFill>
                <a:srgbClr val="000000"/>
              </a:solidFill>
              <a:latin typeface="Times New Roman" pitchFamily="18"/>
              <a:ea typeface="Droid Sans Fallback" pitchFamily="2"/>
              <a:cs typeface="FreeSans" pitchFamily="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43000" y="695325"/>
            <a:ext cx="4570413" cy="3427413"/>
          </a:xfrm>
          <a:solidFill>
            <a:srgbClr val="729FCF"/>
          </a:solidFill>
          <a:ln w="25400">
            <a:solidFill>
              <a:srgbClr val="3465A4"/>
            </a:solidFill>
            <a:prstDash val="solid"/>
          </a:ln>
        </p:spPr>
      </p:sp>
      <p:sp>
        <p:nvSpPr>
          <p:cNvPr id="3" name="TextovéPole 2"/>
          <p:cNvSpPr txBox="1"/>
          <p:nvPr/>
        </p:nvSpPr>
        <p:spPr>
          <a:xfrm>
            <a:off x="685177" y="4343322"/>
            <a:ext cx="5486962" cy="4115180"/>
          </a:xfrm>
          <a:prstGeom prst="rect">
            <a:avLst/>
          </a:prstGeom>
          <a:noFill/>
          <a:ln>
            <a:noFill/>
          </a:ln>
        </p:spPr>
        <p:txBody>
          <a:bodyPr vert="horz" wrap="none" lIns="78903" tIns="41030" rIns="78903" bIns="41030" anchor="ctr"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spcBef>
                <a:spcPts val="393"/>
              </a:spcBef>
              <a:tabLst>
                <a:tab pos="0" algn="l"/>
                <a:tab pos="393567" algn="l"/>
                <a:tab pos="787451" algn="l"/>
                <a:tab pos="1181336" algn="l"/>
                <a:tab pos="1575219" algn="l"/>
                <a:tab pos="1969103" algn="l"/>
                <a:tab pos="2362987" algn="l"/>
                <a:tab pos="2756871" algn="l"/>
                <a:tab pos="3150755" algn="l"/>
                <a:tab pos="3544637" algn="l"/>
                <a:tab pos="3938522" algn="l"/>
                <a:tab pos="4332405" algn="l"/>
                <a:tab pos="4726290" algn="l"/>
                <a:tab pos="5120173" algn="l"/>
                <a:tab pos="5514057" algn="l"/>
                <a:tab pos="5907941" algn="l"/>
                <a:tab pos="6301825" algn="l"/>
                <a:tab pos="6695709" algn="l"/>
                <a:tab pos="7089591" algn="l"/>
                <a:tab pos="7483476" algn="l"/>
                <a:tab pos="7877360" algn="l"/>
              </a:tabLst>
            </a:pPr>
            <a:endParaRPr lang="cs-CZ" sz="1100" dirty="0">
              <a:solidFill>
                <a:srgbClr val="000000"/>
              </a:solidFill>
              <a:latin typeface="Times New Roman" pitchFamily="18"/>
              <a:ea typeface="Droid Sans Fallback" pitchFamily="2"/>
              <a:cs typeface="FreeSans" pitchFamily="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43000" y="695325"/>
            <a:ext cx="4570413" cy="3427413"/>
          </a:xfrm>
          <a:solidFill>
            <a:srgbClr val="729FCF"/>
          </a:solidFill>
          <a:ln w="25400">
            <a:solidFill>
              <a:srgbClr val="3465A4"/>
            </a:solidFill>
            <a:prstDash val="solid"/>
          </a:ln>
        </p:spPr>
      </p:sp>
      <p:sp>
        <p:nvSpPr>
          <p:cNvPr id="3" name="TextovéPole 2"/>
          <p:cNvSpPr txBox="1"/>
          <p:nvPr/>
        </p:nvSpPr>
        <p:spPr>
          <a:xfrm>
            <a:off x="685177" y="4343322"/>
            <a:ext cx="5486962" cy="4115180"/>
          </a:xfrm>
          <a:prstGeom prst="rect">
            <a:avLst/>
          </a:prstGeom>
          <a:noFill/>
          <a:ln>
            <a:noFill/>
          </a:ln>
        </p:spPr>
        <p:txBody>
          <a:bodyPr vert="horz" wrap="none" lIns="78903" tIns="41030" rIns="78903" bIns="41030" anchor="ctr"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spcBef>
                <a:spcPts val="393"/>
              </a:spcBef>
              <a:tabLst>
                <a:tab pos="0" algn="l"/>
                <a:tab pos="393567" algn="l"/>
                <a:tab pos="787451" algn="l"/>
                <a:tab pos="1181336" algn="l"/>
                <a:tab pos="1575219" algn="l"/>
                <a:tab pos="1969103" algn="l"/>
                <a:tab pos="2362987" algn="l"/>
                <a:tab pos="2756871" algn="l"/>
                <a:tab pos="3150755" algn="l"/>
                <a:tab pos="3544637" algn="l"/>
                <a:tab pos="3938522" algn="l"/>
                <a:tab pos="4332405" algn="l"/>
                <a:tab pos="4726290" algn="l"/>
                <a:tab pos="5120173" algn="l"/>
                <a:tab pos="5514057" algn="l"/>
                <a:tab pos="5907941" algn="l"/>
                <a:tab pos="6301825" algn="l"/>
                <a:tab pos="6695709" algn="l"/>
                <a:tab pos="7089591" algn="l"/>
                <a:tab pos="7483476" algn="l"/>
                <a:tab pos="7877360" algn="l"/>
              </a:tabLst>
            </a:pPr>
            <a:endParaRPr lang="cs-CZ" sz="1100" dirty="0">
              <a:solidFill>
                <a:srgbClr val="000000"/>
              </a:solidFill>
              <a:latin typeface="Times New Roman" pitchFamily="18"/>
              <a:ea typeface="Droid Sans Fallback" pitchFamily="2"/>
              <a:cs typeface="FreeSans" pitchFamily="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43000" y="695325"/>
            <a:ext cx="4570413" cy="3427413"/>
          </a:xfrm>
          <a:solidFill>
            <a:srgbClr val="729FCF"/>
          </a:solidFill>
          <a:ln w="25400">
            <a:solidFill>
              <a:srgbClr val="3465A4"/>
            </a:solidFill>
            <a:prstDash val="solid"/>
          </a:ln>
        </p:spPr>
      </p:sp>
      <p:sp>
        <p:nvSpPr>
          <p:cNvPr id="3" name="TextovéPole 2"/>
          <p:cNvSpPr txBox="1"/>
          <p:nvPr/>
        </p:nvSpPr>
        <p:spPr>
          <a:xfrm>
            <a:off x="685177" y="4343322"/>
            <a:ext cx="5486962" cy="4115180"/>
          </a:xfrm>
          <a:prstGeom prst="rect">
            <a:avLst/>
          </a:prstGeom>
          <a:noFill/>
          <a:ln>
            <a:noFill/>
          </a:ln>
        </p:spPr>
        <p:txBody>
          <a:bodyPr vert="horz" wrap="none" lIns="78903" tIns="41030" rIns="78903" bIns="41030" anchor="ctr"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spcBef>
                <a:spcPts val="393"/>
              </a:spcBef>
              <a:tabLst>
                <a:tab pos="0" algn="l"/>
                <a:tab pos="393567" algn="l"/>
                <a:tab pos="787451" algn="l"/>
                <a:tab pos="1181336" algn="l"/>
                <a:tab pos="1575219" algn="l"/>
                <a:tab pos="1969103" algn="l"/>
                <a:tab pos="2362987" algn="l"/>
                <a:tab pos="2756871" algn="l"/>
                <a:tab pos="3150755" algn="l"/>
                <a:tab pos="3544637" algn="l"/>
                <a:tab pos="3938522" algn="l"/>
                <a:tab pos="4332405" algn="l"/>
                <a:tab pos="4726290" algn="l"/>
                <a:tab pos="5120173" algn="l"/>
                <a:tab pos="5514057" algn="l"/>
                <a:tab pos="5907941" algn="l"/>
                <a:tab pos="6301825" algn="l"/>
                <a:tab pos="6695709" algn="l"/>
                <a:tab pos="7089591" algn="l"/>
                <a:tab pos="7483476" algn="l"/>
                <a:tab pos="7877360" algn="l"/>
              </a:tabLst>
            </a:pPr>
            <a:endParaRPr lang="cs-CZ" sz="1100" dirty="0">
              <a:solidFill>
                <a:srgbClr val="000000"/>
              </a:solidFill>
              <a:latin typeface="Times New Roman" pitchFamily="18"/>
              <a:ea typeface="Droid Sans Fallback" pitchFamily="2"/>
              <a:cs typeface="FreeSans" pitchFamily="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43000" y="695325"/>
            <a:ext cx="4570413" cy="3427413"/>
          </a:xfrm>
          <a:solidFill>
            <a:srgbClr val="729FCF"/>
          </a:solidFill>
          <a:ln w="25400">
            <a:solidFill>
              <a:srgbClr val="3465A4"/>
            </a:solidFill>
            <a:prstDash val="solid"/>
          </a:ln>
        </p:spPr>
      </p:sp>
      <p:sp>
        <p:nvSpPr>
          <p:cNvPr id="3" name="TextovéPole 2"/>
          <p:cNvSpPr txBox="1"/>
          <p:nvPr/>
        </p:nvSpPr>
        <p:spPr>
          <a:xfrm>
            <a:off x="685177" y="4343322"/>
            <a:ext cx="5486962" cy="4115180"/>
          </a:xfrm>
          <a:prstGeom prst="rect">
            <a:avLst/>
          </a:prstGeom>
          <a:noFill/>
          <a:ln>
            <a:noFill/>
          </a:ln>
        </p:spPr>
        <p:txBody>
          <a:bodyPr vert="horz" wrap="none" lIns="78903" tIns="41030" rIns="78903" bIns="41030" anchor="ctr"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spcBef>
                <a:spcPts val="393"/>
              </a:spcBef>
              <a:tabLst>
                <a:tab pos="0" algn="l"/>
                <a:tab pos="393567" algn="l"/>
                <a:tab pos="787451" algn="l"/>
                <a:tab pos="1181336" algn="l"/>
                <a:tab pos="1575219" algn="l"/>
                <a:tab pos="1969103" algn="l"/>
                <a:tab pos="2362987" algn="l"/>
                <a:tab pos="2756871" algn="l"/>
                <a:tab pos="3150755" algn="l"/>
                <a:tab pos="3544637" algn="l"/>
                <a:tab pos="3938522" algn="l"/>
                <a:tab pos="4332405" algn="l"/>
                <a:tab pos="4726290" algn="l"/>
                <a:tab pos="5120173" algn="l"/>
                <a:tab pos="5514057" algn="l"/>
                <a:tab pos="5907941" algn="l"/>
                <a:tab pos="6301825" algn="l"/>
                <a:tab pos="6695709" algn="l"/>
                <a:tab pos="7089591" algn="l"/>
                <a:tab pos="7483476" algn="l"/>
                <a:tab pos="7877360" algn="l"/>
              </a:tabLst>
            </a:pPr>
            <a:endParaRPr lang="cs-CZ" sz="1100" dirty="0">
              <a:solidFill>
                <a:srgbClr val="000000"/>
              </a:solidFill>
              <a:latin typeface="Times New Roman" pitchFamily="18"/>
              <a:ea typeface="Droid Sans Fallback" pitchFamily="2"/>
              <a:cs typeface="FreeSans" pitchFamily="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1"/>
          <p:cNvSpPr>
            <a:spLocks noGrp="1" noChangeArrowheads="1"/>
          </p:cNvSpPr>
          <p:nvPr>
            <p:ph type="sldNum" sz="quarter"/>
          </p:nvPr>
        </p:nvSpPr>
        <p:spPr>
          <a:noFill/>
        </p:spPr>
        <p:txBody>
          <a:bodyPr/>
          <a:lstStyle/>
          <a:p>
            <a:fld id="{C43895D3-760D-4C77-9543-A09149D670CB}" type="slidenum">
              <a:rPr lang="cs-CZ" smtClean="0"/>
              <a:pPr/>
              <a:t>57</a:t>
            </a:fld>
            <a:endParaRPr lang="cs-CZ" dirty="0" smtClean="0"/>
          </a:p>
        </p:txBody>
      </p:sp>
      <p:sp>
        <p:nvSpPr>
          <p:cNvPr id="38915" name="Text Box 1"/>
          <p:cNvSpPr txBox="1">
            <a:spLocks noChangeArrowheads="1"/>
          </p:cNvSpPr>
          <p:nvPr/>
        </p:nvSpPr>
        <p:spPr bwMode="auto">
          <a:xfrm>
            <a:off x="3884613" y="8685213"/>
            <a:ext cx="2965450" cy="45085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8D6CE72-1BE0-4B29-8E66-82A284FB7453}"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57</a:t>
            </a:fld>
            <a:endParaRPr lang="cs-CZ" sz="1200" dirty="0">
              <a:solidFill>
                <a:srgbClr val="000000"/>
              </a:solidFill>
              <a:ea typeface="DejaVu Sans" pitchFamily="32" charset="2"/>
              <a:cs typeface="DejaVu Sans" pitchFamily="32" charset="2"/>
            </a:endParaRPr>
          </a:p>
        </p:txBody>
      </p:sp>
      <p:sp>
        <p:nvSpPr>
          <p:cNvPr id="38916" name="Text Box 2"/>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C52AAB2-E712-437A-9BBD-64BEEAA5E32A}"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57</a:t>
            </a:fld>
            <a:endParaRPr lang="cs-CZ" sz="1200" dirty="0">
              <a:solidFill>
                <a:srgbClr val="000000"/>
              </a:solidFill>
              <a:ea typeface="DejaVu Sans" pitchFamily="32" charset="2"/>
              <a:cs typeface="DejaVu Sans" pitchFamily="32" charset="2"/>
            </a:endParaRPr>
          </a:p>
        </p:txBody>
      </p:sp>
      <p:sp>
        <p:nvSpPr>
          <p:cNvPr id="38917" name="Text Box 3"/>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cs-CZ" dirty="0">
              <a:ea typeface="DejaVu Sans" pitchFamily="32" charset="2"/>
              <a:cs typeface="DejaVu Sans" pitchFamily="32" charset="2"/>
            </a:endParaRPr>
          </a:p>
        </p:txBody>
      </p:sp>
      <p:sp>
        <p:nvSpPr>
          <p:cNvPr id="38918" name="Rectangle 4"/>
          <p:cNvSpPr>
            <a:spLocks noGrp="1" noChangeArrowheads="1"/>
          </p:cNvSpPr>
          <p:nvPr>
            <p:ph type="body"/>
          </p:nvPr>
        </p:nvSpPr>
        <p:spPr>
          <a:xfrm>
            <a:off x="685800" y="4343400"/>
            <a:ext cx="5480050" cy="4108450"/>
          </a:xfrm>
          <a:noFill/>
          <a:ln/>
        </p:spPr>
        <p:txBody>
          <a:bodyPr wrap="none" anchor="ctr"/>
          <a:lstStyle/>
          <a:p>
            <a:endParaRPr lang="cs-CZ" dirty="0" smtClean="0"/>
          </a:p>
        </p:txBody>
      </p:sp>
      <p:sp>
        <p:nvSpPr>
          <p:cNvPr id="38919" name="Text Box 5"/>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E4E96F1-6117-44D5-A2A2-54265DDA8876}"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57</a:t>
            </a:fld>
            <a:endParaRPr lang="cs-CZ" sz="1200" dirty="0">
              <a:solidFill>
                <a:srgbClr val="000000"/>
              </a:solidFill>
              <a:ea typeface="DejaVu Sans" pitchFamily="32" charset="2"/>
              <a:cs typeface="DejaVu Sans" pitchFamily="32" charset="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43000" y="695325"/>
            <a:ext cx="4570413" cy="3427413"/>
          </a:xfrm>
          <a:solidFill>
            <a:srgbClr val="729FCF"/>
          </a:solidFill>
          <a:ln w="25400">
            <a:solidFill>
              <a:srgbClr val="3465A4"/>
            </a:solidFill>
            <a:prstDash val="solid"/>
          </a:ln>
        </p:spPr>
      </p:sp>
      <p:sp>
        <p:nvSpPr>
          <p:cNvPr id="3" name="TextovéPole 2"/>
          <p:cNvSpPr txBox="1"/>
          <p:nvPr/>
        </p:nvSpPr>
        <p:spPr>
          <a:xfrm>
            <a:off x="685177" y="4343322"/>
            <a:ext cx="5486962" cy="4115180"/>
          </a:xfrm>
          <a:prstGeom prst="rect">
            <a:avLst/>
          </a:prstGeom>
          <a:noFill/>
          <a:ln>
            <a:noFill/>
          </a:ln>
        </p:spPr>
        <p:txBody>
          <a:bodyPr vert="horz" wrap="none" lIns="78903" tIns="41030" rIns="78903" bIns="41030" anchor="ctr"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spcBef>
                <a:spcPts val="393"/>
              </a:spcBef>
              <a:tabLst>
                <a:tab pos="0" algn="l"/>
                <a:tab pos="393567" algn="l"/>
                <a:tab pos="787451" algn="l"/>
                <a:tab pos="1181336" algn="l"/>
                <a:tab pos="1575219" algn="l"/>
                <a:tab pos="1969103" algn="l"/>
                <a:tab pos="2362987" algn="l"/>
                <a:tab pos="2756871" algn="l"/>
                <a:tab pos="3150755" algn="l"/>
                <a:tab pos="3544637" algn="l"/>
                <a:tab pos="3938522" algn="l"/>
                <a:tab pos="4332405" algn="l"/>
                <a:tab pos="4726290" algn="l"/>
                <a:tab pos="5120173" algn="l"/>
                <a:tab pos="5514057" algn="l"/>
                <a:tab pos="5907941" algn="l"/>
                <a:tab pos="6301825" algn="l"/>
                <a:tab pos="6695709" algn="l"/>
                <a:tab pos="7089591" algn="l"/>
                <a:tab pos="7483476" algn="l"/>
                <a:tab pos="7877360" algn="l"/>
              </a:tabLst>
            </a:pPr>
            <a:endParaRPr lang="cs-CZ" sz="1100" dirty="0">
              <a:solidFill>
                <a:srgbClr val="000000"/>
              </a:solidFill>
              <a:latin typeface="Times New Roman" pitchFamily="18"/>
              <a:ea typeface="Droid Sans Fallback" pitchFamily="2"/>
              <a:cs typeface="FreeSans" pitchFamily="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43000" y="695325"/>
            <a:ext cx="4570413" cy="3427413"/>
          </a:xfrm>
          <a:solidFill>
            <a:srgbClr val="729FCF"/>
          </a:solidFill>
          <a:ln w="25400">
            <a:solidFill>
              <a:srgbClr val="3465A4"/>
            </a:solidFill>
            <a:prstDash val="solid"/>
          </a:ln>
        </p:spPr>
      </p:sp>
      <p:sp>
        <p:nvSpPr>
          <p:cNvPr id="3" name="TextovéPole 2"/>
          <p:cNvSpPr txBox="1"/>
          <p:nvPr/>
        </p:nvSpPr>
        <p:spPr>
          <a:xfrm>
            <a:off x="685177" y="4343322"/>
            <a:ext cx="5486962" cy="4115180"/>
          </a:xfrm>
          <a:prstGeom prst="rect">
            <a:avLst/>
          </a:prstGeom>
          <a:noFill/>
          <a:ln>
            <a:noFill/>
          </a:ln>
        </p:spPr>
        <p:txBody>
          <a:bodyPr vert="horz" wrap="none" lIns="78903" tIns="41030" rIns="78903" bIns="41030" anchor="ctr"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spcBef>
                <a:spcPts val="393"/>
              </a:spcBef>
              <a:tabLst>
                <a:tab pos="0" algn="l"/>
                <a:tab pos="393567" algn="l"/>
                <a:tab pos="787451" algn="l"/>
                <a:tab pos="1181336" algn="l"/>
                <a:tab pos="1575219" algn="l"/>
                <a:tab pos="1969103" algn="l"/>
                <a:tab pos="2362987" algn="l"/>
                <a:tab pos="2756871" algn="l"/>
                <a:tab pos="3150755" algn="l"/>
                <a:tab pos="3544637" algn="l"/>
                <a:tab pos="3938522" algn="l"/>
                <a:tab pos="4332405" algn="l"/>
                <a:tab pos="4726290" algn="l"/>
                <a:tab pos="5120173" algn="l"/>
                <a:tab pos="5514057" algn="l"/>
                <a:tab pos="5907941" algn="l"/>
                <a:tab pos="6301825" algn="l"/>
                <a:tab pos="6695709" algn="l"/>
                <a:tab pos="7089591" algn="l"/>
                <a:tab pos="7483476" algn="l"/>
                <a:tab pos="7877360" algn="l"/>
              </a:tabLst>
            </a:pPr>
            <a:endParaRPr lang="cs-CZ" sz="1100" dirty="0">
              <a:solidFill>
                <a:srgbClr val="000000"/>
              </a:solidFill>
              <a:latin typeface="Times New Roman" pitchFamily="18"/>
              <a:ea typeface="Droid Sans Fallback" pitchFamily="2"/>
              <a:cs typeface="FreeSans" pitchFamily="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1"/>
          <p:cNvSpPr>
            <a:spLocks noGrp="1" noChangeArrowheads="1"/>
          </p:cNvSpPr>
          <p:nvPr>
            <p:ph type="sldNum" sz="quarter"/>
          </p:nvPr>
        </p:nvSpPr>
        <p:spPr>
          <a:noFill/>
        </p:spPr>
        <p:txBody>
          <a:bodyPr/>
          <a:lstStyle/>
          <a:p>
            <a:fld id="{FED481F6-6275-4F9A-8BEC-FEA40F97AC10}" type="slidenum">
              <a:rPr lang="cs-CZ" smtClean="0"/>
              <a:pPr/>
              <a:t>4</a:t>
            </a:fld>
            <a:endParaRPr lang="cs-CZ" dirty="0" smtClean="0"/>
          </a:p>
        </p:txBody>
      </p:sp>
      <p:sp>
        <p:nvSpPr>
          <p:cNvPr id="39939" name="Text Box 1"/>
          <p:cNvSpPr txBox="1">
            <a:spLocks noChangeArrowheads="1"/>
          </p:cNvSpPr>
          <p:nvPr/>
        </p:nvSpPr>
        <p:spPr bwMode="auto">
          <a:xfrm>
            <a:off x="3884613" y="8685213"/>
            <a:ext cx="2965450" cy="45085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4F865BF-30AB-4AA9-AA8E-0CCDB00EC6A2}"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a:t>
            </a:fld>
            <a:endParaRPr lang="cs-CZ" sz="1200" dirty="0">
              <a:solidFill>
                <a:srgbClr val="000000"/>
              </a:solidFill>
              <a:ea typeface="DejaVu Sans" pitchFamily="32" charset="2"/>
              <a:cs typeface="DejaVu Sans" pitchFamily="32" charset="2"/>
            </a:endParaRPr>
          </a:p>
        </p:txBody>
      </p:sp>
      <p:sp>
        <p:nvSpPr>
          <p:cNvPr id="39940" name="Text Box 2"/>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9F82693-D6D8-453B-B2AF-B2F46C71B45C}"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a:t>
            </a:fld>
            <a:endParaRPr lang="cs-CZ" sz="1200" dirty="0">
              <a:solidFill>
                <a:srgbClr val="000000"/>
              </a:solidFill>
              <a:ea typeface="DejaVu Sans" pitchFamily="32" charset="2"/>
              <a:cs typeface="DejaVu Sans" pitchFamily="32" charset="2"/>
            </a:endParaRPr>
          </a:p>
        </p:txBody>
      </p:sp>
      <p:sp>
        <p:nvSpPr>
          <p:cNvPr id="39941" name="Text Box 3"/>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cs-CZ" dirty="0">
              <a:ea typeface="DejaVu Sans" pitchFamily="32" charset="2"/>
              <a:cs typeface="DejaVu Sans" pitchFamily="32" charset="2"/>
            </a:endParaRPr>
          </a:p>
        </p:txBody>
      </p:sp>
      <p:sp>
        <p:nvSpPr>
          <p:cNvPr id="39942" name="Rectangle 4"/>
          <p:cNvSpPr>
            <a:spLocks noGrp="1" noChangeArrowheads="1"/>
          </p:cNvSpPr>
          <p:nvPr>
            <p:ph type="body"/>
          </p:nvPr>
        </p:nvSpPr>
        <p:spPr>
          <a:xfrm>
            <a:off x="685800" y="4343400"/>
            <a:ext cx="5480050" cy="4108450"/>
          </a:xfrm>
          <a:noFill/>
          <a:ln/>
        </p:spPr>
        <p:txBody>
          <a:bodyPr wrap="none" anchor="ctr"/>
          <a:lstStyle/>
          <a:p>
            <a:endParaRPr lang="cs-CZ" dirty="0" smtClean="0"/>
          </a:p>
        </p:txBody>
      </p:sp>
      <p:sp>
        <p:nvSpPr>
          <p:cNvPr id="39943" name="Text Box 5"/>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F9F1E15-15F2-49D5-AF05-464A4995F68D}"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a:t>
            </a:fld>
            <a:endParaRPr lang="cs-CZ" sz="1200" dirty="0">
              <a:solidFill>
                <a:srgbClr val="000000"/>
              </a:solidFill>
              <a:ea typeface="DejaVu Sans" pitchFamily="32" charset="2"/>
              <a:cs typeface="DejaVu Sans" pitchFamily="32" charset="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9113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70660"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02D12D-0ACD-4794-B084-9A039497FA42}" type="slidenum">
              <a:rPr lang="cs-CZ" smtClean="0"/>
              <a:pPr fontAlgn="base">
                <a:spcBef>
                  <a:spcPct val="0"/>
                </a:spcBef>
                <a:spcAft>
                  <a:spcPct val="0"/>
                </a:spcAft>
                <a:defRPr/>
              </a:pPr>
              <a:t>62</a:t>
            </a:fld>
            <a:endParaRPr 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9216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71684"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4C470A-1074-48EF-8EF3-157DBC8FC811}" type="slidenum">
              <a:rPr lang="cs-CZ" smtClean="0"/>
              <a:pPr fontAlgn="base">
                <a:spcBef>
                  <a:spcPct val="0"/>
                </a:spcBef>
                <a:spcAft>
                  <a:spcPct val="0"/>
                </a:spcAft>
                <a:defRPr/>
              </a:pPr>
              <a:t>64</a:t>
            </a:fld>
            <a:endParaRPr lang="cs-C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9318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72708"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0332CD-43FE-4372-A581-E9FD48505699}" type="slidenum">
              <a:rPr lang="cs-CZ" smtClean="0"/>
              <a:pPr fontAlgn="base">
                <a:spcBef>
                  <a:spcPct val="0"/>
                </a:spcBef>
                <a:spcAft>
                  <a:spcPct val="0"/>
                </a:spcAft>
                <a:defRPr/>
              </a:pPr>
              <a:t>65</a:t>
            </a:fld>
            <a:endParaRPr 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2E3B2AA2-2DA1-4203-B7DB-0F940538A449}" type="slidenum">
              <a:rPr lang="cs-CZ" smtClean="0"/>
              <a:pPr/>
              <a:t>68</a:t>
            </a:fld>
            <a:endParaRPr 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1"/>
          <p:cNvSpPr>
            <a:spLocks noGrp="1" noChangeArrowheads="1"/>
          </p:cNvSpPr>
          <p:nvPr>
            <p:ph type="sldNum" sz="quarter"/>
          </p:nvPr>
        </p:nvSpPr>
        <p:spPr>
          <a:noFill/>
        </p:spPr>
        <p:txBody>
          <a:bodyPr/>
          <a:lstStyle/>
          <a:p>
            <a:fld id="{C43895D3-760D-4C77-9543-A09149D670CB}" type="slidenum">
              <a:rPr lang="cs-CZ" smtClean="0"/>
              <a:pPr/>
              <a:t>73</a:t>
            </a:fld>
            <a:endParaRPr lang="cs-CZ" dirty="0" smtClean="0"/>
          </a:p>
        </p:txBody>
      </p:sp>
      <p:sp>
        <p:nvSpPr>
          <p:cNvPr id="38915" name="Text Box 1"/>
          <p:cNvSpPr txBox="1">
            <a:spLocks noChangeArrowheads="1"/>
          </p:cNvSpPr>
          <p:nvPr/>
        </p:nvSpPr>
        <p:spPr bwMode="auto">
          <a:xfrm>
            <a:off x="3884613" y="8685213"/>
            <a:ext cx="2965450" cy="45085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8D6CE72-1BE0-4B29-8E66-82A284FB7453}"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73</a:t>
            </a:fld>
            <a:endParaRPr lang="cs-CZ" sz="1200" dirty="0">
              <a:solidFill>
                <a:srgbClr val="000000"/>
              </a:solidFill>
              <a:ea typeface="DejaVu Sans" pitchFamily="32" charset="2"/>
              <a:cs typeface="DejaVu Sans" pitchFamily="32" charset="2"/>
            </a:endParaRPr>
          </a:p>
        </p:txBody>
      </p:sp>
      <p:sp>
        <p:nvSpPr>
          <p:cNvPr id="38916" name="Text Box 2"/>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C52AAB2-E712-437A-9BBD-64BEEAA5E32A}"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73</a:t>
            </a:fld>
            <a:endParaRPr lang="cs-CZ" sz="1200" dirty="0">
              <a:solidFill>
                <a:srgbClr val="000000"/>
              </a:solidFill>
              <a:ea typeface="DejaVu Sans" pitchFamily="32" charset="2"/>
              <a:cs typeface="DejaVu Sans" pitchFamily="32" charset="2"/>
            </a:endParaRPr>
          </a:p>
        </p:txBody>
      </p:sp>
      <p:sp>
        <p:nvSpPr>
          <p:cNvPr id="38917" name="Text Box 3"/>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cs-CZ" dirty="0">
              <a:ea typeface="DejaVu Sans" pitchFamily="32" charset="2"/>
              <a:cs typeface="DejaVu Sans" pitchFamily="32" charset="2"/>
            </a:endParaRPr>
          </a:p>
        </p:txBody>
      </p:sp>
      <p:sp>
        <p:nvSpPr>
          <p:cNvPr id="38918" name="Rectangle 4"/>
          <p:cNvSpPr>
            <a:spLocks noGrp="1" noChangeArrowheads="1"/>
          </p:cNvSpPr>
          <p:nvPr>
            <p:ph type="body"/>
          </p:nvPr>
        </p:nvSpPr>
        <p:spPr>
          <a:xfrm>
            <a:off x="685800" y="4343400"/>
            <a:ext cx="5480050" cy="4108450"/>
          </a:xfrm>
          <a:noFill/>
          <a:ln/>
        </p:spPr>
        <p:txBody>
          <a:bodyPr wrap="none" anchor="ctr"/>
          <a:lstStyle/>
          <a:p>
            <a:endParaRPr lang="cs-CZ" dirty="0" smtClean="0"/>
          </a:p>
        </p:txBody>
      </p:sp>
      <p:sp>
        <p:nvSpPr>
          <p:cNvPr id="38919" name="Text Box 5"/>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E4E96F1-6117-44D5-A2A2-54265DDA8876}"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73</a:t>
            </a:fld>
            <a:endParaRPr lang="cs-CZ" sz="1200" dirty="0">
              <a:solidFill>
                <a:srgbClr val="000000"/>
              </a:solidFill>
              <a:ea typeface="DejaVu Sans" pitchFamily="32" charset="2"/>
              <a:cs typeface="DejaVu Sans" pitchFamily="32" charset="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1"/>
          <p:cNvSpPr>
            <a:spLocks noGrp="1" noChangeArrowheads="1"/>
          </p:cNvSpPr>
          <p:nvPr>
            <p:ph type="sldNum" sz="quarter"/>
          </p:nvPr>
        </p:nvSpPr>
        <p:spPr>
          <a:noFill/>
        </p:spPr>
        <p:txBody>
          <a:bodyPr/>
          <a:lstStyle/>
          <a:p>
            <a:fld id="{C43895D3-760D-4C77-9543-A09149D670CB}" type="slidenum">
              <a:rPr lang="cs-CZ" smtClean="0"/>
              <a:pPr/>
              <a:t>74</a:t>
            </a:fld>
            <a:endParaRPr lang="cs-CZ" dirty="0" smtClean="0"/>
          </a:p>
        </p:txBody>
      </p:sp>
      <p:sp>
        <p:nvSpPr>
          <p:cNvPr id="38915" name="Text Box 1"/>
          <p:cNvSpPr txBox="1">
            <a:spLocks noChangeArrowheads="1"/>
          </p:cNvSpPr>
          <p:nvPr/>
        </p:nvSpPr>
        <p:spPr bwMode="auto">
          <a:xfrm>
            <a:off x="3884613" y="8685213"/>
            <a:ext cx="2965450" cy="45085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8D6CE72-1BE0-4B29-8E66-82A284FB7453}"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74</a:t>
            </a:fld>
            <a:endParaRPr lang="cs-CZ" sz="1200" dirty="0">
              <a:solidFill>
                <a:srgbClr val="000000"/>
              </a:solidFill>
              <a:ea typeface="DejaVu Sans" pitchFamily="32" charset="2"/>
              <a:cs typeface="DejaVu Sans" pitchFamily="32" charset="2"/>
            </a:endParaRPr>
          </a:p>
        </p:txBody>
      </p:sp>
      <p:sp>
        <p:nvSpPr>
          <p:cNvPr id="38916" name="Text Box 2"/>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C52AAB2-E712-437A-9BBD-64BEEAA5E32A}"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74</a:t>
            </a:fld>
            <a:endParaRPr lang="cs-CZ" sz="1200" dirty="0">
              <a:solidFill>
                <a:srgbClr val="000000"/>
              </a:solidFill>
              <a:ea typeface="DejaVu Sans" pitchFamily="32" charset="2"/>
              <a:cs typeface="DejaVu Sans" pitchFamily="32" charset="2"/>
            </a:endParaRPr>
          </a:p>
        </p:txBody>
      </p:sp>
      <p:sp>
        <p:nvSpPr>
          <p:cNvPr id="38917" name="Text Box 3"/>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cs-CZ" dirty="0">
              <a:ea typeface="DejaVu Sans" pitchFamily="32" charset="2"/>
              <a:cs typeface="DejaVu Sans" pitchFamily="32" charset="2"/>
            </a:endParaRPr>
          </a:p>
        </p:txBody>
      </p:sp>
      <p:sp>
        <p:nvSpPr>
          <p:cNvPr id="38918" name="Rectangle 4"/>
          <p:cNvSpPr>
            <a:spLocks noGrp="1" noChangeArrowheads="1"/>
          </p:cNvSpPr>
          <p:nvPr>
            <p:ph type="body"/>
          </p:nvPr>
        </p:nvSpPr>
        <p:spPr>
          <a:xfrm>
            <a:off x="685800" y="4343400"/>
            <a:ext cx="5480050" cy="4108450"/>
          </a:xfrm>
          <a:noFill/>
          <a:ln/>
        </p:spPr>
        <p:txBody>
          <a:bodyPr wrap="none" anchor="ctr"/>
          <a:lstStyle/>
          <a:p>
            <a:endParaRPr lang="cs-CZ" dirty="0" smtClean="0"/>
          </a:p>
        </p:txBody>
      </p:sp>
      <p:sp>
        <p:nvSpPr>
          <p:cNvPr id="38919" name="Text Box 5"/>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E4E96F1-6117-44D5-A2A2-54265DDA8876}"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74</a:t>
            </a:fld>
            <a:endParaRPr lang="cs-CZ" sz="1200" dirty="0">
              <a:solidFill>
                <a:srgbClr val="000000"/>
              </a:solidFill>
              <a:ea typeface="DejaVu Sans" pitchFamily="32" charset="2"/>
              <a:cs typeface="DejaVu Sans" pitchFamily="32" charset="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1"/>
          <p:cNvSpPr>
            <a:spLocks noGrp="1" noChangeArrowheads="1"/>
          </p:cNvSpPr>
          <p:nvPr>
            <p:ph type="sldNum" sz="quarter"/>
          </p:nvPr>
        </p:nvSpPr>
        <p:spPr>
          <a:noFill/>
        </p:spPr>
        <p:txBody>
          <a:bodyPr/>
          <a:lstStyle/>
          <a:p>
            <a:fld id="{C43895D3-760D-4C77-9543-A09149D670CB}" type="slidenum">
              <a:rPr lang="cs-CZ" smtClean="0"/>
              <a:pPr/>
              <a:t>75</a:t>
            </a:fld>
            <a:endParaRPr lang="cs-CZ" dirty="0" smtClean="0"/>
          </a:p>
        </p:txBody>
      </p:sp>
      <p:sp>
        <p:nvSpPr>
          <p:cNvPr id="38915" name="Text Box 1"/>
          <p:cNvSpPr txBox="1">
            <a:spLocks noChangeArrowheads="1"/>
          </p:cNvSpPr>
          <p:nvPr/>
        </p:nvSpPr>
        <p:spPr bwMode="auto">
          <a:xfrm>
            <a:off x="3884613" y="8685213"/>
            <a:ext cx="2965450" cy="45085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8D6CE72-1BE0-4B29-8E66-82A284FB7453}"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75</a:t>
            </a:fld>
            <a:endParaRPr lang="cs-CZ" sz="1200" dirty="0">
              <a:solidFill>
                <a:srgbClr val="000000"/>
              </a:solidFill>
              <a:ea typeface="DejaVu Sans" pitchFamily="32" charset="2"/>
              <a:cs typeface="DejaVu Sans" pitchFamily="32" charset="2"/>
            </a:endParaRPr>
          </a:p>
        </p:txBody>
      </p:sp>
      <p:sp>
        <p:nvSpPr>
          <p:cNvPr id="38916" name="Text Box 2"/>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C52AAB2-E712-437A-9BBD-64BEEAA5E32A}"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75</a:t>
            </a:fld>
            <a:endParaRPr lang="cs-CZ" sz="1200" dirty="0">
              <a:solidFill>
                <a:srgbClr val="000000"/>
              </a:solidFill>
              <a:ea typeface="DejaVu Sans" pitchFamily="32" charset="2"/>
              <a:cs typeface="DejaVu Sans" pitchFamily="32" charset="2"/>
            </a:endParaRPr>
          </a:p>
        </p:txBody>
      </p:sp>
      <p:sp>
        <p:nvSpPr>
          <p:cNvPr id="38917" name="Text Box 3"/>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cs-CZ" dirty="0">
              <a:ea typeface="DejaVu Sans" pitchFamily="32" charset="2"/>
              <a:cs typeface="DejaVu Sans" pitchFamily="32" charset="2"/>
            </a:endParaRPr>
          </a:p>
        </p:txBody>
      </p:sp>
      <p:sp>
        <p:nvSpPr>
          <p:cNvPr id="38918" name="Rectangle 4"/>
          <p:cNvSpPr>
            <a:spLocks noGrp="1" noChangeArrowheads="1"/>
          </p:cNvSpPr>
          <p:nvPr>
            <p:ph type="body"/>
          </p:nvPr>
        </p:nvSpPr>
        <p:spPr>
          <a:xfrm>
            <a:off x="685800" y="4343400"/>
            <a:ext cx="5480050" cy="4108450"/>
          </a:xfrm>
          <a:noFill/>
          <a:ln/>
        </p:spPr>
        <p:txBody>
          <a:bodyPr wrap="none" anchor="ctr"/>
          <a:lstStyle/>
          <a:p>
            <a:endParaRPr lang="cs-CZ" dirty="0" smtClean="0"/>
          </a:p>
        </p:txBody>
      </p:sp>
      <p:sp>
        <p:nvSpPr>
          <p:cNvPr id="38919" name="Text Box 5"/>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E4E96F1-6117-44D5-A2A2-54265DDA8876}"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75</a:t>
            </a:fld>
            <a:endParaRPr lang="cs-CZ" sz="1200" dirty="0">
              <a:solidFill>
                <a:srgbClr val="000000"/>
              </a:solidFill>
              <a:ea typeface="DejaVu Sans" pitchFamily="32" charset="2"/>
              <a:cs typeface="DejaVu Sans" pitchFamily="32" charset="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8674"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1"/>
          <p:cNvSpPr>
            <a:spLocks noGrp="1" noChangeArrowheads="1"/>
          </p:cNvSpPr>
          <p:nvPr>
            <p:ph type="sldNum" sz="quarter"/>
          </p:nvPr>
        </p:nvSpPr>
        <p:spPr>
          <a:noFill/>
        </p:spPr>
        <p:txBody>
          <a:bodyPr/>
          <a:lstStyle/>
          <a:p>
            <a:fld id="{C43895D3-760D-4C77-9543-A09149D670CB}" type="slidenum">
              <a:rPr lang="cs-CZ" smtClean="0"/>
              <a:pPr/>
              <a:t>7</a:t>
            </a:fld>
            <a:endParaRPr lang="cs-CZ" dirty="0" smtClean="0"/>
          </a:p>
        </p:txBody>
      </p:sp>
      <p:sp>
        <p:nvSpPr>
          <p:cNvPr id="38915" name="Text Box 1"/>
          <p:cNvSpPr txBox="1">
            <a:spLocks noChangeArrowheads="1"/>
          </p:cNvSpPr>
          <p:nvPr/>
        </p:nvSpPr>
        <p:spPr bwMode="auto">
          <a:xfrm>
            <a:off x="3884613" y="8685213"/>
            <a:ext cx="2965450" cy="45085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8D6CE72-1BE0-4B29-8E66-82A284FB7453}"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a:t>
            </a:fld>
            <a:endParaRPr lang="cs-CZ" sz="1200" dirty="0">
              <a:solidFill>
                <a:srgbClr val="000000"/>
              </a:solidFill>
              <a:ea typeface="DejaVu Sans" pitchFamily="32" charset="2"/>
              <a:cs typeface="DejaVu Sans" pitchFamily="32" charset="2"/>
            </a:endParaRPr>
          </a:p>
        </p:txBody>
      </p:sp>
      <p:sp>
        <p:nvSpPr>
          <p:cNvPr id="38916" name="Text Box 2"/>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C52AAB2-E712-437A-9BBD-64BEEAA5E32A}"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a:t>
            </a:fld>
            <a:endParaRPr lang="cs-CZ" sz="1200" dirty="0">
              <a:solidFill>
                <a:srgbClr val="000000"/>
              </a:solidFill>
              <a:ea typeface="DejaVu Sans" pitchFamily="32" charset="2"/>
              <a:cs typeface="DejaVu Sans" pitchFamily="32" charset="2"/>
            </a:endParaRPr>
          </a:p>
        </p:txBody>
      </p:sp>
      <p:sp>
        <p:nvSpPr>
          <p:cNvPr id="38917" name="Text Box 3"/>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cs-CZ" dirty="0">
              <a:ea typeface="DejaVu Sans" pitchFamily="32" charset="2"/>
              <a:cs typeface="DejaVu Sans" pitchFamily="32" charset="2"/>
            </a:endParaRPr>
          </a:p>
        </p:txBody>
      </p:sp>
      <p:sp>
        <p:nvSpPr>
          <p:cNvPr id="38918" name="Rectangle 4"/>
          <p:cNvSpPr>
            <a:spLocks noGrp="1" noChangeArrowheads="1"/>
          </p:cNvSpPr>
          <p:nvPr>
            <p:ph type="body"/>
          </p:nvPr>
        </p:nvSpPr>
        <p:spPr>
          <a:xfrm>
            <a:off x="685800" y="4343400"/>
            <a:ext cx="5480050" cy="4108450"/>
          </a:xfrm>
          <a:noFill/>
          <a:ln/>
        </p:spPr>
        <p:txBody>
          <a:bodyPr wrap="none" anchor="ctr"/>
          <a:lstStyle/>
          <a:p>
            <a:endParaRPr lang="cs-CZ" dirty="0" smtClean="0"/>
          </a:p>
        </p:txBody>
      </p:sp>
      <p:sp>
        <p:nvSpPr>
          <p:cNvPr id="38919" name="Text Box 5"/>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E4E96F1-6117-44D5-A2A2-54265DDA8876}"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a:t>
            </a:fld>
            <a:endParaRPr lang="cs-CZ" sz="1200" dirty="0">
              <a:solidFill>
                <a:srgbClr val="000000"/>
              </a:solidFill>
              <a:ea typeface="DejaVu Sans" pitchFamily="32" charset="2"/>
              <a:cs typeface="DejaVu Sans" pitchFamily="32" charset="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DF5C48AD-65AF-417B-8A0C-B7163094CAFC}" type="slidenum">
              <a:rPr lang="cs-CZ" smtClean="0"/>
              <a:pPr/>
              <a:t>10</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1"/>
          <p:cNvSpPr>
            <a:spLocks noGrp="1" noChangeArrowheads="1"/>
          </p:cNvSpPr>
          <p:nvPr>
            <p:ph type="sldNum" sz="quarter"/>
          </p:nvPr>
        </p:nvSpPr>
        <p:spPr>
          <a:noFill/>
        </p:spPr>
        <p:txBody>
          <a:bodyPr/>
          <a:lstStyle/>
          <a:p>
            <a:fld id="{C43895D3-760D-4C77-9543-A09149D670CB}" type="slidenum">
              <a:rPr lang="cs-CZ" smtClean="0"/>
              <a:pPr/>
              <a:t>12</a:t>
            </a:fld>
            <a:endParaRPr lang="cs-CZ" dirty="0" smtClean="0"/>
          </a:p>
        </p:txBody>
      </p:sp>
      <p:sp>
        <p:nvSpPr>
          <p:cNvPr id="38915" name="Text Box 1"/>
          <p:cNvSpPr txBox="1">
            <a:spLocks noChangeArrowheads="1"/>
          </p:cNvSpPr>
          <p:nvPr/>
        </p:nvSpPr>
        <p:spPr bwMode="auto">
          <a:xfrm>
            <a:off x="3884613" y="8685213"/>
            <a:ext cx="2965450" cy="45085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8D6CE72-1BE0-4B29-8E66-82A284FB7453}"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a:t>
            </a:fld>
            <a:endParaRPr lang="cs-CZ" sz="1200" dirty="0">
              <a:solidFill>
                <a:srgbClr val="000000"/>
              </a:solidFill>
              <a:ea typeface="DejaVu Sans" pitchFamily="32" charset="2"/>
              <a:cs typeface="DejaVu Sans" pitchFamily="32" charset="2"/>
            </a:endParaRPr>
          </a:p>
        </p:txBody>
      </p:sp>
      <p:sp>
        <p:nvSpPr>
          <p:cNvPr id="38916" name="Text Box 2"/>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C52AAB2-E712-437A-9BBD-64BEEAA5E32A}"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a:t>
            </a:fld>
            <a:endParaRPr lang="cs-CZ" sz="1200" dirty="0">
              <a:solidFill>
                <a:srgbClr val="000000"/>
              </a:solidFill>
              <a:ea typeface="DejaVu Sans" pitchFamily="32" charset="2"/>
              <a:cs typeface="DejaVu Sans" pitchFamily="32" charset="2"/>
            </a:endParaRPr>
          </a:p>
        </p:txBody>
      </p:sp>
      <p:sp>
        <p:nvSpPr>
          <p:cNvPr id="38917" name="Text Box 3"/>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cs-CZ" dirty="0">
              <a:ea typeface="DejaVu Sans" pitchFamily="32" charset="2"/>
              <a:cs typeface="DejaVu Sans" pitchFamily="32" charset="2"/>
            </a:endParaRPr>
          </a:p>
        </p:txBody>
      </p:sp>
      <p:sp>
        <p:nvSpPr>
          <p:cNvPr id="38918" name="Rectangle 4"/>
          <p:cNvSpPr>
            <a:spLocks noGrp="1" noChangeArrowheads="1"/>
          </p:cNvSpPr>
          <p:nvPr>
            <p:ph type="body"/>
          </p:nvPr>
        </p:nvSpPr>
        <p:spPr>
          <a:xfrm>
            <a:off x="685800" y="4343400"/>
            <a:ext cx="5480050" cy="4108450"/>
          </a:xfrm>
          <a:noFill/>
          <a:ln/>
        </p:spPr>
        <p:txBody>
          <a:bodyPr wrap="none" anchor="ctr"/>
          <a:lstStyle/>
          <a:p>
            <a:endParaRPr lang="cs-CZ" dirty="0" smtClean="0"/>
          </a:p>
        </p:txBody>
      </p:sp>
      <p:sp>
        <p:nvSpPr>
          <p:cNvPr id="38919" name="Text Box 5"/>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E4E96F1-6117-44D5-A2A2-54265DDA8876}"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a:t>
            </a:fld>
            <a:endParaRPr lang="cs-CZ" sz="1200" dirty="0">
              <a:solidFill>
                <a:srgbClr val="000000"/>
              </a:solidFill>
              <a:ea typeface="DejaVu Sans" pitchFamily="32" charset="2"/>
              <a:cs typeface="DejaVu Sans" pitchFamily="32" charset="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1"/>
          <p:cNvSpPr>
            <a:spLocks noGrp="1" noChangeArrowheads="1"/>
          </p:cNvSpPr>
          <p:nvPr>
            <p:ph type="sldNum" sz="quarter"/>
          </p:nvPr>
        </p:nvSpPr>
        <p:spPr>
          <a:noFill/>
        </p:spPr>
        <p:txBody>
          <a:bodyPr/>
          <a:lstStyle/>
          <a:p>
            <a:fld id="{C43895D3-760D-4C77-9543-A09149D670CB}" type="slidenum">
              <a:rPr lang="cs-CZ" smtClean="0"/>
              <a:pPr/>
              <a:t>16</a:t>
            </a:fld>
            <a:endParaRPr lang="cs-CZ" dirty="0" smtClean="0"/>
          </a:p>
        </p:txBody>
      </p:sp>
      <p:sp>
        <p:nvSpPr>
          <p:cNvPr id="38915" name="Text Box 1"/>
          <p:cNvSpPr txBox="1">
            <a:spLocks noChangeArrowheads="1"/>
          </p:cNvSpPr>
          <p:nvPr/>
        </p:nvSpPr>
        <p:spPr bwMode="auto">
          <a:xfrm>
            <a:off x="3884613" y="8685213"/>
            <a:ext cx="2965450" cy="45085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8D6CE72-1BE0-4B29-8E66-82A284FB7453}"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16</a:t>
            </a:fld>
            <a:endParaRPr lang="cs-CZ" sz="1200" dirty="0">
              <a:solidFill>
                <a:srgbClr val="000000"/>
              </a:solidFill>
              <a:ea typeface="DejaVu Sans" pitchFamily="32" charset="2"/>
              <a:cs typeface="DejaVu Sans" pitchFamily="32" charset="2"/>
            </a:endParaRPr>
          </a:p>
        </p:txBody>
      </p:sp>
      <p:sp>
        <p:nvSpPr>
          <p:cNvPr id="38916" name="Text Box 2"/>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C52AAB2-E712-437A-9BBD-64BEEAA5E32A}"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16</a:t>
            </a:fld>
            <a:endParaRPr lang="cs-CZ" sz="1200" dirty="0">
              <a:solidFill>
                <a:srgbClr val="000000"/>
              </a:solidFill>
              <a:ea typeface="DejaVu Sans" pitchFamily="32" charset="2"/>
              <a:cs typeface="DejaVu Sans" pitchFamily="32" charset="2"/>
            </a:endParaRPr>
          </a:p>
        </p:txBody>
      </p:sp>
      <p:sp>
        <p:nvSpPr>
          <p:cNvPr id="38917" name="Text Box 3"/>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cs-CZ" dirty="0">
              <a:ea typeface="DejaVu Sans" pitchFamily="32" charset="2"/>
              <a:cs typeface="DejaVu Sans" pitchFamily="32" charset="2"/>
            </a:endParaRPr>
          </a:p>
        </p:txBody>
      </p:sp>
      <p:sp>
        <p:nvSpPr>
          <p:cNvPr id="38918" name="Rectangle 4"/>
          <p:cNvSpPr>
            <a:spLocks noGrp="1" noChangeArrowheads="1"/>
          </p:cNvSpPr>
          <p:nvPr>
            <p:ph type="body"/>
          </p:nvPr>
        </p:nvSpPr>
        <p:spPr>
          <a:xfrm>
            <a:off x="685800" y="4343400"/>
            <a:ext cx="5480050" cy="4108450"/>
          </a:xfrm>
          <a:noFill/>
          <a:ln/>
        </p:spPr>
        <p:txBody>
          <a:bodyPr wrap="none" anchor="ctr"/>
          <a:lstStyle/>
          <a:p>
            <a:endParaRPr lang="cs-CZ" dirty="0" smtClean="0"/>
          </a:p>
        </p:txBody>
      </p:sp>
      <p:sp>
        <p:nvSpPr>
          <p:cNvPr id="38919" name="Text Box 5"/>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E4E96F1-6117-44D5-A2A2-54265DDA8876}"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16</a:t>
            </a:fld>
            <a:endParaRPr lang="cs-CZ" sz="1200" dirty="0">
              <a:solidFill>
                <a:srgbClr val="000000"/>
              </a:solidFill>
              <a:ea typeface="DejaVu Sans" pitchFamily="32" charset="2"/>
              <a:cs typeface="DejaVu Sans" pitchFamily="32" charset="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1"/>
          <p:cNvSpPr>
            <a:spLocks noGrp="1" noChangeArrowheads="1"/>
          </p:cNvSpPr>
          <p:nvPr>
            <p:ph type="sldNum" sz="quarter"/>
          </p:nvPr>
        </p:nvSpPr>
        <p:spPr>
          <a:noFill/>
        </p:spPr>
        <p:txBody>
          <a:bodyPr/>
          <a:lstStyle/>
          <a:p>
            <a:fld id="{C43895D3-760D-4C77-9543-A09149D670CB}" type="slidenum">
              <a:rPr lang="cs-CZ" smtClean="0"/>
              <a:pPr/>
              <a:t>17</a:t>
            </a:fld>
            <a:endParaRPr lang="cs-CZ" dirty="0" smtClean="0"/>
          </a:p>
        </p:txBody>
      </p:sp>
      <p:sp>
        <p:nvSpPr>
          <p:cNvPr id="38915" name="Text Box 1"/>
          <p:cNvSpPr txBox="1">
            <a:spLocks noChangeArrowheads="1"/>
          </p:cNvSpPr>
          <p:nvPr/>
        </p:nvSpPr>
        <p:spPr bwMode="auto">
          <a:xfrm>
            <a:off x="3884613" y="8685213"/>
            <a:ext cx="2965450" cy="45085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8D6CE72-1BE0-4B29-8E66-82A284FB7453}"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17</a:t>
            </a:fld>
            <a:endParaRPr lang="cs-CZ" sz="1200" dirty="0">
              <a:solidFill>
                <a:srgbClr val="000000"/>
              </a:solidFill>
              <a:ea typeface="DejaVu Sans" pitchFamily="32" charset="2"/>
              <a:cs typeface="DejaVu Sans" pitchFamily="32" charset="2"/>
            </a:endParaRPr>
          </a:p>
        </p:txBody>
      </p:sp>
      <p:sp>
        <p:nvSpPr>
          <p:cNvPr id="38916" name="Text Box 2"/>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C52AAB2-E712-437A-9BBD-64BEEAA5E32A}"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17</a:t>
            </a:fld>
            <a:endParaRPr lang="cs-CZ" sz="1200" dirty="0">
              <a:solidFill>
                <a:srgbClr val="000000"/>
              </a:solidFill>
              <a:ea typeface="DejaVu Sans" pitchFamily="32" charset="2"/>
              <a:cs typeface="DejaVu Sans" pitchFamily="32" charset="2"/>
            </a:endParaRPr>
          </a:p>
        </p:txBody>
      </p:sp>
      <p:sp>
        <p:nvSpPr>
          <p:cNvPr id="38917" name="Text Box 3"/>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cs-CZ" dirty="0">
              <a:ea typeface="DejaVu Sans" pitchFamily="32" charset="2"/>
              <a:cs typeface="DejaVu Sans" pitchFamily="32" charset="2"/>
            </a:endParaRPr>
          </a:p>
        </p:txBody>
      </p:sp>
      <p:sp>
        <p:nvSpPr>
          <p:cNvPr id="38918" name="Rectangle 4"/>
          <p:cNvSpPr>
            <a:spLocks noGrp="1" noChangeArrowheads="1"/>
          </p:cNvSpPr>
          <p:nvPr>
            <p:ph type="body"/>
          </p:nvPr>
        </p:nvSpPr>
        <p:spPr>
          <a:xfrm>
            <a:off x="685800" y="4343400"/>
            <a:ext cx="5480050" cy="4108450"/>
          </a:xfrm>
          <a:noFill/>
          <a:ln/>
        </p:spPr>
        <p:txBody>
          <a:bodyPr wrap="none" anchor="ctr"/>
          <a:lstStyle/>
          <a:p>
            <a:endParaRPr lang="cs-CZ" dirty="0" smtClean="0"/>
          </a:p>
        </p:txBody>
      </p:sp>
      <p:sp>
        <p:nvSpPr>
          <p:cNvPr id="38919" name="Text Box 5"/>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E4E96F1-6117-44D5-A2A2-54265DDA8876}"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17</a:t>
            </a:fld>
            <a:endParaRPr lang="cs-CZ" sz="1200" dirty="0">
              <a:solidFill>
                <a:srgbClr val="000000"/>
              </a:solidFill>
              <a:ea typeface="DejaVu Sans" pitchFamily="32" charset="2"/>
              <a:cs typeface="DejaVu Sans" pitchFamily="32" charset="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01BB6436-934C-4585-AD1D-B96674543FE0}" type="datetimeFigureOut">
              <a:rPr lang="cs-CZ" smtClean="0"/>
              <a:pPr/>
              <a:t>21.8.2016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A7BC994-CF06-474A-805A-2033A5F00E5F}"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1BB6436-934C-4585-AD1D-B96674543FE0}" type="datetimeFigureOut">
              <a:rPr lang="cs-CZ" smtClean="0"/>
              <a:pPr/>
              <a:t>21.8.2016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A7BC994-CF06-474A-805A-2033A5F00E5F}"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1BB6436-934C-4585-AD1D-B96674543FE0}" type="datetimeFigureOut">
              <a:rPr lang="cs-CZ" smtClean="0"/>
              <a:pPr/>
              <a:t>21.8.2016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A7BC994-CF06-474A-805A-2033A5F00E5F}"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1BB6436-934C-4585-AD1D-B96674543FE0}" type="datetimeFigureOut">
              <a:rPr lang="cs-CZ" smtClean="0"/>
              <a:pPr/>
              <a:t>21.8.2016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A7BC994-CF06-474A-805A-2033A5F00E5F}"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01BB6436-934C-4585-AD1D-B96674543FE0}" type="datetimeFigureOut">
              <a:rPr lang="cs-CZ" smtClean="0"/>
              <a:pPr/>
              <a:t>21.8.2016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A7BC994-CF06-474A-805A-2033A5F00E5F}"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01BB6436-934C-4585-AD1D-B96674543FE0}" type="datetimeFigureOut">
              <a:rPr lang="cs-CZ" smtClean="0"/>
              <a:pPr/>
              <a:t>21.8.2016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A7BC994-CF06-474A-805A-2033A5F00E5F}"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01BB6436-934C-4585-AD1D-B96674543FE0}" type="datetimeFigureOut">
              <a:rPr lang="cs-CZ" smtClean="0"/>
              <a:pPr/>
              <a:t>21.8.2016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A7BC994-CF06-474A-805A-2033A5F00E5F}"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01BB6436-934C-4585-AD1D-B96674543FE0}" type="datetimeFigureOut">
              <a:rPr lang="cs-CZ" smtClean="0"/>
              <a:pPr/>
              <a:t>21.8.2016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A7BC994-CF06-474A-805A-2033A5F00E5F}"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1BB6436-934C-4585-AD1D-B96674543FE0}" type="datetimeFigureOut">
              <a:rPr lang="cs-CZ" smtClean="0"/>
              <a:pPr/>
              <a:t>21.8.2016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A7BC994-CF06-474A-805A-2033A5F00E5F}"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01BB6436-934C-4585-AD1D-B96674543FE0}" type="datetimeFigureOut">
              <a:rPr lang="cs-CZ" smtClean="0"/>
              <a:pPr/>
              <a:t>21.8.2016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A7BC994-CF06-474A-805A-2033A5F00E5F}"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01BB6436-934C-4585-AD1D-B96674543FE0}" type="datetimeFigureOut">
              <a:rPr lang="cs-CZ" smtClean="0"/>
              <a:pPr/>
              <a:t>21.8.2016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A7BC994-CF06-474A-805A-2033A5F00E5F}"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B6436-934C-4585-AD1D-B96674543FE0}" type="datetimeFigureOut">
              <a:rPr lang="cs-CZ" smtClean="0"/>
              <a:pPr/>
              <a:t>21.8.2016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BC994-CF06-474A-805A-2033A5F00E5F}"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notesSlide" Target="../notesSlides/notesSlide11.xml"/><Relationship Id="rId7"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audio" Target="file:///C:\Users\Dag\Documents\Prezentace\Prezentace%20Brno\Ilias.mp3" TargetMode="External"/><Relationship Id="rId6" Type="http://schemas.openxmlformats.org/officeDocument/2006/relationships/image" Target="../media/image63.jpeg"/><Relationship Id="rId5" Type="http://schemas.openxmlformats.org/officeDocument/2006/relationships/hyperlink" Target="http://www.fas.harvard.edu/~classics/poetry_and_prose/homer/iliadone.html" TargetMode="External"/><Relationship Id="rId10" Type="http://schemas.openxmlformats.org/officeDocument/2006/relationships/image" Target="../media/image67.png"/><Relationship Id="rId4" Type="http://schemas.openxmlformats.org/officeDocument/2006/relationships/image" Target="../media/image62.jpeg"/><Relationship Id="rId9" Type="http://schemas.openxmlformats.org/officeDocument/2006/relationships/image" Target="../media/image66.jpeg"/></Relationships>
</file>

<file path=ppt/slides/_rels/slide25.xml.rels><?xml version="1.0" encoding="UTF-8" standalone="yes"?>
<Relationships xmlns="http://schemas.openxmlformats.org/package/2006/relationships"><Relationship Id="rId8" Type="http://schemas.openxmlformats.org/officeDocument/2006/relationships/image" Target="../media/image73.gif"/><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84.gif"/><Relationship Id="rId3" Type="http://schemas.openxmlformats.org/officeDocument/2006/relationships/notesSlide" Target="../notesSlides/notesSlide15.xml"/><Relationship Id="rId7" Type="http://schemas.openxmlformats.org/officeDocument/2006/relationships/image" Target="../media/image83.gi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82.gif"/><Relationship Id="rId5" Type="http://schemas.openxmlformats.org/officeDocument/2006/relationships/image" Target="../media/image81.gif"/><Relationship Id="rId4" Type="http://schemas.openxmlformats.org/officeDocument/2006/relationships/image" Target="../media/image80.gif"/><Relationship Id="rId9"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 Id="rId5" Type="http://schemas.openxmlformats.org/officeDocument/2006/relationships/image" Target="../media/image88.jpeg"/><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1.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6.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32.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6.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png"/><Relationship Id="rId9" Type="http://schemas.openxmlformats.org/officeDocument/2006/relationships/image" Target="../media/image109.jpeg"/></Relationships>
</file>

<file path=ppt/slides/_rels/slide3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xml"/><Relationship Id="rId5" Type="http://schemas.openxmlformats.org/officeDocument/2006/relationships/image" Target="../media/image113.png"/><Relationship Id="rId4" Type="http://schemas.openxmlformats.org/officeDocument/2006/relationships/image" Target="../media/image112.jpeg"/></Relationships>
</file>

<file path=ppt/slides/_rels/slide3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6.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3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6.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3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37.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3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jpeg"/></Relationships>
</file>

<file path=ppt/slides/_rels/slide3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4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4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50.jpeg"/><Relationship Id="rId4" Type="http://schemas.openxmlformats.org/officeDocument/2006/relationships/image" Target="../media/image14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53.jpeg"/><Relationship Id="rId4" Type="http://schemas.openxmlformats.org/officeDocument/2006/relationships/image" Target="../media/image152.jpeg"/></Relationships>
</file>

<file path=ppt/slides/_rels/slide4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56.jpeg"/><Relationship Id="rId4" Type="http://schemas.openxmlformats.org/officeDocument/2006/relationships/image" Target="../media/image155.jpeg"/></Relationships>
</file>

<file path=ppt/slides/_rels/slide4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59.jpeg"/><Relationship Id="rId4" Type="http://schemas.openxmlformats.org/officeDocument/2006/relationships/image" Target="../media/image158.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hyperlink" Target="https://cs.wikipedia.org/wiki/Spojen%C3%A9_st%C3%A1ty_americk%C3%A9" TargetMode="External"/><Relationship Id="rId1" Type="http://schemas.openxmlformats.org/officeDocument/2006/relationships/slideLayout" Target="../slideLayouts/slideLayout6.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5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73.jpeg"/><Relationship Id="rId4" Type="http://schemas.openxmlformats.org/officeDocument/2006/relationships/image" Target="../media/image172.jpeg"/></Relationships>
</file>

<file path=ppt/slides/_rels/slide5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75.jpeg"/></Relationships>
</file>

<file path=ppt/slides/_rels/slide5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82.gif"/><Relationship Id="rId2" Type="http://schemas.openxmlformats.org/officeDocument/2006/relationships/image" Target="../media/image181.jpeg"/><Relationship Id="rId1" Type="http://schemas.openxmlformats.org/officeDocument/2006/relationships/slideLayout" Target="../slideLayouts/slideLayout7.xml"/><Relationship Id="rId5" Type="http://schemas.openxmlformats.org/officeDocument/2006/relationships/image" Target="../media/image184.jpeg"/><Relationship Id="rId4" Type="http://schemas.openxmlformats.org/officeDocument/2006/relationships/image" Target="../media/image183.png"/></Relationships>
</file>

<file path=ppt/slides/_rels/slide6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96.png"/><Relationship Id="rId18" Type="http://schemas.openxmlformats.org/officeDocument/2006/relationships/image" Target="../media/image201.jpeg"/><Relationship Id="rId3" Type="http://schemas.openxmlformats.org/officeDocument/2006/relationships/image" Target="../media/image186.png"/><Relationship Id="rId7" Type="http://schemas.openxmlformats.org/officeDocument/2006/relationships/image" Target="../media/image190.png"/><Relationship Id="rId12" Type="http://schemas.openxmlformats.org/officeDocument/2006/relationships/image" Target="../media/image195.png"/><Relationship Id="rId17" Type="http://schemas.openxmlformats.org/officeDocument/2006/relationships/image" Target="../media/image200.jpeg"/><Relationship Id="rId2" Type="http://schemas.openxmlformats.org/officeDocument/2006/relationships/notesSlide" Target="../notesSlides/notesSlide33.xml"/><Relationship Id="rId16" Type="http://schemas.openxmlformats.org/officeDocument/2006/relationships/image" Target="../media/image199.jpeg"/><Relationship Id="rId20" Type="http://schemas.openxmlformats.org/officeDocument/2006/relationships/image" Target="../media/image203.jpeg"/><Relationship Id="rId1" Type="http://schemas.openxmlformats.org/officeDocument/2006/relationships/slideLayout" Target="../slideLayouts/slideLayout6.xml"/><Relationship Id="rId6" Type="http://schemas.openxmlformats.org/officeDocument/2006/relationships/image" Target="../media/image189.png"/><Relationship Id="rId11" Type="http://schemas.openxmlformats.org/officeDocument/2006/relationships/image" Target="../media/image194.png"/><Relationship Id="rId5" Type="http://schemas.openxmlformats.org/officeDocument/2006/relationships/image" Target="../media/image188.png"/><Relationship Id="rId15" Type="http://schemas.openxmlformats.org/officeDocument/2006/relationships/image" Target="../media/image198.png"/><Relationship Id="rId10" Type="http://schemas.openxmlformats.org/officeDocument/2006/relationships/image" Target="../media/image193.png"/><Relationship Id="rId19" Type="http://schemas.openxmlformats.org/officeDocument/2006/relationships/image" Target="../media/image202.jpeg"/><Relationship Id="rId4" Type="http://schemas.openxmlformats.org/officeDocument/2006/relationships/image" Target="../media/image187.png"/><Relationship Id="rId9" Type="http://schemas.openxmlformats.org/officeDocument/2006/relationships/image" Target="../media/image192.png"/><Relationship Id="rId14" Type="http://schemas.openxmlformats.org/officeDocument/2006/relationships/image" Target="../media/image197.png"/></Relationships>
</file>

<file path=ppt/slides/_rels/slide69.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31.jpeg"/></Relationships>
</file>

<file path=ppt/slides/_rels/slide7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6.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jpeg"/></Relationships>
</file>

<file path=ppt/slides/_rels/slide72.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7.xml"/><Relationship Id="rId4" Type="http://schemas.openxmlformats.org/officeDocument/2006/relationships/image" Target="../media/image214.jpeg"/></Relationships>
</file>

<file path=ppt/slides/_rels/slide73.xml.rels><?xml version="1.0" encoding="UTF-8" standalone="yes"?>
<Relationships xmlns="http://schemas.openxmlformats.org/package/2006/relationships"><Relationship Id="rId8" Type="http://schemas.openxmlformats.org/officeDocument/2006/relationships/image" Target="../media/image219.jpeg"/><Relationship Id="rId3" Type="http://schemas.openxmlformats.org/officeDocument/2006/relationships/image" Target="../media/image215.jpeg"/><Relationship Id="rId7" Type="http://schemas.microsoft.com/office/2007/relationships/hdphoto" Target="../media/hdphoto1.wdp"/><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18.png"/><Relationship Id="rId5" Type="http://schemas.openxmlformats.org/officeDocument/2006/relationships/image" Target="../media/image217.jpeg"/><Relationship Id="rId4" Type="http://schemas.openxmlformats.org/officeDocument/2006/relationships/image" Target="../media/image216.jpeg"/></Relationships>
</file>

<file path=ppt/slides/_rels/slide74.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221.jpeg"/></Relationships>
</file>

<file path=ppt/slides/_rels/slide7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6.xml.rels><?xml version="1.0" encoding="UTF-8" standalone="yes"?>
<Relationships xmlns="http://schemas.openxmlformats.org/package/2006/relationships"><Relationship Id="rId8" Type="http://schemas.openxmlformats.org/officeDocument/2006/relationships/image" Target="../media/image228.jpeg"/><Relationship Id="rId3" Type="http://schemas.openxmlformats.org/officeDocument/2006/relationships/image" Target="../media/image223.jpeg"/><Relationship Id="rId7" Type="http://schemas.openxmlformats.org/officeDocument/2006/relationships/image" Target="../media/image227.jpeg"/><Relationship Id="rId2" Type="http://schemas.openxmlformats.org/officeDocument/2006/relationships/image" Target="../media/image222.jpeg"/><Relationship Id="rId1" Type="http://schemas.openxmlformats.org/officeDocument/2006/relationships/slideLayout" Target="../slideLayouts/slideLayout6.xml"/><Relationship Id="rId6" Type="http://schemas.openxmlformats.org/officeDocument/2006/relationships/image" Target="../media/image226.jpeg"/><Relationship Id="rId5" Type="http://schemas.openxmlformats.org/officeDocument/2006/relationships/image" Target="../media/image225.jpeg"/><Relationship Id="rId4" Type="http://schemas.openxmlformats.org/officeDocument/2006/relationships/image" Target="../media/image224.jpeg"/></Relationships>
</file>

<file path=ppt/slides/_rels/slide77.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67544" y="404665"/>
            <a:ext cx="8352928" cy="1080120"/>
          </a:xfrm>
        </p:spPr>
        <p:txBody>
          <a:bodyPr>
            <a:normAutofit fontScale="90000"/>
          </a:bodyPr>
          <a:lstStyle/>
          <a:p>
            <a:pPr algn="l"/>
            <a:r>
              <a:rPr lang="cs-CZ" sz="3600" dirty="0" smtClean="0">
                <a:solidFill>
                  <a:srgbClr val="0070C0"/>
                </a:solidFill>
                <a:latin typeface="Georgia" pitchFamily="18" charset="0"/>
              </a:rPr>
              <a:t>Rizika neoliberálního přístupu ke vzdělávání</a:t>
            </a:r>
            <a:endParaRPr lang="cs-CZ" sz="3600" dirty="0">
              <a:solidFill>
                <a:srgbClr val="0070C0"/>
              </a:solidFill>
              <a:latin typeface="Georgia" pitchFamily="18" charset="0"/>
            </a:endParaRPr>
          </a:p>
        </p:txBody>
      </p:sp>
      <p:sp>
        <p:nvSpPr>
          <p:cNvPr id="3" name="Podnadpis 2"/>
          <p:cNvSpPr>
            <a:spLocks noGrp="1"/>
          </p:cNvSpPr>
          <p:nvPr>
            <p:ph type="subTitle" idx="1"/>
          </p:nvPr>
        </p:nvSpPr>
        <p:spPr>
          <a:xfrm>
            <a:off x="1043608" y="2852936"/>
            <a:ext cx="6768752" cy="1440160"/>
          </a:xfrm>
        </p:spPr>
        <p:txBody>
          <a:bodyPr>
            <a:normAutofit/>
          </a:bodyPr>
          <a:lstStyle/>
          <a:p>
            <a:r>
              <a:rPr lang="cs-CZ" sz="1800" dirty="0" smtClean="0">
                <a:solidFill>
                  <a:srgbClr val="0070C0"/>
                </a:solidFill>
                <a:latin typeface="Georgia" pitchFamily="18" charset="0"/>
              </a:rPr>
              <a:t>RNDr. Dag Hrubý, M. M.</a:t>
            </a:r>
          </a:p>
          <a:p>
            <a:pPr defTabSz="360000">
              <a:spcBef>
                <a:spcPts val="0"/>
              </a:spcBef>
            </a:pPr>
            <a:r>
              <a:rPr lang="cs-CZ" sz="1200" dirty="0" smtClean="0">
                <a:solidFill>
                  <a:srgbClr val="0070C0"/>
                </a:solidFill>
                <a:latin typeface="Georgia" pitchFamily="18" charset="0"/>
              </a:rPr>
              <a:t>		                    	    předseda KČSŠDČR (TDJOHASNJN) 						                					 edukátor transmisivní industriální školy					       	   empiricky protřelý praktik dávnoletého receptu 	</a:t>
            </a:r>
          </a:p>
          <a:p>
            <a:pPr algn="l" defTabSz="360000">
              <a:spcBef>
                <a:spcPts val="0"/>
              </a:spcBef>
            </a:pPr>
            <a:r>
              <a:rPr lang="cs-CZ" sz="1200" dirty="0" smtClean="0">
                <a:solidFill>
                  <a:srgbClr val="0070C0"/>
                </a:solidFill>
                <a:latin typeface="Georgia" pitchFamily="18" charset="0"/>
              </a:rPr>
              <a:t>					          řešitel grantu: UMMPRTLPSZT</a:t>
            </a:r>
          </a:p>
          <a:p>
            <a:endParaRPr lang="cs-CZ" sz="1800" dirty="0">
              <a:solidFill>
                <a:srgbClr val="0070C0"/>
              </a:solidFill>
            </a:endParaRPr>
          </a:p>
        </p:txBody>
      </p:sp>
      <p:pic>
        <p:nvPicPr>
          <p:cNvPr id="9" name="Obrázek 8" descr="Trojánek Aleš 1.png"/>
          <p:cNvPicPr>
            <a:picLocks noChangeAspect="1"/>
          </p:cNvPicPr>
          <p:nvPr/>
        </p:nvPicPr>
        <p:blipFill>
          <a:blip r:embed="rId3" cstate="print"/>
          <a:stretch>
            <a:fillRect/>
          </a:stretch>
        </p:blipFill>
        <p:spPr>
          <a:xfrm>
            <a:off x="2699791" y="4365104"/>
            <a:ext cx="993459" cy="1512168"/>
          </a:xfrm>
          <a:prstGeom prst="rect">
            <a:avLst/>
          </a:prstGeom>
        </p:spPr>
      </p:pic>
      <p:pic>
        <p:nvPicPr>
          <p:cNvPr id="10" name="Obrázek 9" descr="Gymnasium VM 3.jpg.png"/>
          <p:cNvPicPr>
            <a:picLocks noChangeAspect="1"/>
          </p:cNvPicPr>
          <p:nvPr/>
        </p:nvPicPr>
        <p:blipFill>
          <a:blip r:embed="rId4" cstate="print"/>
          <a:stretch>
            <a:fillRect/>
          </a:stretch>
        </p:blipFill>
        <p:spPr>
          <a:xfrm>
            <a:off x="3707904" y="4365105"/>
            <a:ext cx="1691542" cy="552340"/>
          </a:xfrm>
          <a:prstGeom prst="rect">
            <a:avLst/>
          </a:prstGeom>
        </p:spPr>
      </p:pic>
      <p:pic>
        <p:nvPicPr>
          <p:cNvPr id="12" name="Obrázek 11" descr="Gymnasium VM 1.jpg"/>
          <p:cNvPicPr>
            <a:picLocks noChangeAspect="1"/>
          </p:cNvPicPr>
          <p:nvPr/>
        </p:nvPicPr>
        <p:blipFill>
          <a:blip r:embed="rId5" cstate="print"/>
          <a:stretch>
            <a:fillRect/>
          </a:stretch>
        </p:blipFill>
        <p:spPr>
          <a:xfrm>
            <a:off x="3707904" y="4941168"/>
            <a:ext cx="2956900" cy="936104"/>
          </a:xfrm>
          <a:prstGeom prst="rect">
            <a:avLst/>
          </a:prstGeom>
        </p:spPr>
      </p:pic>
      <p:sp>
        <p:nvSpPr>
          <p:cNvPr id="13" name="TextovéPole 12"/>
          <p:cNvSpPr txBox="1"/>
          <p:nvPr/>
        </p:nvSpPr>
        <p:spPr>
          <a:xfrm>
            <a:off x="1331640" y="1916832"/>
            <a:ext cx="6408712" cy="861774"/>
          </a:xfrm>
          <a:prstGeom prst="rect">
            <a:avLst/>
          </a:prstGeom>
          <a:noFill/>
        </p:spPr>
        <p:txBody>
          <a:bodyPr wrap="square" rtlCol="0">
            <a:spAutoFit/>
          </a:bodyPr>
          <a:lstStyle/>
          <a:p>
            <a:pPr algn="ctr"/>
            <a:r>
              <a:rPr lang="cs-CZ" dirty="0" smtClean="0">
                <a:latin typeface="Georgia" pitchFamily="18" charset="0"/>
              </a:rPr>
              <a:t>XVIII. seminář o filosofických otázkách matematiky a fyziky </a:t>
            </a:r>
          </a:p>
          <a:p>
            <a:pPr algn="ctr"/>
            <a:r>
              <a:rPr lang="cs-CZ" sz="1400" dirty="0" smtClean="0">
                <a:latin typeface="Georgia" pitchFamily="18" charset="0"/>
              </a:rPr>
              <a:t>Velké Meziříčí 22. – 25. 8. 2016</a:t>
            </a:r>
          </a:p>
          <a:p>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90066"/>
          </a:xfrm>
        </p:spPr>
        <p:txBody>
          <a:bodyPr>
            <a:normAutofit fontScale="90000"/>
          </a:bodyPr>
          <a:lstStyle/>
          <a:p>
            <a:r>
              <a:rPr lang="cs-CZ" sz="4000" dirty="0" smtClean="0">
                <a:solidFill>
                  <a:srgbClr val="0070C0"/>
                </a:solidFill>
                <a:latin typeface="Georgia" pitchFamily="18" charset="0"/>
              </a:rPr>
              <a:t>Co mne zaujalo</a:t>
            </a:r>
            <a:endParaRPr lang="cs-CZ" sz="3200" b="1" dirty="0">
              <a:solidFill>
                <a:srgbClr val="0070C0"/>
              </a:solidFill>
              <a:latin typeface="Georgia" pitchFamily="18" charset="0"/>
            </a:endParaRPr>
          </a:p>
        </p:txBody>
      </p:sp>
      <p:pic>
        <p:nvPicPr>
          <p:cNvPr id="6" name="Obrázek 5" descr="Digitální demence 1.jpg"/>
          <p:cNvPicPr>
            <a:picLocks noChangeAspect="1"/>
          </p:cNvPicPr>
          <p:nvPr/>
        </p:nvPicPr>
        <p:blipFill>
          <a:blip r:embed="rId3" cstate="print"/>
          <a:stretch>
            <a:fillRect/>
          </a:stretch>
        </p:blipFill>
        <p:spPr>
          <a:xfrm>
            <a:off x="467544" y="1268760"/>
            <a:ext cx="3236222" cy="2448272"/>
          </a:xfrm>
          <a:prstGeom prst="rect">
            <a:avLst/>
          </a:prstGeom>
        </p:spPr>
      </p:pic>
      <p:sp>
        <p:nvSpPr>
          <p:cNvPr id="10" name="TextovéPole 9"/>
          <p:cNvSpPr txBox="1"/>
          <p:nvPr/>
        </p:nvSpPr>
        <p:spPr>
          <a:xfrm>
            <a:off x="3995936" y="3284984"/>
            <a:ext cx="3575018" cy="646331"/>
          </a:xfrm>
          <a:prstGeom prst="rect">
            <a:avLst/>
          </a:prstGeom>
          <a:noFill/>
        </p:spPr>
        <p:txBody>
          <a:bodyPr wrap="none" rtlCol="0">
            <a:spAutoFit/>
          </a:bodyPr>
          <a:lstStyle/>
          <a:p>
            <a:r>
              <a:rPr lang="cs-CZ" b="1" dirty="0" smtClean="0">
                <a:solidFill>
                  <a:srgbClr val="0070C0"/>
                </a:solidFill>
                <a:latin typeface="Georgia" pitchFamily="18" charset="0"/>
              </a:rPr>
              <a:t>Jak připravujeme sami sebe </a:t>
            </a:r>
          </a:p>
          <a:p>
            <a:r>
              <a:rPr lang="cs-CZ" b="1" dirty="0" smtClean="0">
                <a:solidFill>
                  <a:srgbClr val="0070C0"/>
                </a:solidFill>
                <a:latin typeface="Georgia" pitchFamily="18" charset="0"/>
              </a:rPr>
              <a:t>a naše děti o rozum.</a:t>
            </a:r>
            <a:endParaRPr lang="cs-CZ" b="1" dirty="0">
              <a:solidFill>
                <a:srgbClr val="0070C0"/>
              </a:solidFill>
              <a:latin typeface="Georgia" pitchFamily="18" charset="0"/>
            </a:endParaRPr>
          </a:p>
        </p:txBody>
      </p:sp>
      <p:pic>
        <p:nvPicPr>
          <p:cNvPr id="11" name="Obrázek 10" descr="Spitzer 3.jpg"/>
          <p:cNvPicPr>
            <a:picLocks noChangeAspect="1"/>
          </p:cNvPicPr>
          <p:nvPr/>
        </p:nvPicPr>
        <p:blipFill>
          <a:blip r:embed="rId4" cstate="print"/>
          <a:stretch>
            <a:fillRect/>
          </a:stretch>
        </p:blipFill>
        <p:spPr>
          <a:xfrm>
            <a:off x="683568" y="4149080"/>
            <a:ext cx="1455420" cy="1866900"/>
          </a:xfrm>
          <a:prstGeom prst="rect">
            <a:avLst/>
          </a:prstGeom>
        </p:spPr>
      </p:pic>
      <p:sp>
        <p:nvSpPr>
          <p:cNvPr id="12" name="TextovéPole 11"/>
          <p:cNvSpPr txBox="1"/>
          <p:nvPr/>
        </p:nvSpPr>
        <p:spPr>
          <a:xfrm>
            <a:off x="2483768" y="4149080"/>
            <a:ext cx="5918608" cy="1815882"/>
          </a:xfrm>
          <a:prstGeom prst="rect">
            <a:avLst/>
          </a:prstGeom>
          <a:noFill/>
        </p:spPr>
        <p:txBody>
          <a:bodyPr wrap="none" rtlCol="0">
            <a:spAutoFit/>
          </a:bodyPr>
          <a:lstStyle/>
          <a:p>
            <a:r>
              <a:rPr lang="cs-CZ" sz="1600" dirty="0" smtClean="0">
                <a:latin typeface="Georgia" pitchFamily="18" charset="0"/>
              </a:rPr>
              <a:t>Digitální média – počítače, smartphony, herní konzoly a</a:t>
            </a:r>
          </a:p>
          <a:p>
            <a:r>
              <a:rPr lang="cs-CZ" sz="1600" dirty="0" smtClean="0">
                <a:latin typeface="Georgia" pitchFamily="18" charset="0"/>
              </a:rPr>
              <a:t>v neposlední řadě i televize – nám mění život. V USA dnes</a:t>
            </a:r>
          </a:p>
          <a:p>
            <a:r>
              <a:rPr lang="cs-CZ" sz="1600" dirty="0" smtClean="0">
                <a:latin typeface="Georgia" pitchFamily="18" charset="0"/>
              </a:rPr>
              <a:t>mladiství věnují digitálním médiím více času – alespoň sedm</a:t>
            </a:r>
          </a:p>
          <a:p>
            <a:r>
              <a:rPr lang="cs-CZ" sz="1600" dirty="0" smtClean="0">
                <a:latin typeface="Georgia" pitchFamily="18" charset="0"/>
              </a:rPr>
              <a:t>a půl hodiny denně – než spánku. Digitální média nás zbavují</a:t>
            </a:r>
          </a:p>
          <a:p>
            <a:r>
              <a:rPr lang="cs-CZ" sz="1600" dirty="0" smtClean="0">
                <a:latin typeface="Georgia" pitchFamily="18" charset="0"/>
              </a:rPr>
              <a:t>nutnosti vykonávat duševní práci. To, co jsme dřív prováděli</a:t>
            </a:r>
          </a:p>
          <a:p>
            <a:r>
              <a:rPr lang="cs-CZ" sz="1600" dirty="0" smtClean="0">
                <a:latin typeface="Georgia" pitchFamily="18" charset="0"/>
              </a:rPr>
              <a:t>jednoduše pomocí rozumu, nyní obstarávají počítače, navigace,</a:t>
            </a:r>
          </a:p>
          <a:p>
            <a:r>
              <a:rPr lang="cs-CZ" sz="1600" dirty="0" smtClean="0">
                <a:latin typeface="Georgia" pitchFamily="18" charset="0"/>
              </a:rPr>
              <a:t>smartphony a organizéry. To s sebou nese nezměrné nebezpečí.</a:t>
            </a:r>
          </a:p>
        </p:txBody>
      </p:sp>
      <p:pic>
        <p:nvPicPr>
          <p:cNvPr id="13" name="Obrázek 12" descr="Spitzer 6.jpg"/>
          <p:cNvPicPr>
            <a:picLocks noChangeAspect="1"/>
          </p:cNvPicPr>
          <p:nvPr/>
        </p:nvPicPr>
        <p:blipFill>
          <a:blip r:embed="rId5" cstate="print"/>
          <a:stretch>
            <a:fillRect/>
          </a:stretch>
        </p:blipFill>
        <p:spPr>
          <a:xfrm>
            <a:off x="4067944" y="1340768"/>
            <a:ext cx="3048000" cy="1714500"/>
          </a:xfrm>
          <a:prstGeom prst="rect">
            <a:avLst/>
          </a:prstGeom>
        </p:spPr>
      </p:pic>
      <p:sp>
        <p:nvSpPr>
          <p:cNvPr id="14" name="TextovéPole 13"/>
          <p:cNvSpPr txBox="1"/>
          <p:nvPr/>
        </p:nvSpPr>
        <p:spPr>
          <a:xfrm>
            <a:off x="611560" y="6165304"/>
            <a:ext cx="3159839" cy="369332"/>
          </a:xfrm>
          <a:prstGeom prst="rect">
            <a:avLst/>
          </a:prstGeom>
          <a:noFill/>
        </p:spPr>
        <p:txBody>
          <a:bodyPr wrap="none" rtlCol="0">
            <a:spAutoFit/>
          </a:bodyPr>
          <a:lstStyle/>
          <a:p>
            <a:r>
              <a:rPr lang="cs-CZ" b="1" dirty="0" smtClean="0">
                <a:solidFill>
                  <a:srgbClr val="0070C0"/>
                </a:solidFill>
                <a:latin typeface="Georgia" pitchFamily="18" charset="0"/>
              </a:rPr>
              <a:t>Manfred Spitzer</a:t>
            </a:r>
            <a:r>
              <a:rPr lang="cs-CZ" dirty="0" smtClean="0">
                <a:solidFill>
                  <a:srgbClr val="0070C0"/>
                </a:solidFill>
                <a:latin typeface="Georgia" pitchFamily="18" charset="0"/>
              </a:rPr>
              <a:t>, uni ULM</a:t>
            </a:r>
            <a:endParaRPr lang="cs-CZ" dirty="0"/>
          </a:p>
        </p:txBody>
      </p:sp>
      <p:sp>
        <p:nvSpPr>
          <p:cNvPr id="9" name="Obdélník 8"/>
          <p:cNvSpPr/>
          <p:nvPr/>
        </p:nvSpPr>
        <p:spPr>
          <a:xfrm>
            <a:off x="683568" y="3645024"/>
            <a:ext cx="2808312" cy="369332"/>
          </a:xfrm>
          <a:prstGeom prst="rect">
            <a:avLst/>
          </a:prstGeom>
        </p:spPr>
        <p:txBody>
          <a:bodyPr wrap="square">
            <a:spAutoFit/>
          </a:bodyPr>
          <a:lstStyle/>
          <a:p>
            <a:r>
              <a:rPr lang="cs-CZ" b="1" dirty="0" smtClean="0">
                <a:solidFill>
                  <a:srgbClr val="FF0000"/>
                </a:solidFill>
                <a:latin typeface="Georgia" pitchFamily="18" charset="0"/>
              </a:rPr>
              <a:t>Digitální demence</a:t>
            </a:r>
            <a:endParaRPr lang="cs-CZ"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Průcha 1.jpg"/>
          <p:cNvPicPr>
            <a:picLocks noChangeAspect="1"/>
          </p:cNvPicPr>
          <p:nvPr/>
        </p:nvPicPr>
        <p:blipFill>
          <a:blip r:embed="rId2" cstate="print"/>
          <a:stretch>
            <a:fillRect/>
          </a:stretch>
        </p:blipFill>
        <p:spPr>
          <a:xfrm>
            <a:off x="1043608" y="4509120"/>
            <a:ext cx="1287143" cy="1440160"/>
          </a:xfrm>
          <a:prstGeom prst="rect">
            <a:avLst/>
          </a:prstGeom>
        </p:spPr>
      </p:pic>
      <p:pic>
        <p:nvPicPr>
          <p:cNvPr id="4" name="Obrázek 3" descr="Průcha 5.jpg"/>
          <p:cNvPicPr>
            <a:picLocks noChangeAspect="1"/>
          </p:cNvPicPr>
          <p:nvPr/>
        </p:nvPicPr>
        <p:blipFill>
          <a:blip r:embed="rId3" cstate="print"/>
          <a:stretch>
            <a:fillRect/>
          </a:stretch>
        </p:blipFill>
        <p:spPr>
          <a:xfrm>
            <a:off x="899592" y="2132856"/>
            <a:ext cx="1584176" cy="2245803"/>
          </a:xfrm>
          <a:prstGeom prst="rect">
            <a:avLst/>
          </a:prstGeom>
        </p:spPr>
      </p:pic>
      <p:sp>
        <p:nvSpPr>
          <p:cNvPr id="5" name="Nadpis 4"/>
          <p:cNvSpPr>
            <a:spLocks noGrp="1"/>
          </p:cNvSpPr>
          <p:nvPr>
            <p:ph type="title"/>
          </p:nvPr>
        </p:nvSpPr>
        <p:spPr>
          <a:xfrm>
            <a:off x="457200" y="274638"/>
            <a:ext cx="8229600" cy="778098"/>
          </a:xfrm>
        </p:spPr>
        <p:txBody>
          <a:bodyPr>
            <a:normAutofit/>
          </a:bodyPr>
          <a:lstStyle/>
          <a:p>
            <a:r>
              <a:rPr lang="cs-CZ" sz="3600" dirty="0" smtClean="0">
                <a:solidFill>
                  <a:srgbClr val="0070C0"/>
                </a:solidFill>
                <a:latin typeface="Georgia" pitchFamily="18" charset="0"/>
              </a:rPr>
              <a:t>Co mne zaujalo</a:t>
            </a:r>
            <a:endParaRPr lang="cs-CZ" sz="3600" dirty="0"/>
          </a:p>
        </p:txBody>
      </p:sp>
      <p:sp>
        <p:nvSpPr>
          <p:cNvPr id="6" name="Obdélník 5"/>
          <p:cNvSpPr/>
          <p:nvPr/>
        </p:nvSpPr>
        <p:spPr>
          <a:xfrm>
            <a:off x="899592" y="1628800"/>
            <a:ext cx="7488832" cy="400110"/>
          </a:xfrm>
          <a:prstGeom prst="rect">
            <a:avLst/>
          </a:prstGeom>
        </p:spPr>
        <p:txBody>
          <a:bodyPr wrap="square">
            <a:spAutoFit/>
          </a:bodyPr>
          <a:lstStyle/>
          <a:p>
            <a:pPr marL="0" lvl="8" indent="-180000" defTabSz="360000"/>
            <a:r>
              <a:rPr lang="cs-CZ" sz="2000" dirty="0" smtClean="0">
                <a:solidFill>
                  <a:srgbClr val="0070C0"/>
                </a:solidFill>
                <a:latin typeface="Georgia" pitchFamily="18" charset="0"/>
              </a:rPr>
              <a:t>Průcha, J. (2015). </a:t>
            </a:r>
            <a:r>
              <a:rPr lang="cs-CZ" sz="2000" i="1" dirty="0" smtClean="0">
                <a:solidFill>
                  <a:srgbClr val="0070C0"/>
                </a:solidFill>
                <a:latin typeface="Georgia" pitchFamily="18" charset="0"/>
              </a:rPr>
              <a:t>Česká vzdělanost</a:t>
            </a:r>
            <a:r>
              <a:rPr lang="cs-CZ" sz="2000" dirty="0" smtClean="0">
                <a:solidFill>
                  <a:srgbClr val="0070C0"/>
                </a:solidFill>
                <a:latin typeface="Georgia" pitchFamily="18" charset="0"/>
              </a:rPr>
              <a:t>. Praha: Wolters Kluwer</a:t>
            </a:r>
          </a:p>
        </p:txBody>
      </p:sp>
      <p:pic>
        <p:nvPicPr>
          <p:cNvPr id="7" name="Obrázek 6" descr="knihovna 5.jpg"/>
          <p:cNvPicPr>
            <a:picLocks noChangeAspect="1"/>
          </p:cNvPicPr>
          <p:nvPr/>
        </p:nvPicPr>
        <p:blipFill>
          <a:blip r:embed="rId4" cstate="print"/>
          <a:stretch>
            <a:fillRect/>
          </a:stretch>
        </p:blipFill>
        <p:spPr>
          <a:xfrm>
            <a:off x="2627784" y="2132856"/>
            <a:ext cx="4896544" cy="367240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39552" y="260648"/>
            <a:ext cx="7632848" cy="646331"/>
          </a:xfrm>
          <a:prstGeom prst="rect">
            <a:avLst/>
          </a:prstGeom>
          <a:noFill/>
        </p:spPr>
        <p:txBody>
          <a:bodyPr wrap="square" rtlCol="0">
            <a:spAutoFit/>
          </a:bodyPr>
          <a:lstStyle/>
          <a:p>
            <a:r>
              <a:rPr lang="en-US" sz="3600" dirty="0" smtClean="0">
                <a:solidFill>
                  <a:srgbClr val="0070C0"/>
                </a:solidFill>
                <a:latin typeface="Georgia" pitchFamily="18" charset="0"/>
                <a:cs typeface="Times New Roman" pitchFamily="18" charset="0"/>
              </a:rPr>
              <a:t>Prof. </a:t>
            </a:r>
            <a:r>
              <a:rPr lang="cs-CZ" sz="3600" dirty="0" smtClean="0">
                <a:solidFill>
                  <a:srgbClr val="0070C0"/>
                </a:solidFill>
                <a:latin typeface="Georgia" pitchFamily="18" charset="0"/>
                <a:cs typeface="Times New Roman" pitchFamily="18" charset="0"/>
              </a:rPr>
              <a:t>Jan Průcha</a:t>
            </a:r>
            <a:r>
              <a:rPr lang="en-US" sz="3600" dirty="0" smtClean="0">
                <a:solidFill>
                  <a:srgbClr val="0070C0"/>
                </a:solidFill>
                <a:latin typeface="Georgia" pitchFamily="18" charset="0"/>
                <a:cs typeface="Times New Roman" pitchFamily="18" charset="0"/>
              </a:rPr>
              <a:t>, DrSc., dr. h. c.</a:t>
            </a:r>
            <a:endParaRPr lang="cs-CZ" sz="3600" dirty="0">
              <a:solidFill>
                <a:srgbClr val="0070C0"/>
              </a:solidFill>
              <a:latin typeface="Georgia" pitchFamily="18" charset="0"/>
              <a:cs typeface="Times New Roman" pitchFamily="18" charset="0"/>
            </a:endParaRPr>
          </a:p>
        </p:txBody>
      </p:sp>
      <p:sp>
        <p:nvSpPr>
          <p:cNvPr id="4" name="TextovéPole 3"/>
          <p:cNvSpPr txBox="1"/>
          <p:nvPr/>
        </p:nvSpPr>
        <p:spPr>
          <a:xfrm>
            <a:off x="467544" y="980728"/>
            <a:ext cx="8280920" cy="5447645"/>
          </a:xfrm>
          <a:prstGeom prst="rect">
            <a:avLst/>
          </a:prstGeom>
          <a:noFill/>
        </p:spPr>
        <p:txBody>
          <a:bodyPr wrap="square" rtlCol="0">
            <a:spAutoFit/>
          </a:bodyPr>
          <a:lstStyle/>
          <a:p>
            <a:pPr indent="-360000" defTabSz="360000"/>
            <a:r>
              <a:rPr lang="cs-CZ" sz="1600" dirty="0" smtClean="0">
                <a:latin typeface="Georgia" pitchFamily="18" charset="0"/>
              </a:rPr>
              <a:t>Průcha, J. </a:t>
            </a:r>
            <a:r>
              <a:rPr lang="cs-CZ" sz="1600" i="1" dirty="0" smtClean="0">
                <a:solidFill>
                  <a:srgbClr val="0070C0"/>
                </a:solidFill>
                <a:latin typeface="Georgia" pitchFamily="18" charset="0"/>
              </a:rPr>
              <a:t>Česká vzdělanost. Multidisciplinární pohled na fenomén národní kultury.</a:t>
            </a:r>
            <a:endParaRPr lang="cs-CZ" sz="1600" dirty="0" smtClean="0">
              <a:solidFill>
                <a:srgbClr val="0070C0"/>
              </a:solidFill>
              <a:latin typeface="Georgia" pitchFamily="18" charset="0"/>
            </a:endParaRPr>
          </a:p>
          <a:p>
            <a:pPr indent="-360000" defTabSz="360000"/>
            <a:r>
              <a:rPr lang="cs-CZ" sz="1200" dirty="0" smtClean="0">
                <a:latin typeface="Georgia" pitchFamily="18" charset="0"/>
              </a:rPr>
              <a:t>Praha: Wolters Kluwer, a. s., 2015.</a:t>
            </a:r>
          </a:p>
          <a:p>
            <a:pPr indent="-360000" defTabSz="360000"/>
            <a:endParaRPr lang="cs-CZ" sz="1200" dirty="0" smtClean="0">
              <a:latin typeface="Georgia" pitchFamily="18" charset="0"/>
            </a:endParaRPr>
          </a:p>
          <a:p>
            <a:pPr indent="-360000" defTabSz="360000"/>
            <a:endParaRPr lang="cs-CZ" sz="1200" i="1" dirty="0" smtClean="0">
              <a:latin typeface="Georgia" pitchFamily="18" charset="0"/>
            </a:endParaRPr>
          </a:p>
          <a:p>
            <a:pPr indent="-360000" defTabSz="360000"/>
            <a:r>
              <a:rPr lang="cs-CZ" sz="1200" i="1" dirty="0" smtClean="0">
                <a:latin typeface="Georgia" pitchFamily="18" charset="0"/>
              </a:rPr>
              <a:t>Úvod</a:t>
            </a:r>
          </a:p>
          <a:p>
            <a:pPr indent="-360000" defTabSz="360000">
              <a:buFont typeface="+mj-lt"/>
              <a:buAutoNum type="arabicPeriod"/>
            </a:pPr>
            <a:r>
              <a:rPr lang="cs-CZ" sz="1400" dirty="0" smtClean="0">
                <a:latin typeface="Georgia" pitchFamily="18" charset="0"/>
              </a:rPr>
              <a:t>Teorie o fenoménu vzdělanosti/národní vzdělanost</a:t>
            </a:r>
          </a:p>
          <a:p>
            <a:pPr indent="-360000" defTabSz="360000">
              <a:buFont typeface="+mj-lt"/>
              <a:buAutoNum type="arabicPeriod"/>
            </a:pPr>
            <a:r>
              <a:rPr lang="cs-CZ" sz="1400" dirty="0" smtClean="0">
                <a:latin typeface="Georgia" pitchFamily="18" charset="0"/>
              </a:rPr>
              <a:t>Historiografický výklad české vzdělanosti</a:t>
            </a:r>
            <a:endParaRPr lang="cs-CZ" sz="1200" dirty="0" smtClean="0">
              <a:latin typeface="Georgia" pitchFamily="18" charset="0"/>
            </a:endParaRPr>
          </a:p>
          <a:p>
            <a:pPr indent="-360000" defTabSz="360000">
              <a:buFont typeface="+mj-lt"/>
              <a:buAutoNum type="arabicPeriod"/>
            </a:pPr>
            <a:r>
              <a:rPr lang="cs-CZ" sz="1400" dirty="0" smtClean="0">
                <a:latin typeface="Georgia" pitchFamily="18" charset="0"/>
              </a:rPr>
              <a:t>Demografické a sociodemografické pojetí vzdělanosti</a:t>
            </a:r>
            <a:endParaRPr lang="cs-CZ" sz="1200" dirty="0" smtClean="0">
              <a:latin typeface="Georgia" pitchFamily="18" charset="0"/>
            </a:endParaRPr>
          </a:p>
          <a:p>
            <a:pPr indent="-360000" defTabSz="360000">
              <a:buFont typeface="+mj-lt"/>
              <a:buAutoNum type="arabicPeriod"/>
            </a:pPr>
            <a:r>
              <a:rPr lang="cs-CZ" sz="1400" dirty="0" smtClean="0">
                <a:latin typeface="Georgia" pitchFamily="18" charset="0"/>
              </a:rPr>
              <a:t>Pedagogické explanace vzdělanosti a přístupy k jejímu hodnocení</a:t>
            </a:r>
            <a:endParaRPr lang="cs-CZ" sz="1200" dirty="0" smtClean="0">
              <a:latin typeface="Georgia" pitchFamily="18" charset="0"/>
            </a:endParaRPr>
          </a:p>
          <a:p>
            <a:pPr indent="-360000" defTabSz="360000">
              <a:buFont typeface="+mj-lt"/>
              <a:buAutoNum type="arabicPeriod"/>
            </a:pPr>
            <a:r>
              <a:rPr lang="cs-CZ" sz="1400" dirty="0" smtClean="0">
                <a:latin typeface="Georgia" pitchFamily="18" charset="0"/>
              </a:rPr>
              <a:t>Andragogické pojetí vzdělanosti dospělých</a:t>
            </a:r>
            <a:endParaRPr lang="cs-CZ" sz="1200" dirty="0" smtClean="0">
              <a:latin typeface="Georgia" pitchFamily="18" charset="0"/>
            </a:endParaRPr>
          </a:p>
          <a:p>
            <a:pPr indent="-360000" defTabSz="360000">
              <a:buFont typeface="+mj-lt"/>
              <a:buAutoNum type="arabicPeriod"/>
            </a:pPr>
            <a:r>
              <a:rPr lang="cs-CZ" sz="1400" dirty="0" smtClean="0">
                <a:latin typeface="Georgia" pitchFamily="18" charset="0"/>
              </a:rPr>
              <a:t>Sociální determinace vzdělanosti: sociologický přístup</a:t>
            </a:r>
            <a:endParaRPr lang="cs-CZ" sz="1200" dirty="0" smtClean="0">
              <a:latin typeface="Georgia" pitchFamily="18" charset="0"/>
            </a:endParaRPr>
          </a:p>
          <a:p>
            <a:pPr indent="-360000" defTabSz="360000">
              <a:buFont typeface="+mj-lt"/>
              <a:buAutoNum type="arabicPeriod"/>
            </a:pPr>
            <a:r>
              <a:rPr lang="cs-CZ" sz="1400" dirty="0" smtClean="0">
                <a:latin typeface="Georgia" pitchFamily="18" charset="0"/>
              </a:rPr>
              <a:t>Ekonomické aspekty vzdělanosti</a:t>
            </a:r>
            <a:endParaRPr lang="cs-CZ" sz="1200" dirty="0" smtClean="0">
              <a:latin typeface="Georgia" pitchFamily="18" charset="0"/>
            </a:endParaRPr>
          </a:p>
          <a:p>
            <a:pPr indent="-360000" defTabSz="360000">
              <a:buFont typeface="+mj-lt"/>
              <a:buAutoNum type="arabicPeriod"/>
            </a:pPr>
            <a:r>
              <a:rPr lang="cs-CZ" sz="1400" dirty="0" smtClean="0">
                <a:latin typeface="Georgia" pitchFamily="18" charset="0"/>
              </a:rPr>
              <a:t>Interkulturní faktory vzdělanosti</a:t>
            </a:r>
            <a:endParaRPr lang="cs-CZ" sz="1200" dirty="0" smtClean="0">
              <a:latin typeface="Georgia" pitchFamily="18" charset="0"/>
            </a:endParaRPr>
          </a:p>
          <a:p>
            <a:pPr indent="-360000" defTabSz="360000">
              <a:buFont typeface="+mj-lt"/>
              <a:buAutoNum type="arabicPeriod"/>
            </a:pPr>
            <a:r>
              <a:rPr lang="cs-CZ" sz="1400" dirty="0" smtClean="0">
                <a:latin typeface="Georgia" pitchFamily="18" charset="0"/>
              </a:rPr>
              <a:t>Obsah a úroveň české vzdělanosti</a:t>
            </a:r>
            <a:endParaRPr lang="cs-CZ" sz="1200" dirty="0" smtClean="0">
              <a:latin typeface="Georgia" pitchFamily="18" charset="0"/>
            </a:endParaRPr>
          </a:p>
          <a:p>
            <a:pPr indent="-360000" defTabSz="360000">
              <a:buFont typeface="+mj-lt"/>
              <a:buAutoNum type="arabicPeriod"/>
            </a:pPr>
            <a:r>
              <a:rPr lang="cs-CZ" sz="1400" dirty="0" smtClean="0">
                <a:latin typeface="Georgia" pitchFamily="18" charset="0"/>
              </a:rPr>
              <a:t>Na závěr problematiky</a:t>
            </a:r>
            <a:r>
              <a:rPr lang="en-US" sz="1400" dirty="0" smtClean="0">
                <a:latin typeface="Georgia" pitchFamily="18" charset="0"/>
              </a:rPr>
              <a:t>											   </a:t>
            </a:r>
            <a:r>
              <a:rPr lang="en-US" sz="1400" dirty="0" smtClean="0">
                <a:solidFill>
                  <a:srgbClr val="0070C0"/>
                </a:solidFill>
                <a:latin typeface="Georgia" pitchFamily="18" charset="0"/>
              </a:rPr>
              <a:t>* 1934, Praha</a:t>
            </a:r>
            <a:endParaRPr lang="cs-CZ" sz="1400" dirty="0" smtClean="0">
              <a:solidFill>
                <a:srgbClr val="0070C0"/>
              </a:solidFill>
              <a:latin typeface="Georgia" pitchFamily="18" charset="0"/>
            </a:endParaRPr>
          </a:p>
          <a:p>
            <a:pPr indent="-360000" defTabSz="360000">
              <a:buFont typeface="+mj-lt"/>
              <a:buAutoNum type="arabicPeriod"/>
            </a:pPr>
            <a:endParaRPr lang="cs-CZ" sz="1400" dirty="0" smtClean="0">
              <a:solidFill>
                <a:srgbClr val="0070C0"/>
              </a:solidFill>
              <a:latin typeface="Georgia" pitchFamily="18" charset="0"/>
            </a:endParaRPr>
          </a:p>
          <a:p>
            <a:pPr indent="-360000" defTabSz="360000">
              <a:buFont typeface="+mj-lt"/>
              <a:buAutoNum type="arabicPeriod"/>
            </a:pPr>
            <a:endParaRPr lang="cs-CZ" sz="1400" dirty="0" smtClean="0">
              <a:solidFill>
                <a:srgbClr val="0070C0"/>
              </a:solidFill>
              <a:latin typeface="Georgia" pitchFamily="18" charset="0"/>
            </a:endParaRPr>
          </a:p>
          <a:p>
            <a:pPr indent="-360000" defTabSz="360000">
              <a:buFont typeface="+mj-lt"/>
              <a:buAutoNum type="arabicPeriod"/>
            </a:pPr>
            <a:endParaRPr lang="cs-CZ" sz="1400" dirty="0" smtClean="0">
              <a:solidFill>
                <a:srgbClr val="0070C0"/>
              </a:solidFill>
              <a:latin typeface="Georgia" pitchFamily="18" charset="0"/>
            </a:endParaRPr>
          </a:p>
          <a:p>
            <a:pPr indent="-360000" defTabSz="360000">
              <a:buFont typeface="+mj-lt"/>
              <a:buAutoNum type="arabicPeriod"/>
            </a:pPr>
            <a:endParaRPr lang="cs-CZ" sz="1400" dirty="0" smtClean="0">
              <a:solidFill>
                <a:srgbClr val="0070C0"/>
              </a:solidFill>
              <a:latin typeface="Georgia" pitchFamily="18" charset="0"/>
            </a:endParaRPr>
          </a:p>
          <a:p>
            <a:pPr indent="-360000" defTabSz="360000">
              <a:buFont typeface="+mj-lt"/>
              <a:buAutoNum type="arabicPeriod"/>
            </a:pPr>
            <a:endParaRPr lang="cs-CZ" sz="1400" dirty="0" smtClean="0">
              <a:solidFill>
                <a:srgbClr val="0070C0"/>
              </a:solidFill>
              <a:latin typeface="Georgia" pitchFamily="18" charset="0"/>
            </a:endParaRPr>
          </a:p>
          <a:p>
            <a:pPr indent="-360000" defTabSz="360000">
              <a:buFont typeface="+mj-lt"/>
              <a:buAutoNum type="arabicPeriod"/>
            </a:pPr>
            <a:endParaRPr lang="cs-CZ" sz="1400" dirty="0" smtClean="0">
              <a:solidFill>
                <a:srgbClr val="0070C0"/>
              </a:solidFill>
              <a:latin typeface="Georgia" pitchFamily="18" charset="0"/>
            </a:endParaRPr>
          </a:p>
          <a:p>
            <a:pPr indent="-360000" defTabSz="360000"/>
            <a:endParaRPr lang="cs-CZ" sz="1200" dirty="0" smtClean="0">
              <a:solidFill>
                <a:srgbClr val="0070C0"/>
              </a:solidFill>
              <a:latin typeface="Georgia" pitchFamily="18" charset="0"/>
            </a:endParaRPr>
          </a:p>
          <a:p>
            <a:pPr indent="-360000" defTabSz="360000">
              <a:buFont typeface="+mj-lt"/>
              <a:buAutoNum type="arabicPeriod"/>
            </a:pPr>
            <a:endParaRPr lang="cs-CZ" sz="1200" dirty="0" smtClean="0">
              <a:latin typeface="Georgia" pitchFamily="18" charset="0"/>
            </a:endParaRPr>
          </a:p>
          <a:p>
            <a:pPr indent="-360000" defTabSz="360000"/>
            <a:endParaRPr lang="cs-CZ" sz="1200" dirty="0" smtClean="0">
              <a:latin typeface="Georgia" pitchFamily="18" charset="0"/>
            </a:endParaRPr>
          </a:p>
          <a:p>
            <a:pPr indent="-360000" defTabSz="360000"/>
            <a:endParaRPr lang="cs-CZ" sz="1200" dirty="0" smtClean="0">
              <a:latin typeface="Georgia" pitchFamily="18" charset="0"/>
            </a:endParaRPr>
          </a:p>
          <a:p>
            <a:pPr indent="-360000" defTabSz="360000"/>
            <a:endParaRPr lang="cs-CZ" sz="1200" dirty="0" smtClean="0">
              <a:latin typeface="Georgia" pitchFamily="18" charset="0"/>
            </a:endParaRPr>
          </a:p>
        </p:txBody>
      </p:sp>
      <p:pic>
        <p:nvPicPr>
          <p:cNvPr id="5" name="Obrázek 4" descr="Průcha 6.jpg"/>
          <p:cNvPicPr>
            <a:picLocks noChangeAspect="1"/>
          </p:cNvPicPr>
          <p:nvPr/>
        </p:nvPicPr>
        <p:blipFill>
          <a:blip r:embed="rId3" cstate="print"/>
          <a:stretch>
            <a:fillRect/>
          </a:stretch>
        </p:blipFill>
        <p:spPr>
          <a:xfrm>
            <a:off x="6156176" y="1484784"/>
            <a:ext cx="1783766" cy="2375976"/>
          </a:xfrm>
          <a:prstGeom prst="rect">
            <a:avLst/>
          </a:prstGeom>
        </p:spPr>
      </p:pic>
      <p:pic>
        <p:nvPicPr>
          <p:cNvPr id="6" name="Obrázek 5" descr="Průcha 12.jpg"/>
          <p:cNvPicPr>
            <a:picLocks noChangeAspect="1"/>
          </p:cNvPicPr>
          <p:nvPr/>
        </p:nvPicPr>
        <p:blipFill>
          <a:blip r:embed="rId4" cstate="print"/>
          <a:stretch>
            <a:fillRect/>
          </a:stretch>
        </p:blipFill>
        <p:spPr>
          <a:xfrm>
            <a:off x="827584" y="4293096"/>
            <a:ext cx="1295400" cy="1844040"/>
          </a:xfrm>
          <a:prstGeom prst="rect">
            <a:avLst/>
          </a:prstGeom>
        </p:spPr>
      </p:pic>
      <p:pic>
        <p:nvPicPr>
          <p:cNvPr id="7" name="Obrázek 6" descr="Průcha 11.jpg"/>
          <p:cNvPicPr>
            <a:picLocks noChangeAspect="1"/>
          </p:cNvPicPr>
          <p:nvPr/>
        </p:nvPicPr>
        <p:blipFill>
          <a:blip r:embed="rId5" cstate="print"/>
          <a:stretch>
            <a:fillRect/>
          </a:stretch>
        </p:blipFill>
        <p:spPr>
          <a:xfrm>
            <a:off x="2267744" y="4293096"/>
            <a:ext cx="1296144" cy="1864317"/>
          </a:xfrm>
          <a:prstGeom prst="rect">
            <a:avLst/>
          </a:prstGeom>
        </p:spPr>
      </p:pic>
      <p:pic>
        <p:nvPicPr>
          <p:cNvPr id="8" name="Obrázek 7" descr="Průcha 10.jpg"/>
          <p:cNvPicPr>
            <a:picLocks noChangeAspect="1"/>
          </p:cNvPicPr>
          <p:nvPr/>
        </p:nvPicPr>
        <p:blipFill>
          <a:blip r:embed="rId6" cstate="print"/>
          <a:stretch>
            <a:fillRect/>
          </a:stretch>
        </p:blipFill>
        <p:spPr>
          <a:xfrm>
            <a:off x="3635896" y="4293096"/>
            <a:ext cx="1196876" cy="1872208"/>
          </a:xfrm>
          <a:prstGeom prst="rect">
            <a:avLst/>
          </a:prstGeom>
        </p:spPr>
      </p:pic>
      <p:pic>
        <p:nvPicPr>
          <p:cNvPr id="9" name="Obrázek 8" descr="Průcha 9.jpg"/>
          <p:cNvPicPr>
            <a:picLocks noChangeAspect="1"/>
          </p:cNvPicPr>
          <p:nvPr/>
        </p:nvPicPr>
        <p:blipFill>
          <a:blip r:embed="rId7" cstate="print"/>
          <a:stretch>
            <a:fillRect/>
          </a:stretch>
        </p:blipFill>
        <p:spPr>
          <a:xfrm>
            <a:off x="4932040" y="4293096"/>
            <a:ext cx="1343978" cy="1872208"/>
          </a:xfrm>
          <a:prstGeom prst="rect">
            <a:avLst/>
          </a:prstGeom>
        </p:spPr>
      </p:pic>
      <p:pic>
        <p:nvPicPr>
          <p:cNvPr id="10" name="Obrázek 9" descr="Průcha 7.jpg"/>
          <p:cNvPicPr>
            <a:picLocks noChangeAspect="1"/>
          </p:cNvPicPr>
          <p:nvPr/>
        </p:nvPicPr>
        <p:blipFill>
          <a:blip r:embed="rId8" cstate="print"/>
          <a:stretch>
            <a:fillRect/>
          </a:stretch>
        </p:blipFill>
        <p:spPr>
          <a:xfrm>
            <a:off x="6372200" y="4293096"/>
            <a:ext cx="1357351" cy="1872208"/>
          </a:xfrm>
          <a:prstGeom prst="rect">
            <a:avLst/>
          </a:prstGeom>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smtClean="0">
                <a:solidFill>
                  <a:srgbClr val="0070C0"/>
                </a:solidFill>
                <a:latin typeface="Georgia" pitchFamily="18" charset="0"/>
              </a:rPr>
              <a:t>PIAAC</a:t>
            </a:r>
            <a:br>
              <a:rPr lang="cs-CZ" sz="3600" dirty="0" smtClean="0">
                <a:solidFill>
                  <a:srgbClr val="0070C0"/>
                </a:solidFill>
                <a:latin typeface="Georgia" pitchFamily="18" charset="0"/>
              </a:rPr>
            </a:br>
            <a:r>
              <a:rPr lang="cs-CZ" sz="3200" dirty="0" smtClean="0"/>
              <a:t> </a:t>
            </a:r>
            <a:r>
              <a:rPr lang="cs-CZ" sz="2000" b="1" dirty="0" smtClean="0">
                <a:solidFill>
                  <a:srgbClr val="0070C0"/>
                </a:solidFill>
                <a:latin typeface="Georgia" pitchFamily="18" charset="0"/>
              </a:rPr>
              <a:t>P</a:t>
            </a:r>
            <a:r>
              <a:rPr lang="cs-CZ" sz="2000" dirty="0" smtClean="0">
                <a:solidFill>
                  <a:srgbClr val="0070C0"/>
                </a:solidFill>
                <a:latin typeface="Georgia" pitchFamily="18" charset="0"/>
              </a:rPr>
              <a:t>rogramme for </a:t>
            </a:r>
            <a:r>
              <a:rPr lang="cs-CZ" sz="2000" b="1" dirty="0" smtClean="0">
                <a:solidFill>
                  <a:srgbClr val="0070C0"/>
                </a:solidFill>
                <a:latin typeface="Georgia" pitchFamily="18" charset="0"/>
              </a:rPr>
              <a:t>I</a:t>
            </a:r>
            <a:r>
              <a:rPr lang="cs-CZ" sz="2000" dirty="0" smtClean="0">
                <a:solidFill>
                  <a:srgbClr val="0070C0"/>
                </a:solidFill>
                <a:latin typeface="Georgia" pitchFamily="18" charset="0"/>
              </a:rPr>
              <a:t>nternational </a:t>
            </a:r>
            <a:r>
              <a:rPr lang="cs-CZ" sz="2000" b="1" dirty="0" smtClean="0">
                <a:solidFill>
                  <a:srgbClr val="0070C0"/>
                </a:solidFill>
                <a:latin typeface="Georgia" pitchFamily="18" charset="0"/>
              </a:rPr>
              <a:t>A</a:t>
            </a:r>
            <a:r>
              <a:rPr lang="cs-CZ" sz="2000" dirty="0" smtClean="0">
                <a:solidFill>
                  <a:srgbClr val="0070C0"/>
                </a:solidFill>
                <a:latin typeface="Georgia" pitchFamily="18" charset="0"/>
              </a:rPr>
              <a:t>ssessment of </a:t>
            </a:r>
            <a:r>
              <a:rPr lang="cs-CZ" sz="2000" b="1" dirty="0" smtClean="0">
                <a:solidFill>
                  <a:srgbClr val="0070C0"/>
                </a:solidFill>
                <a:latin typeface="Georgia" pitchFamily="18" charset="0"/>
              </a:rPr>
              <a:t>A</a:t>
            </a:r>
            <a:r>
              <a:rPr lang="cs-CZ" sz="2000" dirty="0" smtClean="0">
                <a:solidFill>
                  <a:srgbClr val="0070C0"/>
                </a:solidFill>
                <a:latin typeface="Georgia" pitchFamily="18" charset="0"/>
              </a:rPr>
              <a:t>dult </a:t>
            </a:r>
            <a:r>
              <a:rPr lang="cs-CZ" sz="2000" b="1" dirty="0" smtClean="0">
                <a:solidFill>
                  <a:srgbClr val="0070C0"/>
                </a:solidFill>
                <a:latin typeface="Georgia" pitchFamily="18" charset="0"/>
              </a:rPr>
              <a:t>C</a:t>
            </a:r>
            <a:r>
              <a:rPr lang="cs-CZ" sz="2000" dirty="0" smtClean="0">
                <a:solidFill>
                  <a:srgbClr val="0070C0"/>
                </a:solidFill>
                <a:latin typeface="Georgia" pitchFamily="18" charset="0"/>
              </a:rPr>
              <a:t>ompetencies</a:t>
            </a:r>
            <a:endParaRPr lang="cs-CZ" sz="2000" dirty="0">
              <a:solidFill>
                <a:srgbClr val="0070C0"/>
              </a:solidFill>
              <a:latin typeface="Georgia" pitchFamily="18" charset="0"/>
            </a:endParaRPr>
          </a:p>
        </p:txBody>
      </p:sp>
      <p:sp>
        <p:nvSpPr>
          <p:cNvPr id="3" name="TextovéPole 2"/>
          <p:cNvSpPr txBox="1"/>
          <p:nvPr/>
        </p:nvSpPr>
        <p:spPr>
          <a:xfrm>
            <a:off x="467544" y="1628800"/>
            <a:ext cx="8064896" cy="4585871"/>
          </a:xfrm>
          <a:prstGeom prst="rect">
            <a:avLst/>
          </a:prstGeom>
          <a:noFill/>
        </p:spPr>
        <p:txBody>
          <a:bodyPr wrap="square" rtlCol="0">
            <a:spAutoFit/>
          </a:bodyPr>
          <a:lstStyle/>
          <a:p>
            <a:pPr algn="just"/>
            <a:r>
              <a:rPr lang="cs-CZ" sz="1400" dirty="0" smtClean="0">
                <a:latin typeface="Georgia" pitchFamily="18" charset="0"/>
              </a:rPr>
              <a:t>Organizace pro hospodářskou spolupráci a rozvoj (OECD) organizuje Mezinárodní výzkum dospělých PIAAC s cílem zjistit, jak jsou občané v jednotlivých zemích připraveni na život v moderní společnosti. Tento výzkum je zaměřen na hodnocení úrovně základních dovedností potřebných pro úspěch v běžném životě i na pracovním trhu. Zkoumá činnosti, jimž se lidé věnují v každodenním životě (čtení, vyhledávání údajů, využívání počítačů a technologií), pracovní zkušenosti, průběh počátečního i dalšího vzdělávání.</a:t>
            </a:r>
            <a:r>
              <a:rPr lang="cs-CZ" sz="1400" dirty="0" smtClean="0"/>
              <a:t> </a:t>
            </a:r>
            <a:r>
              <a:rPr lang="cs-CZ" sz="1400" dirty="0" smtClean="0">
                <a:latin typeface="Georgia" pitchFamily="18" charset="0"/>
              </a:rPr>
              <a:t>První vlny výzkumu PIAAC, která proběhla na přelomu roku 2011 a 2012, se zúčastnilo celkem 24 vyspělých zemí</a:t>
            </a:r>
          </a:p>
          <a:p>
            <a:pPr algn="just"/>
            <a:r>
              <a:rPr lang="cs-CZ" sz="1400" dirty="0" smtClean="0">
                <a:latin typeface="Georgia" pitchFamily="18" charset="0"/>
              </a:rPr>
              <a:t>V rámci výzkumu byly zkoumány osoby ve věku 16–65 let prostřednictvím testů a dotazníků. V testech byly hodnoceny čtenářská a numerická gramotnost a dovednost řešení problémů v prostředí informačních technologií.</a:t>
            </a:r>
          </a:p>
          <a:p>
            <a:pPr indent="-180000" algn="just">
              <a:buFont typeface="Arial" pitchFamily="34" charset="0"/>
              <a:buChar char="•"/>
            </a:pPr>
            <a:r>
              <a:rPr lang="cs-CZ" sz="1400" b="1" dirty="0" smtClean="0">
                <a:solidFill>
                  <a:srgbClr val="0070C0"/>
                </a:solidFill>
                <a:latin typeface="Georgia" pitchFamily="18" charset="0"/>
              </a:rPr>
              <a:t>výsledky PIAAC nepodporují hypotézy o poklesu vzdělanosti české populace</a:t>
            </a:r>
          </a:p>
          <a:p>
            <a:pPr indent="-180000" algn="just" defTabSz="180000">
              <a:buFont typeface="Arial" pitchFamily="34" charset="0"/>
              <a:buChar char="•"/>
            </a:pPr>
            <a:r>
              <a:rPr lang="cs-CZ" sz="1400" b="1" dirty="0" smtClean="0">
                <a:solidFill>
                  <a:srgbClr val="0070C0"/>
                </a:solidFill>
                <a:latin typeface="Georgia" pitchFamily="18" charset="0"/>
              </a:rPr>
              <a:t>výsledky PIAAC nesvědčí pro omezování přístupu ke vzdělávání ani pro podporu 	učňovského vzdělávání</a:t>
            </a:r>
          </a:p>
          <a:p>
            <a:pPr indent="-180000" algn="just" defTabSz="180000">
              <a:buFont typeface="Arial" pitchFamily="34" charset="0"/>
              <a:buChar char="•"/>
            </a:pPr>
            <a:endParaRPr lang="cs-CZ" sz="1400" dirty="0" smtClean="0">
              <a:latin typeface="Georgia" pitchFamily="18" charset="0"/>
            </a:endParaRPr>
          </a:p>
          <a:p>
            <a:pPr indent="-180000" algn="just" defTabSz="180000"/>
            <a:r>
              <a:rPr lang="cs-CZ" sz="1400" dirty="0" smtClean="0">
                <a:latin typeface="Georgia" pitchFamily="18" charset="0"/>
              </a:rPr>
              <a:t>																						</a:t>
            </a:r>
          </a:p>
          <a:p>
            <a:pPr indent="-180000" algn="just" defTabSz="180000">
              <a:buFont typeface="Arial" pitchFamily="34" charset="0"/>
              <a:buChar char="•"/>
            </a:pPr>
            <a:endParaRPr lang="cs-CZ" sz="1400" dirty="0" smtClean="0">
              <a:latin typeface="Georgia" pitchFamily="18" charset="0"/>
            </a:endParaRPr>
          </a:p>
          <a:p>
            <a:pPr indent="-180000" algn="just" defTabSz="180000">
              <a:buFont typeface="Arial" pitchFamily="34" charset="0"/>
              <a:buChar char="•"/>
            </a:pPr>
            <a:endParaRPr lang="cs-CZ" sz="1400" dirty="0" smtClean="0">
              <a:latin typeface="Georgia" pitchFamily="18" charset="0"/>
            </a:endParaRPr>
          </a:p>
          <a:p>
            <a:pPr indent="-180000" algn="just" defTabSz="180000"/>
            <a:endParaRPr lang="cs-CZ" sz="1400" dirty="0" smtClean="0">
              <a:latin typeface="Georgia" pitchFamily="18" charset="0"/>
            </a:endParaRPr>
          </a:p>
          <a:p>
            <a:pPr indent="-180000" algn="just"/>
            <a:r>
              <a:rPr lang="cs-CZ" sz="1400" dirty="0" smtClean="0">
                <a:latin typeface="Georgia" pitchFamily="18" charset="0"/>
              </a:rPr>
              <a:t>			</a:t>
            </a:r>
            <a:r>
              <a:rPr lang="cs-CZ" sz="1200" dirty="0" smtClean="0">
                <a:solidFill>
                  <a:srgbClr val="0070C0"/>
                </a:solidFill>
                <a:latin typeface="Georgia" pitchFamily="18" charset="0"/>
              </a:rPr>
              <a:t> RNDr. Jana Straková, Ph. D.</a:t>
            </a:r>
          </a:p>
          <a:p>
            <a:pPr indent="-180000" algn="just"/>
            <a:r>
              <a:rPr lang="cs-CZ" sz="1200" dirty="0" smtClean="0">
                <a:solidFill>
                  <a:srgbClr val="0070C0"/>
                </a:solidFill>
                <a:latin typeface="Georgia" pitchFamily="18" charset="0"/>
              </a:rPr>
              <a:t>			 národní koordinátorka PIAAC</a:t>
            </a:r>
          </a:p>
          <a:p>
            <a:pPr algn="just"/>
            <a:endParaRPr lang="cs-CZ" sz="1400" dirty="0">
              <a:latin typeface="Georgia" pitchFamily="18" charset="0"/>
            </a:endParaRPr>
          </a:p>
        </p:txBody>
      </p:sp>
      <p:pic>
        <p:nvPicPr>
          <p:cNvPr id="4" name="Obrázek 3" descr="PIAAC 2.jpg"/>
          <p:cNvPicPr>
            <a:picLocks noChangeAspect="1"/>
          </p:cNvPicPr>
          <p:nvPr/>
        </p:nvPicPr>
        <p:blipFill>
          <a:blip r:embed="rId2" cstate="print"/>
          <a:stretch>
            <a:fillRect/>
          </a:stretch>
        </p:blipFill>
        <p:spPr>
          <a:xfrm>
            <a:off x="611560" y="4653136"/>
            <a:ext cx="2628900" cy="1112520"/>
          </a:xfrm>
          <a:prstGeom prst="rect">
            <a:avLst/>
          </a:prstGeom>
        </p:spPr>
      </p:pic>
      <p:pic>
        <p:nvPicPr>
          <p:cNvPr id="5" name="Obrázek 4" descr="strakova_jana 3.jpg"/>
          <p:cNvPicPr>
            <a:picLocks noChangeAspect="1"/>
          </p:cNvPicPr>
          <p:nvPr/>
        </p:nvPicPr>
        <p:blipFill>
          <a:blip r:embed="rId3" cstate="print"/>
          <a:stretch>
            <a:fillRect/>
          </a:stretch>
        </p:blipFill>
        <p:spPr>
          <a:xfrm>
            <a:off x="3347864" y="4581128"/>
            <a:ext cx="936104" cy="936104"/>
          </a:xfrm>
          <a:prstGeom prst="rect">
            <a:avLst/>
          </a:prstGeom>
        </p:spPr>
      </p:pic>
      <p:pic>
        <p:nvPicPr>
          <p:cNvPr id="6" name="Obrázek 5" descr="PIAAC 5.jpg"/>
          <p:cNvPicPr>
            <a:picLocks noChangeAspect="1"/>
          </p:cNvPicPr>
          <p:nvPr/>
        </p:nvPicPr>
        <p:blipFill>
          <a:blip r:embed="rId4" cstate="print"/>
          <a:stretch>
            <a:fillRect/>
          </a:stretch>
        </p:blipFill>
        <p:spPr>
          <a:xfrm>
            <a:off x="5940152" y="4509120"/>
            <a:ext cx="2156460" cy="1356360"/>
          </a:xfrm>
          <a:prstGeom prst="rect">
            <a:avLst/>
          </a:prstGeo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274638"/>
            <a:ext cx="8229600" cy="634082"/>
          </a:xfrm>
        </p:spPr>
        <p:txBody>
          <a:bodyPr>
            <a:normAutofit fontScale="90000"/>
          </a:bodyPr>
          <a:lstStyle/>
          <a:p>
            <a:pPr lvl="0"/>
            <a:r>
              <a:rPr lang="cs-CZ" dirty="0" smtClean="0">
                <a:solidFill>
                  <a:srgbClr val="0070C0"/>
                </a:solidFill>
                <a:latin typeface="Georgia" pitchFamily="18" charset="0"/>
                <a:ea typeface="Calibri" pitchFamily="34" charset="0"/>
                <a:cs typeface="Times New Roman" pitchFamily="18" charset="0"/>
              </a:rPr>
              <a:t/>
            </a:r>
            <a:br>
              <a:rPr lang="cs-CZ" dirty="0" smtClean="0">
                <a:solidFill>
                  <a:srgbClr val="0070C0"/>
                </a:solidFill>
                <a:latin typeface="Georgia" pitchFamily="18" charset="0"/>
                <a:ea typeface="Calibri" pitchFamily="34" charset="0"/>
                <a:cs typeface="Times New Roman" pitchFamily="18" charset="0"/>
              </a:rPr>
            </a:br>
            <a:r>
              <a:rPr lang="cs-CZ" dirty="0" smtClean="0">
                <a:solidFill>
                  <a:srgbClr val="0070C0"/>
                </a:solidFill>
                <a:latin typeface="Georgia" pitchFamily="18" charset="0"/>
                <a:ea typeface="Calibri" pitchFamily="34" charset="0"/>
                <a:cs typeface="Times New Roman" pitchFamily="18" charset="0"/>
              </a:rPr>
              <a:t>Celkové výsledky</a:t>
            </a:r>
            <a:r>
              <a:rPr lang="cs-CZ" sz="2800" dirty="0" smtClean="0">
                <a:solidFill>
                  <a:srgbClr val="0070C0"/>
                </a:solidFill>
                <a:latin typeface="Georgia" pitchFamily="18" charset="0"/>
                <a:ea typeface="Calibri" pitchFamily="34" charset="0"/>
                <a:cs typeface="Times New Roman" pitchFamily="18" charset="0"/>
              </a:rPr>
              <a:t> </a:t>
            </a:r>
            <a:r>
              <a:rPr lang="cs-CZ" dirty="0" smtClean="0">
                <a:solidFill>
                  <a:srgbClr val="0070C0"/>
                </a:solidFill>
                <a:latin typeface="Georgia" pitchFamily="18" charset="0"/>
                <a:ea typeface="Calibri" pitchFamily="34" charset="0"/>
                <a:cs typeface="Times New Roman" pitchFamily="18" charset="0"/>
              </a:rPr>
              <a:t>PIAAC </a:t>
            </a:r>
            <a:r>
              <a:rPr lang="cs-CZ" sz="1400" dirty="0" smtClean="0">
                <a:solidFill>
                  <a:srgbClr val="0070C0"/>
                </a:solidFill>
                <a:latin typeface="Georgia" pitchFamily="18" charset="0"/>
                <a:cs typeface="Arial" pitchFamily="34" charset="0"/>
              </a:rPr>
              <a:t/>
            </a:r>
            <a:br>
              <a:rPr lang="cs-CZ" sz="1400" dirty="0" smtClean="0">
                <a:solidFill>
                  <a:srgbClr val="0070C0"/>
                </a:solidFill>
                <a:latin typeface="Georgia" pitchFamily="18" charset="0"/>
                <a:cs typeface="Arial" pitchFamily="34" charset="0"/>
              </a:rPr>
            </a:br>
            <a:endParaRPr lang="cs-CZ" dirty="0">
              <a:solidFill>
                <a:srgbClr val="0070C0"/>
              </a:solidFill>
              <a:latin typeface="Georgia" pitchFamily="18" charset="0"/>
            </a:endParaRPr>
          </a:p>
        </p:txBody>
      </p:sp>
      <p:sp>
        <p:nvSpPr>
          <p:cNvPr id="57345" name="Rectangle 1"/>
          <p:cNvSpPr>
            <a:spLocks noChangeArrowheads="1"/>
          </p:cNvSpPr>
          <p:nvPr/>
        </p:nvSpPr>
        <p:spPr bwMode="auto">
          <a:xfrm>
            <a:off x="899592" y="1150659"/>
            <a:ext cx="712879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Země				Čten</a:t>
            </a:r>
            <a:r>
              <a:rPr kumimoji="0" lang="cs-CZ" sz="1200" b="0" i="0" u="none" strike="noStrike" cap="none" normalizeH="0" baseline="0" dirty="0" smtClean="0">
                <a:ln>
                  <a:noFill/>
                </a:ln>
                <a:solidFill>
                  <a:schemeClr val="tx1"/>
                </a:solidFill>
                <a:effectLst/>
                <a:latin typeface="Calibri"/>
                <a:ea typeface="Calibri" pitchFamily="34" charset="0"/>
                <a:cs typeface="Times New Roman" pitchFamily="18" charset="0"/>
              </a:rPr>
              <a:t>á</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řsk</a:t>
            </a:r>
            <a:r>
              <a:rPr kumimoji="0" lang="cs-CZ" sz="12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a:t>
            </a:r>
            <a:r>
              <a:rPr kumimoji="0" lang="cs-CZ" sz="1200" b="0" i="0" u="none" strike="noStrike" cap="none" normalizeH="0" baseline="0" dirty="0" smtClean="0">
                <a:ln>
                  <a:noFill/>
                </a:ln>
                <a:solidFill>
                  <a:srgbClr val="0070C0"/>
                </a:solidFill>
                <a:effectLst/>
                <a:latin typeface="Georgia" pitchFamily="18" charset="0"/>
                <a:ea typeface="Calibri" pitchFamily="34" charset="0"/>
                <a:cs typeface="Times New Roman" pitchFamily="18" charset="0"/>
              </a:rPr>
              <a:t>Matematick</a:t>
            </a:r>
            <a:r>
              <a:rPr kumimoji="0" lang="cs-CZ" sz="1200" b="0" i="0" u="none" strike="noStrike" cap="none" normalizeH="0" baseline="0" dirty="0" smtClean="0">
                <a:ln>
                  <a:noFill/>
                </a:ln>
                <a:solidFill>
                  <a:srgbClr val="0070C0"/>
                </a:solidFill>
                <a:effectLst/>
                <a:latin typeface="Calibri"/>
                <a:ea typeface="Calibri" pitchFamily="34" charset="0"/>
                <a:cs typeface="Times New Roman" pitchFamily="18" charset="0"/>
              </a:rPr>
              <a:t>é</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Ře</a:t>
            </a:r>
            <a:r>
              <a:rPr kumimoji="0" lang="cs-CZ" sz="1200" b="0" i="0" u="none" strike="noStrike" cap="none" normalizeH="0" baseline="0" dirty="0" smtClean="0">
                <a:ln>
                  <a:noFill/>
                </a:ln>
                <a:solidFill>
                  <a:schemeClr val="tx1"/>
                </a:solidFill>
                <a:effectLst/>
                <a:latin typeface="Calibri"/>
                <a:ea typeface="Calibri" pitchFamily="34" charset="0"/>
                <a:cs typeface="Times New Roman" pitchFamily="18" charset="0"/>
              </a:rPr>
              <a:t>š</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en</a:t>
            </a:r>
            <a:r>
              <a:rPr kumimoji="0" lang="cs-CZ" sz="1200" b="0" i="0" u="none" strike="noStrike" cap="none" normalizeH="0" baseline="0" dirty="0" smtClean="0">
                <a:ln>
                  <a:noFill/>
                </a:ln>
                <a:solidFill>
                  <a:schemeClr val="tx1"/>
                </a:solidFill>
                <a:effectLst/>
                <a:latin typeface="Calibri"/>
                <a:ea typeface="Calibri" pitchFamily="34" charset="0"/>
                <a:cs typeface="Times New Roman" pitchFamily="18" charset="0"/>
              </a:rPr>
              <a:t>í</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dovednosti	 </a:t>
            </a:r>
            <a:r>
              <a:rPr kumimoji="0" lang="cs-CZ" sz="1200" b="0" i="0" u="none" strike="noStrike" cap="none" normalizeH="0" baseline="0" dirty="0" smtClean="0">
                <a:ln>
                  <a:noFill/>
                </a:ln>
                <a:solidFill>
                  <a:srgbClr val="0070C0"/>
                </a:solidFill>
                <a:effectLst/>
                <a:latin typeface="Georgia" pitchFamily="18" charset="0"/>
                <a:ea typeface="Calibri" pitchFamily="34" charset="0"/>
                <a:cs typeface="Times New Roman" pitchFamily="18" charset="0"/>
              </a:rPr>
              <a:t>dovednosti   </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probl</a:t>
            </a:r>
            <a:r>
              <a:rPr kumimoji="0" lang="cs-CZ" sz="12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mů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endParaRPr kumimoji="0" lang="cs-CZ" sz="1200" b="1"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1" i="0" u="sng" strike="noStrike" cap="none" normalizeH="0" baseline="0" dirty="0" smtClean="0">
                <a:ln>
                  <a:noFill/>
                </a:ln>
                <a:solidFill>
                  <a:schemeClr val="tx1"/>
                </a:solidFill>
                <a:effectLst/>
                <a:latin typeface="Georgia" pitchFamily="18" charset="0"/>
                <a:ea typeface="Calibri" pitchFamily="34" charset="0"/>
                <a:cs typeface="Times New Roman" pitchFamily="18" charset="0"/>
              </a:rPr>
              <a:t>Průměr 				273			269 				34 </a:t>
            </a:r>
            <a:endParaRPr kumimoji="0" lang="cs-CZ" sz="1200" b="0" i="0" u="sng"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endPar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Austr</a:t>
            </a:r>
            <a:r>
              <a:rPr kumimoji="0" lang="cs-CZ" sz="1200" b="0" i="0" u="none" strike="noStrike" cap="none" normalizeH="0" baseline="0" dirty="0" smtClean="0">
                <a:ln>
                  <a:noFill/>
                </a:ln>
                <a:solidFill>
                  <a:schemeClr val="tx1"/>
                </a:solidFill>
                <a:effectLst/>
                <a:latin typeface="Calibri"/>
                <a:ea typeface="Calibri" pitchFamily="34" charset="0"/>
                <a:cs typeface="Times New Roman" pitchFamily="18" charset="0"/>
              </a:rPr>
              <a:t>á</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lie 				280 			268 				38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Anglie/S. Irsko (VB) 		272 			262 				35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1" i="0" u="sng" strike="noStrike" cap="none" normalizeH="0" baseline="0" dirty="0" smtClean="0">
                <a:ln>
                  <a:noFill/>
                </a:ln>
                <a:solidFill>
                  <a:srgbClr val="FF0000"/>
                </a:solidFill>
                <a:effectLst/>
                <a:latin typeface="Georgia" pitchFamily="18" charset="0"/>
                <a:ea typeface="Calibri" pitchFamily="34" charset="0"/>
                <a:cs typeface="Times New Roman" pitchFamily="18" charset="0"/>
              </a:rPr>
              <a:t>Česk</a:t>
            </a:r>
            <a:r>
              <a:rPr kumimoji="0" lang="cs-CZ" sz="1200" b="1" i="0" u="sng" strike="noStrike" cap="none" normalizeH="0" baseline="0" dirty="0" smtClean="0">
                <a:ln>
                  <a:noFill/>
                </a:ln>
                <a:solidFill>
                  <a:srgbClr val="FF0000"/>
                </a:solidFill>
                <a:effectLst/>
                <a:latin typeface="Calibri"/>
                <a:ea typeface="Calibri" pitchFamily="34" charset="0"/>
                <a:cs typeface="Times New Roman" pitchFamily="18" charset="0"/>
              </a:rPr>
              <a:t>á</a:t>
            </a:r>
            <a:r>
              <a:rPr kumimoji="0" lang="cs-CZ" sz="1200" b="1" i="0" u="sng" strike="noStrike" cap="none" normalizeH="0" baseline="0" dirty="0" smtClean="0">
                <a:ln>
                  <a:noFill/>
                </a:ln>
                <a:solidFill>
                  <a:srgbClr val="FF0000"/>
                </a:solidFill>
                <a:effectLst/>
                <a:latin typeface="Georgia" pitchFamily="18" charset="0"/>
                <a:ea typeface="Calibri" pitchFamily="34" charset="0"/>
                <a:cs typeface="Times New Roman" pitchFamily="18" charset="0"/>
              </a:rPr>
              <a:t> republika 		274 			276 				33 </a:t>
            </a:r>
            <a:endParaRPr kumimoji="0" lang="cs-CZ" sz="1200" b="0" i="0" u="sng"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rgbClr val="0070C0"/>
                </a:solidFill>
                <a:effectLst/>
                <a:latin typeface="Georgia" pitchFamily="18" charset="0"/>
                <a:ea typeface="Calibri" pitchFamily="34" charset="0"/>
                <a:cs typeface="Times New Roman" pitchFamily="18" charset="0"/>
              </a:rPr>
              <a:t>D</a:t>
            </a:r>
            <a:r>
              <a:rPr kumimoji="0" lang="cs-CZ" sz="1200" b="0" i="0" u="none" strike="noStrike" cap="none" normalizeH="0" baseline="0" dirty="0" smtClean="0">
                <a:ln>
                  <a:noFill/>
                </a:ln>
                <a:solidFill>
                  <a:srgbClr val="0070C0"/>
                </a:solidFill>
                <a:effectLst/>
                <a:latin typeface="Calibri"/>
                <a:ea typeface="Calibri" pitchFamily="34" charset="0"/>
                <a:cs typeface="Times New Roman" pitchFamily="18" charset="0"/>
              </a:rPr>
              <a:t>á</a:t>
            </a:r>
            <a:r>
              <a:rPr kumimoji="0" lang="cs-CZ" sz="1200" b="0" i="0" u="none" strike="noStrike" cap="none" normalizeH="0" baseline="0" dirty="0" smtClean="0">
                <a:ln>
                  <a:noFill/>
                </a:ln>
                <a:solidFill>
                  <a:srgbClr val="0070C0"/>
                </a:solidFill>
                <a:effectLst/>
                <a:latin typeface="Georgia" pitchFamily="18" charset="0"/>
                <a:ea typeface="Calibri" pitchFamily="34" charset="0"/>
                <a:cs typeface="Times New Roman" pitchFamily="18" charset="0"/>
              </a:rPr>
              <a:t>nsko </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271 			</a:t>
            </a:r>
            <a:r>
              <a:rPr kumimoji="0" lang="cs-CZ" sz="1200" b="0" i="0" u="none" strike="noStrike" cap="none" normalizeH="0" baseline="0" dirty="0" smtClean="0">
                <a:ln>
                  <a:noFill/>
                </a:ln>
                <a:solidFill>
                  <a:srgbClr val="0070C0"/>
                </a:solidFill>
                <a:effectLst/>
                <a:latin typeface="Georgia" pitchFamily="18" charset="0"/>
                <a:ea typeface="Calibri" pitchFamily="34" charset="0"/>
                <a:cs typeface="Times New Roman" pitchFamily="18" charset="0"/>
              </a:rPr>
              <a:t>278 	</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39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Estonsko 				276 			273 				28</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rgbClr val="0070C0"/>
                </a:solidFill>
                <a:effectLst/>
                <a:latin typeface="Georgia" pitchFamily="18" charset="0"/>
                <a:ea typeface="Calibri" pitchFamily="34" charset="0"/>
                <a:cs typeface="Times New Roman" pitchFamily="18" charset="0"/>
              </a:rPr>
              <a:t>Finsko </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288 			</a:t>
            </a:r>
            <a:r>
              <a:rPr kumimoji="0" lang="cs-CZ" sz="1200" b="0" i="0" u="none" strike="noStrike" cap="none" normalizeH="0" baseline="0" dirty="0" smtClean="0">
                <a:ln>
                  <a:noFill/>
                </a:ln>
                <a:solidFill>
                  <a:srgbClr val="0070C0"/>
                </a:solidFill>
                <a:effectLst/>
                <a:latin typeface="Georgia" pitchFamily="18" charset="0"/>
                <a:ea typeface="Calibri" pitchFamily="34" charset="0"/>
                <a:cs typeface="Times New Roman" pitchFamily="18" charset="0"/>
              </a:rPr>
              <a:t>282 </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42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Francie 				262 			254				x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Irsko 				267 			256 				25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It</a:t>
            </a:r>
            <a:r>
              <a:rPr kumimoji="0" lang="cs-CZ" sz="1200" b="0" i="0" u="none" strike="noStrike" cap="none" normalizeH="0" baseline="0" dirty="0" smtClean="0">
                <a:ln>
                  <a:noFill/>
                </a:ln>
                <a:solidFill>
                  <a:schemeClr val="tx1"/>
                </a:solidFill>
                <a:effectLst/>
                <a:latin typeface="Calibri"/>
                <a:ea typeface="Calibri" pitchFamily="34" charset="0"/>
                <a:cs typeface="Times New Roman" pitchFamily="18" charset="0"/>
              </a:rPr>
              <a:t>á</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lie 				250 			247				x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rgbClr val="0070C0"/>
                </a:solidFill>
                <a:effectLst/>
                <a:latin typeface="Georgia" pitchFamily="18" charset="0"/>
                <a:ea typeface="Calibri" pitchFamily="34" charset="0"/>
                <a:cs typeface="Times New Roman" pitchFamily="18" charset="0"/>
              </a:rPr>
              <a:t>Japonsko </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296 			</a:t>
            </a:r>
            <a:r>
              <a:rPr kumimoji="0" lang="cs-CZ" sz="1200" b="0" i="0" u="none" strike="noStrike" cap="none" normalizeH="0" baseline="0" dirty="0" smtClean="0">
                <a:ln>
                  <a:noFill/>
                </a:ln>
                <a:solidFill>
                  <a:srgbClr val="0070C0"/>
                </a:solidFill>
                <a:effectLst/>
                <a:latin typeface="Georgia" pitchFamily="18" charset="0"/>
                <a:ea typeface="Calibri" pitchFamily="34" charset="0"/>
                <a:cs typeface="Times New Roman" pitchFamily="18" charset="0"/>
              </a:rPr>
              <a:t>288 </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35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Kanada				273 			265 				37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Jižn</a:t>
            </a:r>
            <a:r>
              <a:rPr kumimoji="0" lang="cs-CZ" sz="1200" b="0" i="0" u="none" strike="noStrike" cap="none" normalizeH="0" baseline="0" dirty="0" smtClean="0">
                <a:ln>
                  <a:noFill/>
                </a:ln>
                <a:solidFill>
                  <a:schemeClr val="tx1"/>
                </a:solidFill>
                <a:effectLst/>
                <a:latin typeface="Calibri"/>
                <a:ea typeface="Calibri" pitchFamily="34" charset="0"/>
                <a:cs typeface="Times New Roman" pitchFamily="18" charset="0"/>
              </a:rPr>
              <a:t>í</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Korea 			273 			263 				30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Kypr					269 			265 				x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Německo 				270 			272 				36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Nizozemsko 			284 			</a:t>
            </a:r>
            <a:r>
              <a:rPr kumimoji="0" lang="cs-CZ" sz="1200" b="0" i="0" u="none" strike="noStrike" cap="none" normalizeH="0" baseline="0" dirty="0" smtClean="0">
                <a:ln>
                  <a:noFill/>
                </a:ln>
                <a:solidFill>
                  <a:srgbClr val="0070C0"/>
                </a:solidFill>
                <a:effectLst/>
                <a:latin typeface="Georgia" pitchFamily="18" charset="0"/>
                <a:ea typeface="Calibri" pitchFamily="34" charset="0"/>
                <a:cs typeface="Times New Roman" pitchFamily="18" charset="0"/>
              </a:rPr>
              <a:t>280 </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42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Norsko 				278 			</a:t>
            </a:r>
            <a:r>
              <a:rPr kumimoji="0" lang="cs-CZ" sz="1200" b="0" i="0" u="none" strike="noStrike" cap="none" normalizeH="0" baseline="0" dirty="0" smtClean="0">
                <a:ln>
                  <a:noFill/>
                </a:ln>
                <a:solidFill>
                  <a:srgbClr val="0070C0"/>
                </a:solidFill>
                <a:effectLst/>
                <a:latin typeface="Georgia" pitchFamily="18" charset="0"/>
                <a:ea typeface="Calibri" pitchFamily="34" charset="0"/>
                <a:cs typeface="Times New Roman" pitchFamily="18" charset="0"/>
              </a:rPr>
              <a:t>278 </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41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Polsko 				267 			260 				19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effectLst/>
                <a:latin typeface="Georgia" pitchFamily="18" charset="0"/>
                <a:ea typeface="Calibri" pitchFamily="34" charset="0"/>
                <a:cs typeface="Times New Roman" pitchFamily="18" charset="0"/>
              </a:rPr>
              <a:t>Rakousko 				269 			275 			</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32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rgbClr val="0070C0"/>
                </a:solidFill>
                <a:effectLst/>
                <a:latin typeface="Georgia" pitchFamily="18" charset="0"/>
                <a:ea typeface="Calibri" pitchFamily="34" charset="0"/>
                <a:cs typeface="Times New Roman" pitchFamily="18" charset="0"/>
              </a:rPr>
              <a:t>Slovensko</a:t>
            </a:r>
            <a:r>
              <a:rPr kumimoji="0" lang="cs-CZ" sz="1200" b="0" i="0" u="sng" strike="noStrike" cap="none" normalizeH="0" baseline="0" dirty="0" smtClean="0">
                <a:ln>
                  <a:noFill/>
                </a:ln>
                <a:solidFill>
                  <a:schemeClr val="tx1"/>
                </a:solidFill>
                <a:effectLst/>
                <a:latin typeface="Georgia" pitchFamily="18" charset="0"/>
                <a:ea typeface="Calibri" pitchFamily="34" charset="0"/>
                <a:cs typeface="Times New Roman" pitchFamily="18" charset="0"/>
              </a:rPr>
              <a:t> 				274 			</a:t>
            </a:r>
            <a:r>
              <a:rPr kumimoji="0" lang="cs-CZ" sz="1200" b="0" i="0" u="sng" strike="noStrike" cap="none" normalizeH="0" baseline="0" dirty="0" smtClean="0">
                <a:ln>
                  <a:noFill/>
                </a:ln>
                <a:solidFill>
                  <a:srgbClr val="0070C0"/>
                </a:solidFill>
                <a:effectLst/>
                <a:latin typeface="Georgia" pitchFamily="18" charset="0"/>
                <a:ea typeface="Calibri" pitchFamily="34" charset="0"/>
                <a:cs typeface="Times New Roman" pitchFamily="18" charset="0"/>
              </a:rPr>
              <a:t>276 </a:t>
            </a:r>
            <a:r>
              <a:rPr kumimoji="0" lang="cs-CZ" sz="1200" b="0" i="0" u="sng" strike="noStrike" cap="none" normalizeH="0" baseline="0" dirty="0" smtClean="0">
                <a:ln>
                  <a:noFill/>
                </a:ln>
                <a:solidFill>
                  <a:schemeClr val="tx1"/>
                </a:solidFill>
                <a:effectLst/>
                <a:latin typeface="Georgia" pitchFamily="18" charset="0"/>
                <a:ea typeface="Calibri" pitchFamily="34" charset="0"/>
                <a:cs typeface="Times New Roman" pitchFamily="18" charset="0"/>
              </a:rPr>
              <a:t>				26  </a:t>
            </a:r>
            <a:endParaRPr kumimoji="0" lang="cs-CZ" sz="1200" b="0" i="0" u="sng"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USA					270 			253 				31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Calibri"/>
                <a:ea typeface="Calibri" pitchFamily="34" charset="0"/>
                <a:cs typeface="Times New Roman" pitchFamily="18" charset="0"/>
              </a:rPr>
              <a:t>Š</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panělsko 				252 			246 				x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Calibri"/>
                <a:ea typeface="Calibri" pitchFamily="34" charset="0"/>
                <a:cs typeface="Times New Roman" pitchFamily="18" charset="0"/>
              </a:rPr>
              <a:t>Š</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v</a:t>
            </a:r>
            <a:r>
              <a:rPr kumimoji="0" lang="cs-CZ" sz="12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dsko 				279 			279 				44 </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3600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rgbClr val="0070C0"/>
                </a:solidFill>
                <a:effectLst/>
                <a:latin typeface="Georgia" pitchFamily="18" charset="0"/>
                <a:ea typeface="Calibri" pitchFamily="34" charset="0"/>
                <a:cs typeface="Times New Roman" pitchFamily="18" charset="0"/>
              </a:rPr>
              <a:t>Vl</a:t>
            </a:r>
            <a:r>
              <a:rPr kumimoji="0" lang="cs-CZ" sz="1200" b="0" i="0" u="none" strike="noStrike" cap="none" normalizeH="0" baseline="0" dirty="0" smtClean="0">
                <a:ln>
                  <a:noFill/>
                </a:ln>
                <a:solidFill>
                  <a:srgbClr val="0070C0"/>
                </a:solidFill>
                <a:effectLst/>
                <a:latin typeface="Calibri"/>
                <a:ea typeface="Calibri" pitchFamily="34" charset="0"/>
                <a:cs typeface="Times New Roman" pitchFamily="18" charset="0"/>
              </a:rPr>
              <a:t>á</a:t>
            </a:r>
            <a:r>
              <a:rPr kumimoji="0" lang="cs-CZ" sz="1200" b="0" i="0" u="none" strike="noStrike" cap="none" normalizeH="0" baseline="0" dirty="0" smtClean="0">
                <a:ln>
                  <a:noFill/>
                </a:ln>
                <a:solidFill>
                  <a:srgbClr val="0070C0"/>
                </a:solidFill>
                <a:effectLst/>
                <a:latin typeface="Georgia" pitchFamily="18" charset="0"/>
                <a:ea typeface="Calibri" pitchFamily="34" charset="0"/>
                <a:cs typeface="Times New Roman" pitchFamily="18" charset="0"/>
              </a:rPr>
              <a:t>msko (Belgie)</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275 			</a:t>
            </a:r>
            <a:r>
              <a:rPr kumimoji="0" lang="cs-CZ" sz="1200" b="0" i="0" u="none" strike="noStrike" cap="none" normalizeH="0" baseline="0" dirty="0" smtClean="0">
                <a:ln>
                  <a:noFill/>
                </a:ln>
                <a:solidFill>
                  <a:srgbClr val="0070C0"/>
                </a:solidFill>
                <a:effectLst/>
                <a:latin typeface="Georgia" pitchFamily="18" charset="0"/>
                <a:ea typeface="Calibri" pitchFamily="34" charset="0"/>
                <a:cs typeface="Times New Roman" pitchFamily="18" charset="0"/>
              </a:rPr>
              <a:t>280 	</a:t>
            </a:r>
            <a:r>
              <a:rPr kumimoji="0" lang="cs-CZ" sz="12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35</a:t>
            </a:r>
            <a:endParaRPr kumimoji="0" lang="cs-CZ"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normAutofit/>
          </a:bodyPr>
          <a:lstStyle/>
          <a:p>
            <a:r>
              <a:rPr lang="cs-CZ" sz="3600" dirty="0" smtClean="0">
                <a:solidFill>
                  <a:srgbClr val="0070C0"/>
                </a:solidFill>
                <a:latin typeface="Georgia" pitchFamily="18" charset="0"/>
              </a:rPr>
              <a:t>Výsledky PIAAC podle krajů</a:t>
            </a:r>
            <a:endParaRPr lang="cs-CZ" sz="3600" dirty="0">
              <a:solidFill>
                <a:srgbClr val="0070C0"/>
              </a:solidFill>
              <a:latin typeface="Georgia" pitchFamily="18" charset="0"/>
            </a:endParaRPr>
          </a:p>
        </p:txBody>
      </p:sp>
      <p:graphicFrame>
        <p:nvGraphicFramePr>
          <p:cNvPr id="4" name="Tabulka 3"/>
          <p:cNvGraphicFramePr>
            <a:graphicFrameLocks noGrp="1"/>
          </p:cNvGraphicFramePr>
          <p:nvPr/>
        </p:nvGraphicFramePr>
        <p:xfrm>
          <a:off x="827584" y="1369999"/>
          <a:ext cx="7272808" cy="4413391"/>
        </p:xfrm>
        <a:graphic>
          <a:graphicData uri="http://schemas.openxmlformats.org/drawingml/2006/table">
            <a:tbl>
              <a:tblPr/>
              <a:tblGrid>
                <a:gridCol w="1690464"/>
                <a:gridCol w="1876229"/>
                <a:gridCol w="1833907"/>
                <a:gridCol w="1872208"/>
              </a:tblGrid>
              <a:tr h="718732">
                <a:tc>
                  <a:txBody>
                    <a:bodyPr/>
                    <a:lstStyle/>
                    <a:p>
                      <a:pPr algn="l">
                        <a:lnSpc>
                          <a:spcPct val="115000"/>
                        </a:lnSpc>
                        <a:spcAft>
                          <a:spcPts val="0"/>
                        </a:spcAft>
                      </a:pPr>
                      <a:endParaRPr lang="cs-CZ" sz="1100" b="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b="0" dirty="0">
                          <a:solidFill>
                            <a:srgbClr val="000000"/>
                          </a:solidFill>
                          <a:latin typeface="Georgia" pitchFamily="18" charset="0"/>
                          <a:ea typeface="Times New Roman"/>
                          <a:cs typeface="Calibri"/>
                        </a:rPr>
                        <a:t>Čtenářské dovednosti (průměrný skór)</a:t>
                      </a:r>
                      <a:endParaRPr lang="cs-CZ" sz="1100" b="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b="0" dirty="0">
                          <a:solidFill>
                            <a:srgbClr val="000000"/>
                          </a:solidFill>
                          <a:latin typeface="Georgia" pitchFamily="18" charset="0"/>
                          <a:ea typeface="Times New Roman"/>
                          <a:cs typeface="Calibri"/>
                        </a:rPr>
                        <a:t>Matematické dovednosti (průměrný skór)</a:t>
                      </a:r>
                      <a:endParaRPr lang="cs-CZ" sz="1100" b="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b="0" dirty="0">
                          <a:solidFill>
                            <a:srgbClr val="000000"/>
                          </a:solidFill>
                          <a:latin typeface="Georgia" pitchFamily="18" charset="0"/>
                          <a:ea typeface="Times New Roman"/>
                          <a:cs typeface="Calibri"/>
                        </a:rPr>
                        <a:t>Řešení problémů v prostředí informačních technologií (průměrný skór)</a:t>
                      </a:r>
                      <a:endParaRPr lang="cs-CZ" sz="1100" b="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1701">
                <a:tc>
                  <a:txBody>
                    <a:bodyPr/>
                    <a:lstStyle/>
                    <a:p>
                      <a:pPr>
                        <a:lnSpc>
                          <a:spcPct val="115000"/>
                        </a:lnSpc>
                        <a:spcAft>
                          <a:spcPts val="0"/>
                        </a:spcAft>
                      </a:pPr>
                      <a:r>
                        <a:rPr lang="cs-CZ" sz="1100" dirty="0" smtClean="0">
                          <a:latin typeface="Georgia" pitchFamily="18" charset="0"/>
                          <a:ea typeface="Calibri"/>
                        </a:rPr>
                        <a:t>Průměr OCED</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smtClean="0">
                          <a:latin typeface="Georgia" pitchFamily="18" charset="0"/>
                          <a:ea typeface="Calibri"/>
                        </a:rPr>
                        <a:t>273</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smtClean="0">
                          <a:latin typeface="Georgia" pitchFamily="18" charset="0"/>
                          <a:ea typeface="Calibri"/>
                        </a:rPr>
                        <a:t>269</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1701">
                <a:tc>
                  <a:txBody>
                    <a:bodyPr/>
                    <a:lstStyle/>
                    <a:p>
                      <a:pPr>
                        <a:lnSpc>
                          <a:spcPct val="115000"/>
                        </a:lnSpc>
                        <a:spcAft>
                          <a:spcPts val="0"/>
                        </a:spcAft>
                      </a:pPr>
                      <a:r>
                        <a:rPr lang="cs-CZ" sz="1100" b="1" dirty="0">
                          <a:solidFill>
                            <a:srgbClr val="000000"/>
                          </a:solidFill>
                          <a:latin typeface="Georgia" pitchFamily="18" charset="0"/>
                          <a:ea typeface="Times New Roman"/>
                          <a:cs typeface="Calibri"/>
                        </a:rPr>
                        <a:t>Průměr ČR</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b="1">
                          <a:solidFill>
                            <a:srgbClr val="000000"/>
                          </a:solidFill>
                          <a:latin typeface="Georgia" pitchFamily="18" charset="0"/>
                          <a:ea typeface="Times New Roman"/>
                          <a:cs typeface="Calibri"/>
                        </a:rPr>
                        <a:t>274</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b="1" dirty="0">
                          <a:solidFill>
                            <a:srgbClr val="000000"/>
                          </a:solidFill>
                          <a:latin typeface="Georgia" pitchFamily="18" charset="0"/>
                          <a:ea typeface="Times New Roman"/>
                          <a:cs typeface="Calibri"/>
                        </a:rPr>
                        <a:t>276</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b="1" dirty="0">
                          <a:solidFill>
                            <a:srgbClr val="000000"/>
                          </a:solidFill>
                          <a:latin typeface="Georgia" pitchFamily="18" charset="0"/>
                          <a:ea typeface="Times New Roman"/>
                          <a:cs typeface="Calibri"/>
                        </a:rPr>
                        <a:t>283</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511">
                <a:tc>
                  <a:txBody>
                    <a:bodyPr/>
                    <a:lstStyle/>
                    <a:p>
                      <a:pPr>
                        <a:lnSpc>
                          <a:spcPct val="115000"/>
                        </a:lnSpc>
                        <a:spcAft>
                          <a:spcPts val="0"/>
                        </a:spcAft>
                      </a:pPr>
                      <a:r>
                        <a:rPr lang="cs-CZ" sz="1100" dirty="0">
                          <a:latin typeface="Georgia" pitchFamily="18" charset="0"/>
                          <a:ea typeface="Times New Roman"/>
                        </a:rPr>
                        <a:t>Hlavní město Praha</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286</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288</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297</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r>
              <a:tr h="182099">
                <a:tc>
                  <a:txBody>
                    <a:bodyPr/>
                    <a:lstStyle/>
                    <a:p>
                      <a:pPr>
                        <a:lnSpc>
                          <a:spcPct val="115000"/>
                        </a:lnSpc>
                        <a:spcAft>
                          <a:spcPts val="0"/>
                        </a:spcAft>
                      </a:pPr>
                      <a:r>
                        <a:rPr lang="cs-CZ" sz="1100" dirty="0">
                          <a:latin typeface="Georgia" pitchFamily="18" charset="0"/>
                          <a:ea typeface="Times New Roman"/>
                        </a:rPr>
                        <a:t>Středočeský</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a:solidFill>
                            <a:srgbClr val="000000"/>
                          </a:solidFill>
                          <a:latin typeface="Georgia" pitchFamily="18" charset="0"/>
                          <a:ea typeface="Times New Roman"/>
                          <a:cs typeface="Calibri"/>
                        </a:rPr>
                        <a:t>282</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281</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296</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r>
              <a:tr h="182099">
                <a:tc>
                  <a:txBody>
                    <a:bodyPr/>
                    <a:lstStyle/>
                    <a:p>
                      <a:pPr>
                        <a:lnSpc>
                          <a:spcPct val="115000"/>
                        </a:lnSpc>
                        <a:spcAft>
                          <a:spcPts val="0"/>
                        </a:spcAft>
                      </a:pPr>
                      <a:r>
                        <a:rPr lang="cs-CZ" sz="1100" dirty="0">
                          <a:latin typeface="Georgia" pitchFamily="18" charset="0"/>
                          <a:ea typeface="Times New Roman"/>
                        </a:rPr>
                        <a:t>Jihočeský</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273</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269</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280</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99">
                <a:tc>
                  <a:txBody>
                    <a:bodyPr/>
                    <a:lstStyle/>
                    <a:p>
                      <a:pPr>
                        <a:lnSpc>
                          <a:spcPct val="115000"/>
                        </a:lnSpc>
                        <a:spcAft>
                          <a:spcPts val="0"/>
                        </a:spcAft>
                      </a:pPr>
                      <a:r>
                        <a:rPr lang="cs-CZ" sz="1100">
                          <a:latin typeface="Georgia" pitchFamily="18" charset="0"/>
                          <a:ea typeface="Times New Roman"/>
                        </a:rPr>
                        <a:t>Plzeňský</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273</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275</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278</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99">
                <a:tc>
                  <a:txBody>
                    <a:bodyPr/>
                    <a:lstStyle/>
                    <a:p>
                      <a:pPr>
                        <a:lnSpc>
                          <a:spcPct val="115000"/>
                        </a:lnSpc>
                        <a:spcAft>
                          <a:spcPts val="0"/>
                        </a:spcAft>
                      </a:pPr>
                      <a:r>
                        <a:rPr lang="cs-CZ" sz="1100">
                          <a:latin typeface="Georgia" pitchFamily="18" charset="0"/>
                          <a:ea typeface="Times New Roman"/>
                        </a:rPr>
                        <a:t>Karlovarský</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a:solidFill>
                            <a:srgbClr val="000000"/>
                          </a:solidFill>
                          <a:latin typeface="Georgia" pitchFamily="18" charset="0"/>
                          <a:ea typeface="Times New Roman"/>
                          <a:cs typeface="Calibri"/>
                        </a:rPr>
                        <a:t>245</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cs-CZ" sz="1100">
                          <a:solidFill>
                            <a:srgbClr val="000000"/>
                          </a:solidFill>
                          <a:latin typeface="Georgia" pitchFamily="18" charset="0"/>
                          <a:ea typeface="Times New Roman"/>
                          <a:cs typeface="Calibri"/>
                        </a:rPr>
                        <a:t>249</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242</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82099">
                <a:tc>
                  <a:txBody>
                    <a:bodyPr/>
                    <a:lstStyle/>
                    <a:p>
                      <a:pPr>
                        <a:lnSpc>
                          <a:spcPct val="115000"/>
                        </a:lnSpc>
                        <a:spcAft>
                          <a:spcPts val="0"/>
                        </a:spcAft>
                      </a:pPr>
                      <a:r>
                        <a:rPr lang="cs-CZ" sz="1100" dirty="0">
                          <a:latin typeface="Georgia" pitchFamily="18" charset="0"/>
                          <a:ea typeface="Times New Roman"/>
                        </a:rPr>
                        <a:t>Ústecký</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269</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cs-CZ" sz="1100">
                          <a:solidFill>
                            <a:srgbClr val="000000"/>
                          </a:solidFill>
                          <a:latin typeface="Georgia" pitchFamily="18" charset="0"/>
                          <a:ea typeface="Times New Roman"/>
                          <a:cs typeface="Calibri"/>
                        </a:rPr>
                        <a:t>269</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279</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99">
                <a:tc>
                  <a:txBody>
                    <a:bodyPr/>
                    <a:lstStyle/>
                    <a:p>
                      <a:pPr>
                        <a:lnSpc>
                          <a:spcPct val="115000"/>
                        </a:lnSpc>
                        <a:spcAft>
                          <a:spcPts val="0"/>
                        </a:spcAft>
                      </a:pPr>
                      <a:r>
                        <a:rPr lang="cs-CZ" sz="1100">
                          <a:latin typeface="Georgia" pitchFamily="18" charset="0"/>
                          <a:ea typeface="Times New Roman"/>
                        </a:rPr>
                        <a:t>Liberecký</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283</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r>
                        <a:rPr lang="cs-CZ" sz="1100">
                          <a:solidFill>
                            <a:srgbClr val="000000"/>
                          </a:solidFill>
                          <a:latin typeface="Georgia" pitchFamily="18" charset="0"/>
                          <a:ea typeface="Times New Roman"/>
                          <a:cs typeface="Calibri"/>
                        </a:rPr>
                        <a:t>280</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290</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99">
                <a:tc>
                  <a:txBody>
                    <a:bodyPr/>
                    <a:lstStyle/>
                    <a:p>
                      <a:pPr>
                        <a:lnSpc>
                          <a:spcPct val="115000"/>
                        </a:lnSpc>
                        <a:spcAft>
                          <a:spcPts val="0"/>
                        </a:spcAft>
                      </a:pPr>
                      <a:r>
                        <a:rPr lang="cs-CZ" sz="1100">
                          <a:latin typeface="Georgia" pitchFamily="18" charset="0"/>
                          <a:ea typeface="Times New Roman"/>
                        </a:rPr>
                        <a:t>Královéhradecký</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268</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270</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280</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99">
                <a:tc>
                  <a:txBody>
                    <a:bodyPr/>
                    <a:lstStyle/>
                    <a:p>
                      <a:pPr>
                        <a:lnSpc>
                          <a:spcPct val="115000"/>
                        </a:lnSpc>
                        <a:spcAft>
                          <a:spcPts val="0"/>
                        </a:spcAft>
                      </a:pPr>
                      <a:r>
                        <a:rPr lang="cs-CZ" sz="1100">
                          <a:latin typeface="Georgia" pitchFamily="18" charset="0"/>
                          <a:ea typeface="Times New Roman"/>
                        </a:rPr>
                        <a:t>Pardubický</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a:solidFill>
                            <a:srgbClr val="000000"/>
                          </a:solidFill>
                          <a:latin typeface="Georgia" pitchFamily="18" charset="0"/>
                          <a:ea typeface="Times New Roman"/>
                          <a:cs typeface="Calibri"/>
                        </a:rPr>
                        <a:t>270</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274</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283</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99">
                <a:tc>
                  <a:txBody>
                    <a:bodyPr/>
                    <a:lstStyle/>
                    <a:p>
                      <a:pPr>
                        <a:lnSpc>
                          <a:spcPct val="115000"/>
                        </a:lnSpc>
                        <a:spcAft>
                          <a:spcPts val="0"/>
                        </a:spcAft>
                      </a:pPr>
                      <a:r>
                        <a:rPr lang="cs-CZ" sz="1100">
                          <a:latin typeface="Georgia" pitchFamily="18" charset="0"/>
                          <a:ea typeface="Times New Roman"/>
                        </a:rPr>
                        <a:t>Vysočina</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a:solidFill>
                            <a:srgbClr val="000000"/>
                          </a:solidFill>
                          <a:latin typeface="Georgia" pitchFamily="18" charset="0"/>
                          <a:ea typeface="Times New Roman"/>
                          <a:cs typeface="Calibri"/>
                        </a:rPr>
                        <a:t>269</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278</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276</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99">
                <a:tc>
                  <a:txBody>
                    <a:bodyPr/>
                    <a:lstStyle/>
                    <a:p>
                      <a:pPr>
                        <a:lnSpc>
                          <a:spcPct val="115000"/>
                        </a:lnSpc>
                        <a:spcAft>
                          <a:spcPts val="0"/>
                        </a:spcAft>
                      </a:pPr>
                      <a:r>
                        <a:rPr lang="cs-CZ" sz="1100">
                          <a:latin typeface="Georgia" pitchFamily="18" charset="0"/>
                          <a:ea typeface="Times New Roman"/>
                        </a:rPr>
                        <a:t>Jihomoravský</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a:solidFill>
                            <a:srgbClr val="000000"/>
                          </a:solidFill>
                          <a:latin typeface="Georgia" pitchFamily="18" charset="0"/>
                          <a:ea typeface="Times New Roman"/>
                          <a:cs typeface="Calibri"/>
                        </a:rPr>
                        <a:t>279</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283</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284</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99">
                <a:tc>
                  <a:txBody>
                    <a:bodyPr/>
                    <a:lstStyle/>
                    <a:p>
                      <a:pPr>
                        <a:lnSpc>
                          <a:spcPct val="115000"/>
                        </a:lnSpc>
                        <a:spcAft>
                          <a:spcPts val="0"/>
                        </a:spcAft>
                      </a:pPr>
                      <a:r>
                        <a:rPr lang="cs-CZ" sz="1100">
                          <a:latin typeface="Georgia" pitchFamily="18" charset="0"/>
                          <a:ea typeface="Times New Roman"/>
                        </a:rPr>
                        <a:t>Olomoucký</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a:solidFill>
                            <a:srgbClr val="000000"/>
                          </a:solidFill>
                          <a:latin typeface="Georgia" pitchFamily="18" charset="0"/>
                          <a:ea typeface="Times New Roman"/>
                          <a:cs typeface="Calibri"/>
                        </a:rPr>
                        <a:t>268</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273</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277</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99">
                <a:tc>
                  <a:txBody>
                    <a:bodyPr/>
                    <a:lstStyle/>
                    <a:p>
                      <a:pPr>
                        <a:lnSpc>
                          <a:spcPct val="115000"/>
                        </a:lnSpc>
                        <a:spcAft>
                          <a:spcPts val="0"/>
                        </a:spcAft>
                      </a:pPr>
                      <a:r>
                        <a:rPr lang="cs-CZ" sz="1100">
                          <a:latin typeface="Georgia" pitchFamily="18" charset="0"/>
                          <a:ea typeface="Times New Roman"/>
                        </a:rPr>
                        <a:t>Moravskoslezský</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a:solidFill>
                            <a:srgbClr val="000000"/>
                          </a:solidFill>
                          <a:latin typeface="Georgia" pitchFamily="18" charset="0"/>
                          <a:ea typeface="Times New Roman"/>
                          <a:cs typeface="Calibri"/>
                        </a:rPr>
                        <a:t>276</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a:solidFill>
                            <a:srgbClr val="000000"/>
                          </a:solidFill>
                          <a:latin typeface="Georgia" pitchFamily="18" charset="0"/>
                          <a:ea typeface="Times New Roman"/>
                          <a:cs typeface="Calibri"/>
                        </a:rPr>
                        <a:t>273</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284</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99">
                <a:tc>
                  <a:txBody>
                    <a:bodyPr/>
                    <a:lstStyle/>
                    <a:p>
                      <a:pPr>
                        <a:lnSpc>
                          <a:spcPct val="115000"/>
                        </a:lnSpc>
                        <a:spcAft>
                          <a:spcPts val="0"/>
                        </a:spcAft>
                      </a:pPr>
                      <a:r>
                        <a:rPr lang="cs-CZ" sz="1100">
                          <a:latin typeface="Georgia" pitchFamily="18" charset="0"/>
                          <a:ea typeface="Times New Roman"/>
                        </a:rPr>
                        <a:t>Zlínský</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1100">
                          <a:solidFill>
                            <a:srgbClr val="000000"/>
                          </a:solidFill>
                          <a:latin typeface="Georgia" pitchFamily="18" charset="0"/>
                          <a:ea typeface="Times New Roman"/>
                          <a:cs typeface="Calibri"/>
                        </a:rPr>
                        <a:t>266</a:t>
                      </a:r>
                      <a:endParaRPr lang="cs-CZ" sz="110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272</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cs-CZ" sz="1100" dirty="0">
                          <a:solidFill>
                            <a:srgbClr val="000000"/>
                          </a:solidFill>
                          <a:latin typeface="Georgia" pitchFamily="18" charset="0"/>
                          <a:ea typeface="Times New Roman"/>
                          <a:cs typeface="Calibri"/>
                        </a:rPr>
                        <a:t>273</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28291">
                <a:tc>
                  <a:txBody>
                    <a:bodyPr/>
                    <a:lstStyle/>
                    <a:p>
                      <a:pPr>
                        <a:lnSpc>
                          <a:spcPct val="115000"/>
                        </a:lnSpc>
                        <a:spcAft>
                          <a:spcPts val="0"/>
                        </a:spcAft>
                      </a:pPr>
                      <a:r>
                        <a:rPr lang="cs-CZ" sz="1100" dirty="0">
                          <a:solidFill>
                            <a:srgbClr val="000000"/>
                          </a:solidFill>
                          <a:latin typeface="Georgia" pitchFamily="18" charset="0"/>
                          <a:ea typeface="Times New Roman"/>
                          <a:cs typeface="Calibri"/>
                        </a:rPr>
                        <a:t> </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gridSpan="3">
                  <a:txBody>
                    <a:bodyPr/>
                    <a:lstStyle/>
                    <a:p>
                      <a:pPr>
                        <a:lnSpc>
                          <a:spcPct val="115000"/>
                        </a:lnSpc>
                        <a:spcAft>
                          <a:spcPts val="0"/>
                        </a:spcAft>
                      </a:pPr>
                      <a:r>
                        <a:rPr lang="cs-CZ" sz="1100" dirty="0">
                          <a:solidFill>
                            <a:srgbClr val="000000"/>
                          </a:solidFill>
                          <a:latin typeface="Georgia" pitchFamily="18" charset="0"/>
                          <a:ea typeface="Times New Roman"/>
                          <a:cs typeface="Calibri"/>
                        </a:rPr>
                        <a:t>  je statisticky významně lepší než průměr ČR</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cs-CZ"/>
                    </a:p>
                  </a:txBody>
                  <a:tcPr/>
                </a:tc>
                <a:tc hMerge="1">
                  <a:txBody>
                    <a:bodyPr/>
                    <a:lstStyle/>
                    <a:p>
                      <a:endParaRPr lang="cs-CZ"/>
                    </a:p>
                  </a:txBody>
                  <a:tcPr/>
                </a:tc>
              </a:tr>
              <a:tr h="128291">
                <a:tc>
                  <a:txBody>
                    <a:bodyPr/>
                    <a:lstStyle/>
                    <a:p>
                      <a:pPr>
                        <a:lnSpc>
                          <a:spcPct val="115000"/>
                        </a:lnSpc>
                        <a:spcAft>
                          <a:spcPts val="0"/>
                        </a:spcAft>
                      </a:pPr>
                      <a:r>
                        <a:rPr lang="cs-CZ" sz="1100" dirty="0">
                          <a:solidFill>
                            <a:srgbClr val="000000"/>
                          </a:solidFill>
                          <a:latin typeface="Georgia" pitchFamily="18" charset="0"/>
                          <a:ea typeface="Times New Roman"/>
                          <a:cs typeface="Calibri"/>
                        </a:rPr>
                        <a:t> </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15000"/>
                        </a:lnSpc>
                        <a:spcAft>
                          <a:spcPts val="0"/>
                        </a:spcAft>
                      </a:pPr>
                      <a:r>
                        <a:rPr lang="cs-CZ" sz="1100" dirty="0">
                          <a:solidFill>
                            <a:srgbClr val="000000"/>
                          </a:solidFill>
                          <a:latin typeface="Georgia" pitchFamily="18" charset="0"/>
                          <a:ea typeface="Times New Roman"/>
                          <a:cs typeface="Calibri"/>
                        </a:rPr>
                        <a:t>  není statisticky významně odlišný od průměru ČR</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cs-CZ"/>
                    </a:p>
                  </a:txBody>
                  <a:tcPr/>
                </a:tc>
                <a:tc hMerge="1">
                  <a:txBody>
                    <a:bodyPr/>
                    <a:lstStyle/>
                    <a:p>
                      <a:endParaRPr lang="cs-CZ"/>
                    </a:p>
                  </a:txBody>
                  <a:tcPr/>
                </a:tc>
              </a:tr>
              <a:tr h="128291">
                <a:tc>
                  <a:txBody>
                    <a:bodyPr/>
                    <a:lstStyle/>
                    <a:p>
                      <a:pPr>
                        <a:lnSpc>
                          <a:spcPct val="115000"/>
                        </a:lnSpc>
                        <a:spcAft>
                          <a:spcPts val="0"/>
                        </a:spcAft>
                      </a:pPr>
                      <a:r>
                        <a:rPr lang="cs-CZ" sz="1100" dirty="0">
                          <a:solidFill>
                            <a:srgbClr val="000000"/>
                          </a:solidFill>
                          <a:latin typeface="Georgia" pitchFamily="18" charset="0"/>
                          <a:ea typeface="Times New Roman"/>
                          <a:cs typeface="Calibri"/>
                        </a:rPr>
                        <a:t> </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nSpc>
                          <a:spcPct val="115000"/>
                        </a:lnSpc>
                        <a:spcAft>
                          <a:spcPts val="0"/>
                        </a:spcAft>
                      </a:pPr>
                      <a:r>
                        <a:rPr lang="cs-CZ" sz="1100" dirty="0">
                          <a:solidFill>
                            <a:srgbClr val="000000"/>
                          </a:solidFill>
                          <a:latin typeface="Georgia" pitchFamily="18" charset="0"/>
                          <a:ea typeface="Times New Roman"/>
                          <a:cs typeface="Calibri"/>
                        </a:rPr>
                        <a:t>  je statisticky významně horší než průměr ČR</a:t>
                      </a:r>
                      <a:endParaRPr lang="cs-CZ" sz="1100" dirty="0">
                        <a:latin typeface="Georgia" pitchFamily="18" charset="0"/>
                        <a:ea typeface="Calibri"/>
                      </a:endParaRPr>
                    </a:p>
                  </a:txBody>
                  <a:tcPr marL="31074" marR="310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cs-CZ"/>
                    </a:p>
                  </a:txBody>
                  <a:tcPr/>
                </a:tc>
                <a:tc hMerge="1">
                  <a:txBody>
                    <a:bodyPr/>
                    <a:lstStyle/>
                    <a:p>
                      <a:endParaRPr lang="cs-CZ"/>
                    </a:p>
                  </a:txBody>
                  <a:tcPr/>
                </a:tc>
              </a:tr>
            </a:tbl>
          </a:graphicData>
        </a:graphic>
      </p:graphicFrame>
      <p:sp>
        <p:nvSpPr>
          <p:cNvPr id="1406977"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39552" y="260648"/>
            <a:ext cx="6406743" cy="646331"/>
          </a:xfrm>
          <a:prstGeom prst="rect">
            <a:avLst/>
          </a:prstGeom>
          <a:noFill/>
        </p:spPr>
        <p:txBody>
          <a:bodyPr wrap="square" rtlCol="0">
            <a:spAutoFit/>
          </a:bodyPr>
          <a:lstStyle/>
          <a:p>
            <a:r>
              <a:rPr lang="cs-CZ" sz="3600" dirty="0" smtClean="0">
                <a:solidFill>
                  <a:srgbClr val="0070C0"/>
                </a:solidFill>
                <a:latin typeface="Georgia" pitchFamily="18" charset="0"/>
                <a:cs typeface="Times New Roman" pitchFamily="18" charset="0"/>
              </a:rPr>
              <a:t>Konrad Paul Liessmann</a:t>
            </a:r>
            <a:endParaRPr lang="cs-CZ" sz="3600" dirty="0">
              <a:solidFill>
                <a:srgbClr val="0070C0"/>
              </a:solidFill>
              <a:latin typeface="Georgia" pitchFamily="18" charset="0"/>
              <a:cs typeface="Times New Roman" pitchFamily="18" charset="0"/>
            </a:endParaRPr>
          </a:p>
        </p:txBody>
      </p:sp>
      <p:sp>
        <p:nvSpPr>
          <p:cNvPr id="4" name="TextovéPole 3"/>
          <p:cNvSpPr txBox="1"/>
          <p:nvPr/>
        </p:nvSpPr>
        <p:spPr>
          <a:xfrm>
            <a:off x="467544" y="980728"/>
            <a:ext cx="8280920" cy="2400657"/>
          </a:xfrm>
          <a:prstGeom prst="rect">
            <a:avLst/>
          </a:prstGeom>
          <a:noFill/>
        </p:spPr>
        <p:txBody>
          <a:bodyPr wrap="square" rtlCol="0">
            <a:spAutoFit/>
          </a:bodyPr>
          <a:lstStyle/>
          <a:p>
            <a:pPr indent="-360000" defTabSz="360000"/>
            <a:r>
              <a:rPr lang="cs-CZ" dirty="0" smtClean="0">
                <a:latin typeface="Georgia" pitchFamily="18" charset="0"/>
              </a:rPr>
              <a:t>Liessmann, K. P.: </a:t>
            </a:r>
            <a:r>
              <a:rPr lang="cs-CZ" i="1" dirty="0" smtClean="0">
                <a:solidFill>
                  <a:srgbClr val="0070C0"/>
                </a:solidFill>
                <a:latin typeface="Georgia" pitchFamily="18" charset="0"/>
              </a:rPr>
              <a:t>Geisterstunde: Praxis der Unbildung. Eine Streitschrift</a:t>
            </a:r>
            <a:r>
              <a:rPr lang="cs-CZ" dirty="0" smtClean="0">
                <a:solidFill>
                  <a:srgbClr val="0070C0"/>
                </a:solidFill>
                <a:latin typeface="Georgia" pitchFamily="18" charset="0"/>
              </a:rPr>
              <a:t>.</a:t>
            </a:r>
          </a:p>
          <a:p>
            <a:pPr indent="-360000" defTabSz="360000"/>
            <a:r>
              <a:rPr lang="cs-CZ" sz="1200" dirty="0" smtClean="0">
                <a:latin typeface="Georgia" pitchFamily="18" charset="0"/>
              </a:rPr>
              <a:t>Wien, Paul Zsolnay 2014. (Hodina duchů: Praxe nevzdělanosti. Polemika)</a:t>
            </a:r>
          </a:p>
          <a:p>
            <a:pPr indent="-360000" defTabSz="360000"/>
            <a:endParaRPr lang="cs-CZ" sz="1200" dirty="0" smtClean="0">
              <a:latin typeface="Georgia" pitchFamily="18" charset="0"/>
            </a:endParaRPr>
          </a:p>
          <a:p>
            <a:pPr indent="-360000" defTabSz="360000"/>
            <a:endParaRPr lang="cs-CZ" sz="1200" dirty="0" smtClean="0">
              <a:latin typeface="Georgia" pitchFamily="18" charset="0"/>
            </a:endParaRPr>
          </a:p>
          <a:p>
            <a:pPr indent="-360000" defTabSz="360000"/>
            <a:r>
              <a:rPr lang="cs-CZ" sz="1400" dirty="0" smtClean="0">
                <a:latin typeface="Georgia" pitchFamily="18" charset="0"/>
              </a:rPr>
              <a:t>Ve škole je „reálný život“ na škodu. S oblibou tvrdíme, že žijeme ve společnosti vědění, ale paradoxně usilujeme o to, aby se škola podřídila potřebám bezprostředního života. Dle Liessmanna jsme nedorostli základnímu významu výrazu škola, který je odvozen od </a:t>
            </a:r>
            <a:r>
              <a:rPr lang="cs-CZ" sz="1400" i="1" dirty="0" smtClean="0">
                <a:solidFill>
                  <a:srgbClr val="0070C0"/>
                </a:solidFill>
                <a:latin typeface="Georgia" pitchFamily="18" charset="0"/>
              </a:rPr>
              <a:t>scholé, </a:t>
            </a:r>
            <a:r>
              <a:rPr lang="cs-CZ" sz="1400" dirty="0" smtClean="0">
                <a:latin typeface="Georgia" pitchFamily="18" charset="0"/>
              </a:rPr>
              <a:t>tedy řeckého výrazu pro osvobozenou 	činnost či „volný čas“. Osvobození jsou žáci a studenti právě od praxe, od tlaku bezprostředního života. Právě z této každodennosti mají být vytrženi. </a:t>
            </a:r>
          </a:p>
          <a:p>
            <a:pPr indent="-360000" defTabSz="360000"/>
            <a:endParaRPr lang="cs-CZ" sz="1400" dirty="0" smtClean="0">
              <a:latin typeface="Georgia" pitchFamily="18" charset="0"/>
            </a:endParaRPr>
          </a:p>
          <a:p>
            <a:pPr indent="-360000" defTabSz="360000"/>
            <a:r>
              <a:rPr lang="cs-CZ" sz="1000" i="1" dirty="0" smtClean="0">
                <a:latin typeface="Georgia" pitchFamily="18" charset="0"/>
              </a:rPr>
              <a:t>Zdroj: LN, 31. ledna 2015</a:t>
            </a:r>
          </a:p>
        </p:txBody>
      </p:sp>
      <p:pic>
        <p:nvPicPr>
          <p:cNvPr id="6" name="Obrázek 5" descr="Liessmann 4.jpg"/>
          <p:cNvPicPr>
            <a:picLocks noChangeAspect="1"/>
          </p:cNvPicPr>
          <p:nvPr/>
        </p:nvPicPr>
        <p:blipFill>
          <a:blip r:embed="rId3" cstate="print"/>
          <a:stretch>
            <a:fillRect/>
          </a:stretch>
        </p:blipFill>
        <p:spPr>
          <a:xfrm>
            <a:off x="2411760" y="3933056"/>
            <a:ext cx="1803656" cy="2232248"/>
          </a:xfrm>
          <a:prstGeom prst="rect">
            <a:avLst/>
          </a:prstGeom>
        </p:spPr>
      </p:pic>
      <p:pic>
        <p:nvPicPr>
          <p:cNvPr id="8" name="Obrázek 7" descr="Liessmann 1.jpg"/>
          <p:cNvPicPr>
            <a:picLocks noChangeAspect="1"/>
          </p:cNvPicPr>
          <p:nvPr/>
        </p:nvPicPr>
        <p:blipFill>
          <a:blip r:embed="rId4" cstate="print"/>
          <a:stretch>
            <a:fillRect/>
          </a:stretch>
        </p:blipFill>
        <p:spPr>
          <a:xfrm>
            <a:off x="6516216" y="3573016"/>
            <a:ext cx="1908213" cy="2544284"/>
          </a:xfrm>
          <a:prstGeom prst="rect">
            <a:avLst/>
          </a:prstGeom>
        </p:spPr>
      </p:pic>
      <p:pic>
        <p:nvPicPr>
          <p:cNvPr id="9" name="Obrázek 8" descr="Liessmann 9.jpg"/>
          <p:cNvPicPr>
            <a:picLocks noChangeAspect="1"/>
          </p:cNvPicPr>
          <p:nvPr/>
        </p:nvPicPr>
        <p:blipFill>
          <a:blip r:embed="rId5" cstate="print"/>
          <a:stretch>
            <a:fillRect/>
          </a:stretch>
        </p:blipFill>
        <p:spPr>
          <a:xfrm>
            <a:off x="4427984" y="3573016"/>
            <a:ext cx="1887777" cy="2520280"/>
          </a:xfrm>
          <a:prstGeom prst="rect">
            <a:avLst/>
          </a:prstGeom>
        </p:spPr>
      </p:pic>
      <p:pic>
        <p:nvPicPr>
          <p:cNvPr id="10" name="Obrázek 9" descr="Lissmann 1.jpg"/>
          <p:cNvPicPr>
            <a:picLocks noChangeAspect="1"/>
          </p:cNvPicPr>
          <p:nvPr/>
        </p:nvPicPr>
        <p:blipFill>
          <a:blip r:embed="rId6" cstate="print"/>
          <a:stretch>
            <a:fillRect/>
          </a:stretch>
        </p:blipFill>
        <p:spPr>
          <a:xfrm>
            <a:off x="611560" y="3933056"/>
            <a:ext cx="1594463" cy="2232248"/>
          </a:xfrm>
          <a:prstGeom prst="rect">
            <a:avLst/>
          </a:prstGeom>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39552" y="260648"/>
            <a:ext cx="6406743" cy="646331"/>
          </a:xfrm>
          <a:prstGeom prst="rect">
            <a:avLst/>
          </a:prstGeom>
          <a:noFill/>
        </p:spPr>
        <p:txBody>
          <a:bodyPr wrap="square" rtlCol="0">
            <a:spAutoFit/>
          </a:bodyPr>
          <a:lstStyle/>
          <a:p>
            <a:r>
              <a:rPr lang="cs-CZ" sz="3600" dirty="0" smtClean="0">
                <a:solidFill>
                  <a:srgbClr val="0070C0"/>
                </a:solidFill>
                <a:latin typeface="Georgia" pitchFamily="18" charset="0"/>
                <a:cs typeface="Times New Roman" pitchFamily="18" charset="0"/>
              </a:rPr>
              <a:t>Konrad Paul Liessmann</a:t>
            </a:r>
            <a:endParaRPr lang="cs-CZ" sz="3600" dirty="0">
              <a:solidFill>
                <a:srgbClr val="0070C0"/>
              </a:solidFill>
              <a:latin typeface="Georgia" pitchFamily="18" charset="0"/>
              <a:cs typeface="Times New Roman" pitchFamily="18" charset="0"/>
            </a:endParaRPr>
          </a:p>
        </p:txBody>
      </p:sp>
      <p:sp>
        <p:nvSpPr>
          <p:cNvPr id="4" name="TextovéPole 3"/>
          <p:cNvSpPr txBox="1"/>
          <p:nvPr/>
        </p:nvSpPr>
        <p:spPr>
          <a:xfrm>
            <a:off x="467544" y="980728"/>
            <a:ext cx="8280920" cy="4401205"/>
          </a:xfrm>
          <a:prstGeom prst="rect">
            <a:avLst/>
          </a:prstGeom>
          <a:noFill/>
        </p:spPr>
        <p:txBody>
          <a:bodyPr wrap="square" rtlCol="0">
            <a:spAutoFit/>
          </a:bodyPr>
          <a:lstStyle/>
          <a:p>
            <a:pPr indent="-360000" defTabSz="360000"/>
            <a:r>
              <a:rPr lang="cs-CZ" dirty="0" smtClean="0">
                <a:latin typeface="Georgia" pitchFamily="18" charset="0"/>
              </a:rPr>
              <a:t>Liessmann, K. P.: </a:t>
            </a:r>
            <a:r>
              <a:rPr lang="cs-CZ" i="1" dirty="0" smtClean="0">
                <a:solidFill>
                  <a:srgbClr val="0070C0"/>
                </a:solidFill>
                <a:latin typeface="Georgia" pitchFamily="18" charset="0"/>
              </a:rPr>
              <a:t>Geisterstunde: Praxis der Unbildung. Eine Streitschrift</a:t>
            </a:r>
            <a:r>
              <a:rPr lang="cs-CZ" dirty="0" smtClean="0">
                <a:solidFill>
                  <a:srgbClr val="0070C0"/>
                </a:solidFill>
                <a:latin typeface="Georgia" pitchFamily="18" charset="0"/>
              </a:rPr>
              <a:t>.</a:t>
            </a:r>
          </a:p>
          <a:p>
            <a:pPr indent="-360000" defTabSz="360000"/>
            <a:r>
              <a:rPr lang="cs-CZ" sz="1200" dirty="0" smtClean="0">
                <a:latin typeface="Georgia" pitchFamily="18" charset="0"/>
              </a:rPr>
              <a:t>Wien, Paul Zsolnay 2014. (Hodina duchů: Praxe nevzdělanosti. Polemický spis. Praha: Academia, 2015).</a:t>
            </a:r>
          </a:p>
          <a:p>
            <a:pPr indent="-360000" defTabSz="360000"/>
            <a:endParaRPr lang="cs-CZ" sz="1200" dirty="0" smtClean="0">
              <a:latin typeface="Georgia" pitchFamily="18" charset="0"/>
            </a:endParaRPr>
          </a:p>
          <a:p>
            <a:pPr indent="-360000" defTabSz="360000"/>
            <a:endParaRPr lang="cs-CZ" sz="1200" i="1" dirty="0" smtClean="0">
              <a:latin typeface="Georgia" pitchFamily="18" charset="0"/>
            </a:endParaRPr>
          </a:p>
          <a:p>
            <a:pPr indent="-360000" defTabSz="360000"/>
            <a:r>
              <a:rPr lang="cs-CZ" sz="1200" i="1" dirty="0" smtClean="0">
                <a:latin typeface="Georgia" pitchFamily="18" charset="0"/>
              </a:rPr>
              <a:t>Předmluva</a:t>
            </a:r>
          </a:p>
          <a:p>
            <a:pPr indent="-360000" defTabSz="360000"/>
            <a:r>
              <a:rPr lang="cs-CZ" sz="1200" i="1" dirty="0" smtClean="0">
                <a:latin typeface="Georgia" pitchFamily="18" charset="0"/>
              </a:rPr>
              <a:t>Proč vzdělání nečiní šťastným</a:t>
            </a:r>
          </a:p>
          <a:p>
            <a:pPr indent="-360000" defTabSz="360000">
              <a:buFont typeface="+mj-lt"/>
              <a:buAutoNum type="arabicPeriod"/>
            </a:pPr>
            <a:r>
              <a:rPr lang="cs-CZ" sz="1400" dirty="0" smtClean="0">
                <a:latin typeface="Georgia" pitchFamily="18" charset="0"/>
              </a:rPr>
              <a:t>PISA, panika a Boloňa </a:t>
            </a:r>
            <a:r>
              <a:rPr lang="cs-CZ" sz="1200" dirty="0" smtClean="0">
                <a:latin typeface="Georgia" pitchFamily="18" charset="0"/>
              </a:rPr>
              <a:t>(Logika katastrof vzdělání)</a:t>
            </a:r>
          </a:p>
          <a:p>
            <a:pPr indent="-360000" defTabSz="360000">
              <a:buFont typeface="+mj-lt"/>
              <a:buAutoNum type="arabicPeriod"/>
            </a:pPr>
            <a:r>
              <a:rPr lang="cs-CZ" sz="1400" dirty="0" smtClean="0">
                <a:latin typeface="Georgia" pitchFamily="18" charset="0"/>
              </a:rPr>
              <a:t>Expert na vzdělání </a:t>
            </a:r>
            <a:r>
              <a:rPr lang="cs-CZ" sz="1200" dirty="0" smtClean="0">
                <a:latin typeface="Georgia" pitchFamily="18" charset="0"/>
              </a:rPr>
              <a:t>(K psychopatologii jednoho sociálního charakteru)</a:t>
            </a:r>
          </a:p>
          <a:p>
            <a:pPr indent="-360000" defTabSz="360000">
              <a:buFont typeface="+mj-lt"/>
              <a:buAutoNum type="arabicPeriod"/>
            </a:pPr>
            <a:r>
              <a:rPr lang="cs-CZ" sz="1400" dirty="0" smtClean="0">
                <a:latin typeface="Georgia" pitchFamily="18" charset="0"/>
              </a:rPr>
              <a:t>Kompetentní bezduchost </a:t>
            </a:r>
            <a:r>
              <a:rPr lang="cs-CZ" sz="1200" dirty="0" smtClean="0">
                <a:latin typeface="Georgia" pitchFamily="18" charset="0"/>
              </a:rPr>
              <a:t>(Mizení vědění)</a:t>
            </a:r>
          </a:p>
          <a:p>
            <a:pPr indent="-360000" defTabSz="360000">
              <a:buFont typeface="+mj-lt"/>
              <a:buAutoNum type="arabicPeriod"/>
            </a:pPr>
            <a:r>
              <a:rPr lang="cs-CZ" sz="1400" dirty="0" smtClean="0">
                <a:latin typeface="Georgia" pitchFamily="18" charset="0"/>
              </a:rPr>
              <a:t>Soumrak oborů </a:t>
            </a:r>
            <a:r>
              <a:rPr lang="cs-CZ" sz="1200" dirty="0" smtClean="0">
                <a:latin typeface="Georgia" pitchFamily="18" charset="0"/>
              </a:rPr>
              <a:t>(Nova nedisciplinovanost)</a:t>
            </a:r>
          </a:p>
          <a:p>
            <a:pPr indent="-360000" defTabSz="360000">
              <a:buFont typeface="+mj-lt"/>
              <a:buAutoNum type="arabicPeriod"/>
            </a:pPr>
            <a:r>
              <a:rPr lang="cs-CZ" sz="1400" dirty="0" smtClean="0">
                <a:latin typeface="Georgia" pitchFamily="18" charset="0"/>
              </a:rPr>
              <a:t>Power Point – karaoke </a:t>
            </a:r>
            <a:r>
              <a:rPr lang="cs-CZ" sz="1200" dirty="0" smtClean="0">
                <a:latin typeface="Georgia" pitchFamily="18" charset="0"/>
              </a:rPr>
              <a:t>(Destrukce vzdělání jeho simulací)</a:t>
            </a:r>
          </a:p>
          <a:p>
            <a:pPr indent="-360000" defTabSz="360000">
              <a:buFont typeface="+mj-lt"/>
              <a:buAutoNum type="arabicPeriod"/>
            </a:pPr>
            <a:r>
              <a:rPr lang="cs-CZ" sz="1400" dirty="0" smtClean="0">
                <a:latin typeface="Georgia" pitchFamily="18" charset="0"/>
              </a:rPr>
              <a:t>Co ví síť? </a:t>
            </a:r>
            <a:r>
              <a:rPr lang="cs-CZ" sz="1200" dirty="0" smtClean="0">
                <a:latin typeface="Georgia" pitchFamily="18" charset="0"/>
              </a:rPr>
              <a:t>(Na hranicích vyhledávačů)</a:t>
            </a:r>
          </a:p>
          <a:p>
            <a:pPr indent="-360000" defTabSz="360000">
              <a:buFont typeface="+mj-lt"/>
              <a:buAutoNum type="arabicPeriod"/>
            </a:pPr>
            <a:r>
              <a:rPr lang="cs-CZ" sz="1400" dirty="0" smtClean="0">
                <a:latin typeface="Georgia" pitchFamily="18" charset="0"/>
              </a:rPr>
              <a:t>Orální fáze jako životní princip </a:t>
            </a:r>
            <a:r>
              <a:rPr lang="cs-CZ" sz="1200" dirty="0" smtClean="0">
                <a:latin typeface="Georgia" pitchFamily="18" charset="0"/>
              </a:rPr>
              <a:t>(K poměru konzumu, pedagogiky a infantilizace)</a:t>
            </a:r>
          </a:p>
          <a:p>
            <a:pPr indent="-360000" defTabSz="360000">
              <a:buFont typeface="+mj-lt"/>
              <a:buAutoNum type="arabicPeriod"/>
            </a:pPr>
            <a:r>
              <a:rPr lang="cs-CZ" sz="1400" dirty="0" smtClean="0">
                <a:latin typeface="Georgia" pitchFamily="18" charset="0"/>
              </a:rPr>
              <a:t>Filosofie školy </a:t>
            </a:r>
            <a:r>
              <a:rPr lang="cs-CZ" sz="1200" dirty="0" smtClean="0">
                <a:latin typeface="Georgia" pitchFamily="18" charset="0"/>
              </a:rPr>
              <a:t>(Poznámka k jedné Humboldtově poznámce)</a:t>
            </a:r>
          </a:p>
          <a:p>
            <a:pPr indent="-360000" defTabSz="360000">
              <a:buFont typeface="+mj-lt"/>
              <a:buAutoNum type="arabicPeriod"/>
            </a:pPr>
            <a:r>
              <a:rPr lang="cs-CZ" sz="1400" dirty="0" smtClean="0">
                <a:latin typeface="Georgia" pitchFamily="18" charset="0"/>
              </a:rPr>
              <a:t>Čtenářství a jeho trápení </a:t>
            </a:r>
            <a:r>
              <a:rPr lang="cs-CZ" sz="1200" dirty="0" smtClean="0">
                <a:latin typeface="Georgia" pitchFamily="18" charset="0"/>
              </a:rPr>
              <a:t>(Analfabetismus jako skrytý cíl vzdělání)</a:t>
            </a:r>
          </a:p>
          <a:p>
            <a:pPr indent="-360000" defTabSz="360000">
              <a:buFont typeface="+mj-lt"/>
              <a:buAutoNum type="arabicPeriod"/>
            </a:pPr>
            <a:r>
              <a:rPr lang="cs-CZ" sz="1400" dirty="0" smtClean="0">
                <a:latin typeface="Georgia" pitchFamily="18" charset="0"/>
              </a:rPr>
              <a:t>Diktatura píle </a:t>
            </a:r>
            <a:r>
              <a:rPr lang="cs-CZ" sz="1200" dirty="0" smtClean="0">
                <a:latin typeface="Georgia" pitchFamily="18" charset="0"/>
              </a:rPr>
              <a:t>(O prodejnosti ducha)</a:t>
            </a:r>
          </a:p>
          <a:p>
            <a:pPr indent="-360000" defTabSz="360000">
              <a:buFont typeface="+mj-lt"/>
              <a:buAutoNum type="arabicPeriod"/>
            </a:pPr>
            <a:r>
              <a:rPr lang="cs-CZ" sz="1400" dirty="0" smtClean="0">
                <a:latin typeface="Georgia" pitchFamily="18" charset="0"/>
              </a:rPr>
              <a:t>Slzy múz </a:t>
            </a:r>
            <a:r>
              <a:rPr lang="cs-CZ" sz="1200" dirty="0" smtClean="0">
                <a:latin typeface="Georgia" pitchFamily="18" charset="0"/>
              </a:rPr>
              <a:t>(O kráse neužitečného)</a:t>
            </a:r>
          </a:p>
          <a:p>
            <a:pPr indent="-360000" defTabSz="360000">
              <a:buFont typeface="+mj-lt"/>
              <a:buAutoNum type="arabicPeriod"/>
            </a:pPr>
            <a:endParaRPr lang="cs-CZ" sz="1200" dirty="0" smtClean="0">
              <a:latin typeface="Georgia" pitchFamily="18" charset="0"/>
            </a:endParaRPr>
          </a:p>
          <a:p>
            <a:pPr indent="-360000" defTabSz="360000"/>
            <a:endParaRPr lang="cs-CZ" sz="1200" dirty="0" smtClean="0">
              <a:latin typeface="Georgia" pitchFamily="18" charset="0"/>
            </a:endParaRPr>
          </a:p>
          <a:p>
            <a:pPr indent="-360000" defTabSz="360000"/>
            <a:endParaRPr lang="cs-CZ" sz="1200" dirty="0" smtClean="0">
              <a:latin typeface="Georgia" pitchFamily="18" charset="0"/>
            </a:endParaRPr>
          </a:p>
          <a:p>
            <a:pPr indent="-360000" defTabSz="360000"/>
            <a:endParaRPr lang="cs-CZ" sz="1200" dirty="0" smtClean="0">
              <a:latin typeface="Georgia" pitchFamily="18" charset="0"/>
            </a:endParaRPr>
          </a:p>
        </p:txBody>
      </p:sp>
      <p:pic>
        <p:nvPicPr>
          <p:cNvPr id="13" name="Obrázek 12" descr="Liessmann 3.jpg"/>
          <p:cNvPicPr>
            <a:picLocks noChangeAspect="1"/>
          </p:cNvPicPr>
          <p:nvPr/>
        </p:nvPicPr>
        <p:blipFill>
          <a:blip r:embed="rId3" cstate="print"/>
          <a:stretch>
            <a:fillRect/>
          </a:stretch>
        </p:blipFill>
        <p:spPr>
          <a:xfrm>
            <a:off x="6804248" y="2060848"/>
            <a:ext cx="1872208" cy="3053046"/>
          </a:xfrm>
          <a:prstGeom prst="rect">
            <a:avLst/>
          </a:prstGeom>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4082"/>
          </a:xfrm>
        </p:spPr>
        <p:txBody>
          <a:bodyPr>
            <a:normAutofit fontScale="90000"/>
          </a:bodyPr>
          <a:lstStyle/>
          <a:p>
            <a:pPr algn="l"/>
            <a:r>
              <a:rPr lang="cs-CZ" sz="3600" dirty="0" smtClean="0">
                <a:solidFill>
                  <a:srgbClr val="0070C0"/>
                </a:solidFill>
                <a:latin typeface="Georgia" pitchFamily="18" charset="0"/>
              </a:rPr>
              <a:t>Co mě ještě zaujalo</a:t>
            </a:r>
            <a:endParaRPr lang="cs-CZ" sz="3600" dirty="0">
              <a:solidFill>
                <a:srgbClr val="0070C0"/>
              </a:solidFill>
              <a:latin typeface="Georgia" pitchFamily="18" charset="0"/>
            </a:endParaRPr>
          </a:p>
        </p:txBody>
      </p:sp>
      <p:pic>
        <p:nvPicPr>
          <p:cNvPr id="4" name="Zástupný symbol pro obsah 3" descr="johnson1.jpg"/>
          <p:cNvPicPr>
            <a:picLocks noGrp="1" noChangeAspect="1"/>
          </p:cNvPicPr>
          <p:nvPr>
            <p:ph idx="1"/>
          </p:nvPr>
        </p:nvPicPr>
        <p:blipFill>
          <a:blip r:embed="rId2" cstate="print"/>
          <a:stretch>
            <a:fillRect/>
          </a:stretch>
        </p:blipFill>
        <p:spPr>
          <a:xfrm>
            <a:off x="755576" y="1124744"/>
            <a:ext cx="1296144" cy="1721545"/>
          </a:xfrm>
        </p:spPr>
      </p:pic>
      <p:sp>
        <p:nvSpPr>
          <p:cNvPr id="5" name="TextovéPole 4"/>
          <p:cNvSpPr txBox="1"/>
          <p:nvPr/>
        </p:nvSpPr>
        <p:spPr>
          <a:xfrm>
            <a:off x="539552" y="2852936"/>
            <a:ext cx="1800200" cy="246221"/>
          </a:xfrm>
          <a:prstGeom prst="rect">
            <a:avLst/>
          </a:prstGeom>
          <a:noFill/>
        </p:spPr>
        <p:txBody>
          <a:bodyPr wrap="square" rtlCol="0">
            <a:spAutoFit/>
          </a:bodyPr>
          <a:lstStyle/>
          <a:p>
            <a:r>
              <a:rPr lang="cs-CZ" sz="1000" dirty="0" smtClean="0">
                <a:solidFill>
                  <a:srgbClr val="0000FF"/>
                </a:solidFill>
                <a:latin typeface="Georgia" pitchFamily="18" charset="0"/>
              </a:rPr>
              <a:t>L. B. Johnson, 1908-1973</a:t>
            </a:r>
            <a:endParaRPr lang="cs-CZ" sz="1000" dirty="0">
              <a:solidFill>
                <a:srgbClr val="0000FF"/>
              </a:solidFill>
              <a:latin typeface="Georgia" pitchFamily="18" charset="0"/>
            </a:endParaRPr>
          </a:p>
        </p:txBody>
      </p:sp>
      <p:sp>
        <p:nvSpPr>
          <p:cNvPr id="6" name="TextovéPole 5"/>
          <p:cNvSpPr txBox="1"/>
          <p:nvPr/>
        </p:nvSpPr>
        <p:spPr>
          <a:xfrm>
            <a:off x="2195736" y="1124744"/>
            <a:ext cx="6264696" cy="2677656"/>
          </a:xfrm>
          <a:prstGeom prst="rect">
            <a:avLst/>
          </a:prstGeom>
          <a:noFill/>
        </p:spPr>
        <p:txBody>
          <a:bodyPr wrap="square" rtlCol="0">
            <a:spAutoFit/>
          </a:bodyPr>
          <a:lstStyle/>
          <a:p>
            <a:r>
              <a:rPr lang="cs-CZ" sz="1400" dirty="0" smtClean="0">
                <a:latin typeface="Georgia" pitchFamily="18" charset="0"/>
              </a:rPr>
              <a:t>V 60. letech, z podnětu prezidenta Johnsona, uskutečněna rozsáhlá studie zaměřená na rovnost v přístupu ke vzdělávání. 		      Tým vědců v čele s </a:t>
            </a:r>
            <a:r>
              <a:rPr lang="cs-CZ" sz="1400" dirty="0" smtClean="0">
                <a:solidFill>
                  <a:srgbClr val="0000FF"/>
                </a:solidFill>
                <a:latin typeface="Georgia" pitchFamily="18" charset="0"/>
              </a:rPr>
              <a:t>J. S. Colemanem. </a:t>
            </a:r>
            <a:r>
              <a:rPr lang="cs-CZ" sz="1400" dirty="0" smtClean="0">
                <a:latin typeface="Georgia" pitchFamily="18" charset="0"/>
              </a:rPr>
              <a:t>Výzkumu se zúčastnilo:</a:t>
            </a:r>
          </a:p>
          <a:p>
            <a:pPr indent="-180000">
              <a:buFont typeface="Arial" pitchFamily="34" charset="0"/>
              <a:buChar char="•"/>
            </a:pPr>
            <a:r>
              <a:rPr lang="cs-CZ" sz="1400" dirty="0" smtClean="0">
                <a:solidFill>
                  <a:srgbClr val="0000FF"/>
                </a:solidFill>
                <a:latin typeface="Georgia" pitchFamily="18" charset="0"/>
              </a:rPr>
              <a:t>640 000 žáků</a:t>
            </a:r>
          </a:p>
          <a:p>
            <a:pPr indent="-180000">
              <a:buFont typeface="Arial" pitchFamily="34" charset="0"/>
              <a:buChar char="•"/>
            </a:pPr>
            <a:r>
              <a:rPr lang="cs-CZ" sz="1400" dirty="0" smtClean="0">
                <a:solidFill>
                  <a:srgbClr val="0000FF"/>
                </a:solidFill>
                <a:latin typeface="Georgia" pitchFamily="18" charset="0"/>
              </a:rPr>
              <a:t>60 000 učitelů</a:t>
            </a:r>
          </a:p>
          <a:p>
            <a:pPr indent="-180000">
              <a:buFont typeface="Arial" pitchFamily="34" charset="0"/>
              <a:buChar char="•"/>
            </a:pPr>
            <a:r>
              <a:rPr lang="cs-CZ" sz="1400" dirty="0" smtClean="0">
                <a:solidFill>
                  <a:srgbClr val="0000FF"/>
                </a:solidFill>
                <a:latin typeface="Georgia" pitchFamily="18" charset="0"/>
              </a:rPr>
              <a:t>4 000 škol</a:t>
            </a:r>
          </a:p>
          <a:p>
            <a:pPr indent="-180000"/>
            <a:r>
              <a:rPr lang="cs-CZ" sz="1400" dirty="0" smtClean="0">
                <a:latin typeface="Georgia" pitchFamily="18" charset="0"/>
              </a:rPr>
              <a:t>Výsledky výzkumu zveřejněny v roce 1966.</a:t>
            </a:r>
          </a:p>
          <a:p>
            <a:pPr indent="-180000"/>
            <a:r>
              <a:rPr lang="cs-CZ" sz="1400" dirty="0" smtClean="0">
                <a:latin typeface="Georgia" pitchFamily="18" charset="0"/>
              </a:rPr>
              <a:t>Nejvíce citovaným zjištěním </a:t>
            </a:r>
            <a:r>
              <a:rPr lang="cs-CZ" sz="1400" dirty="0" smtClean="0">
                <a:solidFill>
                  <a:srgbClr val="0000FF"/>
                </a:solidFill>
                <a:latin typeface="Georgia" pitchFamily="18" charset="0"/>
              </a:rPr>
              <a:t>Colemanovy zprávy</a:t>
            </a:r>
          </a:p>
          <a:p>
            <a:pPr indent="-180000"/>
            <a:r>
              <a:rPr lang="cs-CZ" sz="1400" dirty="0" smtClean="0">
                <a:latin typeface="Georgia" pitchFamily="18" charset="0"/>
              </a:rPr>
              <a:t>bylo, že </a:t>
            </a:r>
            <a:r>
              <a:rPr lang="cs-CZ" sz="1400" dirty="0" smtClean="0">
                <a:solidFill>
                  <a:srgbClr val="FF0000"/>
                </a:solidFill>
                <a:latin typeface="Georgia" pitchFamily="18" charset="0"/>
              </a:rPr>
              <a:t>školní faktory vysvětlují pouze okolo </a:t>
            </a:r>
          </a:p>
          <a:p>
            <a:pPr indent="-180000"/>
            <a:r>
              <a:rPr lang="cs-CZ" sz="1400" dirty="0" smtClean="0">
                <a:solidFill>
                  <a:srgbClr val="FF0000"/>
                </a:solidFill>
                <a:latin typeface="Georgia" pitchFamily="18" charset="0"/>
              </a:rPr>
              <a:t>10 % variace ve výsledcích žáků. Z 90% jsou</a:t>
            </a:r>
          </a:p>
          <a:p>
            <a:pPr indent="-180000"/>
            <a:r>
              <a:rPr lang="cs-CZ" sz="1400" dirty="0" smtClean="0">
                <a:solidFill>
                  <a:srgbClr val="FF0000"/>
                </a:solidFill>
                <a:latin typeface="Georgia" pitchFamily="18" charset="0"/>
              </a:rPr>
              <a:t>výsledky žáků závislé na rodinném zázemí a </a:t>
            </a:r>
          </a:p>
          <a:p>
            <a:pPr indent="-180000"/>
            <a:r>
              <a:rPr lang="cs-CZ" sz="1400" dirty="0" smtClean="0">
                <a:solidFill>
                  <a:srgbClr val="FF0000"/>
                </a:solidFill>
                <a:latin typeface="Georgia" pitchFamily="18" charset="0"/>
              </a:rPr>
              <a:t>zčásti také na vrstevnické skupině.</a:t>
            </a:r>
            <a:endParaRPr lang="cs-CZ" sz="1400" dirty="0">
              <a:latin typeface="Georgia" pitchFamily="18" charset="0"/>
            </a:endParaRPr>
          </a:p>
        </p:txBody>
      </p:sp>
      <p:pic>
        <p:nvPicPr>
          <p:cNvPr id="7" name="Obrázek 6" descr="Coleman1.jpg"/>
          <p:cNvPicPr>
            <a:picLocks noChangeAspect="1"/>
          </p:cNvPicPr>
          <p:nvPr/>
        </p:nvPicPr>
        <p:blipFill>
          <a:blip r:embed="rId3" cstate="print"/>
          <a:stretch>
            <a:fillRect/>
          </a:stretch>
        </p:blipFill>
        <p:spPr>
          <a:xfrm>
            <a:off x="6156176" y="1916832"/>
            <a:ext cx="1059188" cy="1656184"/>
          </a:xfrm>
          <a:prstGeom prst="rect">
            <a:avLst/>
          </a:prstGeom>
        </p:spPr>
      </p:pic>
      <p:sp>
        <p:nvSpPr>
          <p:cNvPr id="8" name="TextovéPole 7"/>
          <p:cNvSpPr txBox="1"/>
          <p:nvPr/>
        </p:nvSpPr>
        <p:spPr>
          <a:xfrm>
            <a:off x="5652120" y="3573016"/>
            <a:ext cx="2582758" cy="276999"/>
          </a:xfrm>
          <a:prstGeom prst="rect">
            <a:avLst/>
          </a:prstGeom>
          <a:noFill/>
        </p:spPr>
        <p:txBody>
          <a:bodyPr wrap="none" rtlCol="0">
            <a:spAutoFit/>
          </a:bodyPr>
          <a:lstStyle/>
          <a:p>
            <a:r>
              <a:rPr lang="cs-CZ" sz="1200" dirty="0" smtClean="0">
                <a:solidFill>
                  <a:srgbClr val="0000FF"/>
                </a:solidFill>
                <a:latin typeface="Georgia" pitchFamily="18" charset="0"/>
              </a:rPr>
              <a:t>James Samuel Coleman, 1926-1995</a:t>
            </a:r>
            <a:endParaRPr lang="cs-CZ" sz="1200" dirty="0">
              <a:solidFill>
                <a:srgbClr val="0000FF"/>
              </a:solidFill>
              <a:latin typeface="Georgia" pitchFamily="18" charset="0"/>
            </a:endParaRPr>
          </a:p>
        </p:txBody>
      </p:sp>
      <p:pic>
        <p:nvPicPr>
          <p:cNvPr id="10" name="Obrázek 9" descr="equality1.jpg"/>
          <p:cNvPicPr>
            <a:picLocks noChangeAspect="1"/>
          </p:cNvPicPr>
          <p:nvPr/>
        </p:nvPicPr>
        <p:blipFill>
          <a:blip r:embed="rId4" cstate="print"/>
          <a:stretch>
            <a:fillRect/>
          </a:stretch>
        </p:blipFill>
        <p:spPr>
          <a:xfrm>
            <a:off x="7308304" y="1916832"/>
            <a:ext cx="1008112" cy="1344149"/>
          </a:xfrm>
          <a:prstGeom prst="rect">
            <a:avLst/>
          </a:prstGeom>
        </p:spPr>
      </p:pic>
      <p:sp>
        <p:nvSpPr>
          <p:cNvPr id="11" name="TextovéPole 10"/>
          <p:cNvSpPr txBox="1"/>
          <p:nvPr/>
        </p:nvSpPr>
        <p:spPr>
          <a:xfrm>
            <a:off x="539552" y="4869160"/>
            <a:ext cx="7992888" cy="1446550"/>
          </a:xfrm>
          <a:prstGeom prst="rect">
            <a:avLst/>
          </a:prstGeom>
          <a:noFill/>
        </p:spPr>
        <p:txBody>
          <a:bodyPr wrap="square" rtlCol="0">
            <a:spAutoFit/>
          </a:bodyPr>
          <a:lstStyle/>
          <a:p>
            <a:pPr indent="-180000">
              <a:buFont typeface="Arial" pitchFamily="34" charset="0"/>
              <a:buChar char="•"/>
            </a:pPr>
            <a:r>
              <a:rPr lang="cs-CZ" sz="1400" dirty="0" smtClean="0">
                <a:solidFill>
                  <a:srgbClr val="FF0000"/>
                </a:solidFill>
                <a:latin typeface="Georgia" pitchFamily="18" charset="0"/>
              </a:rPr>
              <a:t>školy mohou jen málo přispět ke snižování propastí mezi bohatými a chudými studenty</a:t>
            </a:r>
          </a:p>
          <a:p>
            <a:pPr indent="-180000">
              <a:buFont typeface="Arial" pitchFamily="34" charset="0"/>
              <a:buChar char="•"/>
            </a:pPr>
            <a:r>
              <a:rPr lang="cs-CZ" sz="1400" dirty="0" smtClean="0">
                <a:solidFill>
                  <a:srgbClr val="FF0000"/>
                </a:solidFill>
                <a:latin typeface="Georgia" pitchFamily="18" charset="0"/>
              </a:rPr>
              <a:t>školy nemohou výrazně přispět ke snižování rozdílů ve výsledcích různě nadaných studentů</a:t>
            </a:r>
          </a:p>
          <a:p>
            <a:pPr indent="-180000">
              <a:buFont typeface="Arial" pitchFamily="34" charset="0"/>
              <a:buChar char="•"/>
            </a:pPr>
            <a:r>
              <a:rPr lang="cs-CZ" sz="1400" dirty="0" smtClean="0">
                <a:solidFill>
                  <a:srgbClr val="FF0000"/>
                </a:solidFill>
                <a:latin typeface="Georgia" pitchFamily="18" charset="0"/>
              </a:rPr>
              <a:t>výsledky žáka jsou primárně závislé na jeho rodinném zázemí</a:t>
            </a:r>
          </a:p>
          <a:p>
            <a:pPr indent="-180000">
              <a:buFont typeface="Arial" pitchFamily="34" charset="0"/>
              <a:buChar char="•"/>
            </a:pPr>
            <a:r>
              <a:rPr lang="cs-CZ" sz="1400" dirty="0" smtClean="0">
                <a:solidFill>
                  <a:srgbClr val="FF0000"/>
                </a:solidFill>
                <a:latin typeface="Georgia" pitchFamily="18" charset="0"/>
              </a:rPr>
              <a:t>neexistují přesvědčivé důkazy, že by školní reforma mohla zvýšit vliv školy na výsledky žáků</a:t>
            </a:r>
          </a:p>
          <a:p>
            <a:pPr indent="-180000"/>
            <a:endParaRPr lang="cs-CZ" sz="1200" i="1" dirty="0" smtClean="0"/>
          </a:p>
          <a:p>
            <a:pPr indent="-180000"/>
            <a:r>
              <a:rPr lang="cs-CZ" sz="1000" i="1" dirty="0" smtClean="0">
                <a:latin typeface="Georgia" pitchFamily="18" charset="0"/>
              </a:rPr>
              <a:t>Zdroj: Greger, D.: Výzkumy efektivity škol jako příklad změny paradigmatu v pedagogickém výzkumu. In. Česká pedagogika: proměny a výzvy. Sborník statí k životnímu jubileu profesora Jiřího Kotáska. Praha: UK, 2004.</a:t>
            </a:r>
            <a:endParaRPr lang="cs-CZ" sz="1000" dirty="0">
              <a:latin typeface="Georgia" pitchFamily="18" charset="0"/>
            </a:endParaRPr>
          </a:p>
        </p:txBody>
      </p:sp>
      <p:pic>
        <p:nvPicPr>
          <p:cNvPr id="12" name="Obrázek 11" descr="Jencks1.jpg"/>
          <p:cNvPicPr>
            <a:picLocks noChangeAspect="1"/>
          </p:cNvPicPr>
          <p:nvPr/>
        </p:nvPicPr>
        <p:blipFill>
          <a:blip r:embed="rId5" cstate="print"/>
          <a:stretch>
            <a:fillRect/>
          </a:stretch>
        </p:blipFill>
        <p:spPr>
          <a:xfrm>
            <a:off x="683567" y="3212976"/>
            <a:ext cx="1241517" cy="1440160"/>
          </a:xfrm>
          <a:prstGeom prst="rect">
            <a:avLst/>
          </a:prstGeom>
        </p:spPr>
      </p:pic>
      <p:sp>
        <p:nvSpPr>
          <p:cNvPr id="14" name="TextovéPole 13"/>
          <p:cNvSpPr txBox="1"/>
          <p:nvPr/>
        </p:nvSpPr>
        <p:spPr>
          <a:xfrm>
            <a:off x="2195736" y="4005064"/>
            <a:ext cx="6494085" cy="738664"/>
          </a:xfrm>
          <a:prstGeom prst="rect">
            <a:avLst/>
          </a:prstGeom>
          <a:noFill/>
        </p:spPr>
        <p:txBody>
          <a:bodyPr wrap="none" rtlCol="0">
            <a:spAutoFit/>
          </a:bodyPr>
          <a:lstStyle/>
          <a:p>
            <a:r>
              <a:rPr lang="cs-CZ" sz="1400" dirty="0" smtClean="0">
                <a:latin typeface="Georgia" pitchFamily="18" charset="0"/>
              </a:rPr>
              <a:t>Colemanova zpráva je podle odborníků jednou z patnácti nejvlivnějších knih</a:t>
            </a:r>
          </a:p>
          <a:p>
            <a:r>
              <a:rPr lang="cs-CZ" sz="1400" dirty="0" smtClean="0">
                <a:latin typeface="Georgia" pitchFamily="18" charset="0"/>
              </a:rPr>
              <a:t>zabývajících se  otázkami vzdělávání vydaných v letech 1950-2002. Colemanovu</a:t>
            </a:r>
          </a:p>
          <a:p>
            <a:r>
              <a:rPr lang="cs-CZ" sz="1400" dirty="0" smtClean="0">
                <a:latin typeface="Georgia" pitchFamily="18" charset="0"/>
              </a:rPr>
              <a:t>zprávu rozšířil </a:t>
            </a:r>
            <a:r>
              <a:rPr lang="cs-CZ" sz="1400" dirty="0" smtClean="0">
                <a:solidFill>
                  <a:srgbClr val="0000FF"/>
                </a:solidFill>
                <a:latin typeface="Georgia" pitchFamily="18" charset="0"/>
              </a:rPr>
              <a:t>Christopher Jencks (1972</a:t>
            </a:r>
            <a:r>
              <a:rPr lang="cs-CZ" sz="1400" dirty="0" smtClean="0">
                <a:latin typeface="Georgia" pitchFamily="18" charset="0"/>
              </a:rPr>
              <a:t>). Závěry Jenckse:</a:t>
            </a:r>
            <a:endParaRPr lang="cs-CZ" sz="14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188640"/>
            <a:ext cx="8229600" cy="792088"/>
          </a:xfrm>
        </p:spPr>
        <p:txBody>
          <a:bodyPr>
            <a:normAutofit/>
          </a:bodyPr>
          <a:lstStyle/>
          <a:p>
            <a:pPr algn="l"/>
            <a:r>
              <a:rPr lang="cs-CZ" sz="3600" dirty="0" smtClean="0">
                <a:solidFill>
                  <a:srgbClr val="0070C0"/>
                </a:solidFill>
                <a:latin typeface="Georgia" pitchFamily="18" charset="0"/>
              </a:rPr>
              <a:t>Finsko</a:t>
            </a:r>
            <a:endParaRPr lang="cs-CZ" sz="3600" dirty="0">
              <a:solidFill>
                <a:srgbClr val="0070C0"/>
              </a:solidFill>
              <a:latin typeface="Georgia" pitchFamily="18" charset="0"/>
            </a:endParaRPr>
          </a:p>
        </p:txBody>
      </p:sp>
      <p:sp>
        <p:nvSpPr>
          <p:cNvPr id="4" name="TextovéPole 3"/>
          <p:cNvSpPr txBox="1"/>
          <p:nvPr/>
        </p:nvSpPr>
        <p:spPr>
          <a:xfrm>
            <a:off x="539552" y="980728"/>
            <a:ext cx="7776864" cy="5509200"/>
          </a:xfrm>
          <a:prstGeom prst="rect">
            <a:avLst/>
          </a:prstGeom>
          <a:noFill/>
        </p:spPr>
        <p:txBody>
          <a:bodyPr wrap="square" rtlCol="0">
            <a:spAutoFit/>
          </a:bodyPr>
          <a:lstStyle/>
          <a:p>
            <a:pPr indent="-180000">
              <a:buFont typeface="Arial" pitchFamily="34" charset="0"/>
              <a:buChar char="•"/>
            </a:pPr>
            <a:r>
              <a:rPr lang="cs-CZ" sz="1600" dirty="0" smtClean="0">
                <a:latin typeface="Georgia" pitchFamily="18" charset="0"/>
              </a:rPr>
              <a:t>94% populace jsou Finové, necelých 6% Švédové, kolem 5 tis. Sámů (Laponců)</a:t>
            </a:r>
          </a:p>
          <a:p>
            <a:pPr indent="-180000">
              <a:buFont typeface="Arial" pitchFamily="34" charset="0"/>
              <a:buChar char="•"/>
            </a:pPr>
            <a:r>
              <a:rPr lang="cs-CZ" sz="1600" dirty="0" smtClean="0">
                <a:latin typeface="Georgia" pitchFamily="18" charset="0"/>
              </a:rPr>
              <a:t>státním náboženstvím je </a:t>
            </a:r>
            <a:r>
              <a:rPr lang="cs-CZ" sz="1600" dirty="0" smtClean="0">
                <a:solidFill>
                  <a:srgbClr val="0070C0"/>
                </a:solidFill>
                <a:latin typeface="Georgia" pitchFamily="18" charset="0"/>
              </a:rPr>
              <a:t>evangelická luteránská církev</a:t>
            </a:r>
            <a:r>
              <a:rPr lang="cs-CZ" sz="1600" dirty="0" smtClean="0">
                <a:latin typeface="Georgia" pitchFamily="18" charset="0"/>
              </a:rPr>
              <a:t>, asi 1% pravoslavní</a:t>
            </a:r>
          </a:p>
          <a:p>
            <a:pPr indent="-180000">
              <a:buFont typeface="Arial" pitchFamily="34" charset="0"/>
              <a:buChar char="•"/>
            </a:pPr>
            <a:r>
              <a:rPr lang="cs-CZ" sz="1600" dirty="0" smtClean="0">
                <a:solidFill>
                  <a:srgbClr val="0070C0"/>
                </a:solidFill>
                <a:latin typeface="Georgia" pitchFamily="18" charset="0"/>
              </a:rPr>
              <a:t>jednotné vzdělávání veškeré mládeže v základní devítileté škole </a:t>
            </a:r>
            <a:r>
              <a:rPr lang="cs-CZ" sz="1600" dirty="0" smtClean="0">
                <a:latin typeface="Georgia" pitchFamily="18" charset="0"/>
              </a:rPr>
              <a:t>(od 70. let)</a:t>
            </a:r>
          </a:p>
          <a:p>
            <a:pPr indent="-180000">
              <a:buFont typeface="Arial" pitchFamily="34" charset="0"/>
              <a:buChar char="•"/>
            </a:pPr>
            <a:r>
              <a:rPr lang="cs-CZ" sz="1600" u="sng" dirty="0" smtClean="0">
                <a:solidFill>
                  <a:srgbClr val="0070C0"/>
                </a:solidFill>
                <a:latin typeface="Georgia" pitchFamily="18" charset="0"/>
              </a:rPr>
              <a:t>neexistuje školní inspekce</a:t>
            </a:r>
            <a:r>
              <a:rPr lang="cs-CZ" sz="1600" dirty="0" smtClean="0">
                <a:latin typeface="Georgia" pitchFamily="18" charset="0"/>
              </a:rPr>
              <a:t>, která by školy  a učitele kontrolovala</a:t>
            </a:r>
          </a:p>
          <a:p>
            <a:pPr indent="-180000" defTabSz="180000">
              <a:buFont typeface="Arial" pitchFamily="34" charset="0"/>
              <a:buChar char="•"/>
            </a:pPr>
            <a:r>
              <a:rPr lang="cs-CZ" sz="1600" dirty="0" smtClean="0">
                <a:latin typeface="Georgia" pitchFamily="18" charset="0"/>
              </a:rPr>
              <a:t>po ukončení ZDŠ mohou žáci vstupovat do vyšší sekundární školy s všeobecně   	vzdělávacími programy  typu gymnázia (asi </a:t>
            </a:r>
            <a:r>
              <a:rPr lang="cs-CZ" sz="1600" dirty="0" smtClean="0">
                <a:solidFill>
                  <a:srgbClr val="FF0000"/>
                </a:solidFill>
                <a:latin typeface="Georgia" pitchFamily="18" charset="0"/>
              </a:rPr>
              <a:t>56%</a:t>
            </a:r>
            <a:r>
              <a:rPr lang="cs-CZ" sz="1600" dirty="0" smtClean="0">
                <a:latin typeface="Georgia" pitchFamily="18" charset="0"/>
              </a:rPr>
              <a:t> populace) nebo do SOŠ a SOU</a:t>
            </a:r>
          </a:p>
          <a:p>
            <a:pPr indent="-180000" defTabSz="180000">
              <a:buFont typeface="Arial" pitchFamily="34" charset="0"/>
              <a:buChar char="•"/>
            </a:pPr>
            <a:r>
              <a:rPr lang="cs-CZ" sz="1600" dirty="0" smtClean="0">
                <a:latin typeface="Georgia" pitchFamily="18" charset="0"/>
              </a:rPr>
              <a:t>velmi slabý sektor soukromého školství (0,2% ZDŠ)</a:t>
            </a:r>
          </a:p>
          <a:p>
            <a:pPr indent="-180000" defTabSz="180000">
              <a:buFont typeface="Arial" pitchFamily="34" charset="0"/>
              <a:buChar char="•"/>
            </a:pPr>
            <a:r>
              <a:rPr lang="cs-CZ" sz="1600" dirty="0" smtClean="0">
                <a:latin typeface="Georgia" pitchFamily="18" charset="0"/>
              </a:rPr>
              <a:t>každoročně národní evaluace  vzdělávacích výsledků (5-8 tis. žáků)</a:t>
            </a:r>
          </a:p>
          <a:p>
            <a:pPr indent="-180000" defTabSz="180000">
              <a:buFont typeface="Arial" pitchFamily="34" charset="0"/>
              <a:buChar char="•"/>
            </a:pPr>
            <a:r>
              <a:rPr lang="cs-CZ" sz="1600" u="sng" dirty="0" smtClean="0">
                <a:solidFill>
                  <a:srgbClr val="0070C0"/>
                </a:solidFill>
                <a:latin typeface="Georgia" pitchFamily="18" charset="0"/>
              </a:rPr>
              <a:t>doprava do školy nad 5 km zdarma, obědy zdarma</a:t>
            </a:r>
          </a:p>
          <a:p>
            <a:pPr indent="-180000" defTabSz="180000">
              <a:buFont typeface="Arial" pitchFamily="34" charset="0"/>
              <a:buChar char="•"/>
            </a:pPr>
            <a:r>
              <a:rPr lang="cs-CZ" sz="1600" dirty="0" smtClean="0">
                <a:latin typeface="Georgia" pitchFamily="18" charset="0"/>
              </a:rPr>
              <a:t>vysoká zaměřenost škol na pomoc žákům zaostávajícím</a:t>
            </a:r>
          </a:p>
          <a:p>
            <a:pPr indent="-180000" defTabSz="180000">
              <a:buFont typeface="Arial" pitchFamily="34" charset="0"/>
              <a:buChar char="•"/>
            </a:pPr>
            <a:r>
              <a:rPr lang="cs-CZ" sz="1600" dirty="0" smtClean="0">
                <a:latin typeface="Georgia" pitchFamily="18" charset="0"/>
              </a:rPr>
              <a:t>výsledky  jednotlivých škol nejsou zveřejňovány</a:t>
            </a:r>
          </a:p>
          <a:p>
            <a:pPr indent="-180000" defTabSz="180000">
              <a:buFont typeface="Arial" pitchFamily="34" charset="0"/>
              <a:buChar char="•"/>
            </a:pPr>
            <a:r>
              <a:rPr lang="cs-CZ" sz="1600" dirty="0" smtClean="0">
                <a:latin typeface="Georgia" pitchFamily="18" charset="0"/>
              </a:rPr>
              <a:t>nejsou sestavovány žebříčky školy podle úspěšnosti žáků</a:t>
            </a:r>
          </a:p>
          <a:p>
            <a:pPr indent="-180000" defTabSz="180000">
              <a:buFont typeface="Arial" pitchFamily="34" charset="0"/>
              <a:buChar char="•"/>
            </a:pPr>
            <a:r>
              <a:rPr lang="cs-CZ" sz="1600" u="sng" dirty="0" smtClean="0">
                <a:latin typeface="Georgia" pitchFamily="18" charset="0"/>
              </a:rPr>
              <a:t>všechny vysoké školy (20 univerzit) jsou veřejné</a:t>
            </a:r>
          </a:p>
          <a:p>
            <a:pPr indent="-180000" defTabSz="180000">
              <a:buFont typeface="Arial" pitchFamily="34" charset="0"/>
              <a:buChar char="•"/>
            </a:pPr>
            <a:r>
              <a:rPr lang="cs-CZ" sz="1600" dirty="0" smtClean="0">
                <a:latin typeface="Georgia" pitchFamily="18" charset="0"/>
              </a:rPr>
              <a:t>na vysoké škole vstupuje asi </a:t>
            </a:r>
            <a:r>
              <a:rPr lang="cs-CZ" sz="1600" dirty="0" smtClean="0">
                <a:solidFill>
                  <a:srgbClr val="FF0000"/>
                </a:solidFill>
                <a:latin typeface="Georgia" pitchFamily="18" charset="0"/>
              </a:rPr>
              <a:t>33%</a:t>
            </a:r>
            <a:r>
              <a:rPr lang="cs-CZ" sz="1600" dirty="0" smtClean="0">
                <a:latin typeface="Georgia" pitchFamily="18" charset="0"/>
              </a:rPr>
              <a:t> věkové kohorty</a:t>
            </a:r>
          </a:p>
          <a:p>
            <a:pPr indent="-180000" defTabSz="180000">
              <a:buFont typeface="Arial" pitchFamily="34" charset="0"/>
              <a:buChar char="•"/>
            </a:pPr>
            <a:r>
              <a:rPr lang="cs-CZ" sz="1600" dirty="0" smtClean="0">
                <a:latin typeface="Georgia" pitchFamily="18" charset="0"/>
              </a:rPr>
              <a:t>dalších 30-40%  na tzv. polytechnikách (ISCED 5B, 3,5-4 roky)</a:t>
            </a:r>
          </a:p>
          <a:p>
            <a:pPr indent="-180000" defTabSz="180000">
              <a:buFont typeface="Arial" pitchFamily="34" charset="0"/>
              <a:buChar char="•"/>
            </a:pPr>
            <a:r>
              <a:rPr lang="cs-CZ" sz="1600" u="sng" dirty="0" smtClean="0">
                <a:solidFill>
                  <a:srgbClr val="0070C0"/>
                </a:solidFill>
                <a:latin typeface="Georgia" pitchFamily="18" charset="0"/>
              </a:rPr>
              <a:t>ke studiu učitelství vybíráni nejlepší studenti (10% z uchazečů)</a:t>
            </a:r>
          </a:p>
          <a:p>
            <a:pPr indent="-180000" defTabSz="180000">
              <a:buFont typeface="Arial" pitchFamily="34" charset="0"/>
              <a:buChar char="•"/>
            </a:pPr>
            <a:r>
              <a:rPr lang="cs-CZ" sz="1600" dirty="0" smtClean="0">
                <a:latin typeface="Georgia" pitchFamily="18" charset="0"/>
              </a:rPr>
              <a:t>profese učitele má ve finské společnosti vysokou prestiž</a:t>
            </a:r>
          </a:p>
          <a:p>
            <a:pPr indent="-180000" defTabSz="180000">
              <a:buFont typeface="Arial" pitchFamily="34" charset="0"/>
              <a:buChar char="•"/>
            </a:pPr>
            <a:r>
              <a:rPr lang="cs-CZ" sz="1600" dirty="0" smtClean="0">
                <a:latin typeface="Georgia" pitchFamily="18" charset="0"/>
              </a:rPr>
              <a:t>vysoká homogenita výkonnosti finského školství</a:t>
            </a:r>
          </a:p>
          <a:p>
            <a:pPr indent="-180000" defTabSz="180000">
              <a:buFont typeface="Arial" pitchFamily="34" charset="0"/>
              <a:buChar char="•"/>
            </a:pPr>
            <a:r>
              <a:rPr lang="cs-CZ" sz="1600" dirty="0" smtClean="0">
                <a:solidFill>
                  <a:srgbClr val="0070C0"/>
                </a:solidFill>
                <a:latin typeface="Georgia" pitchFamily="18" charset="0"/>
              </a:rPr>
              <a:t>luteránská tradice zaměřenosti na četbu textů </a:t>
            </a:r>
            <a:r>
              <a:rPr lang="cs-CZ" sz="1600" dirty="0" smtClean="0">
                <a:latin typeface="Georgia" pitchFamily="18" charset="0"/>
              </a:rPr>
              <a:t>(dříve především čtení bible)</a:t>
            </a:r>
          </a:p>
          <a:p>
            <a:pPr indent="-180000" defTabSz="180000">
              <a:buFont typeface="Arial" pitchFamily="34" charset="0"/>
              <a:buChar char="•"/>
            </a:pPr>
            <a:r>
              <a:rPr lang="cs-CZ" sz="1600" dirty="0" smtClean="0">
                <a:solidFill>
                  <a:srgbClr val="0070C0"/>
                </a:solidFill>
                <a:latin typeface="Georgia" pitchFamily="18" charset="0"/>
              </a:rPr>
              <a:t>evangelické luteránské náboženství je součástí kurikula základní školy</a:t>
            </a:r>
          </a:p>
          <a:p>
            <a:pPr indent="-180000" defTabSz="180000">
              <a:buFont typeface="Arial" pitchFamily="34" charset="0"/>
              <a:buChar char="•"/>
            </a:pPr>
            <a:r>
              <a:rPr lang="cs-CZ" sz="1600" dirty="0" smtClean="0">
                <a:latin typeface="Georgia" pitchFamily="18" charset="0"/>
              </a:rPr>
              <a:t>finská mládež čte noviny a knihy častěji než mládež v jiných zemích</a:t>
            </a:r>
          </a:p>
          <a:p>
            <a:pPr indent="-180000" defTabSz="180000">
              <a:buFont typeface="Arial" pitchFamily="34" charset="0"/>
              <a:buChar char="•"/>
            </a:pPr>
            <a:r>
              <a:rPr lang="cs-CZ" sz="1600" dirty="0" smtClean="0">
                <a:latin typeface="Georgia" pitchFamily="18" charset="0"/>
              </a:rPr>
              <a:t>ve Finsku 48% lidí</a:t>
            </a:r>
            <a:r>
              <a:rPr lang="cs-CZ" altLang="cs-CZ" sz="1600" dirty="0" smtClean="0"/>
              <a:t>, </a:t>
            </a:r>
            <a:r>
              <a:rPr lang="cs-CZ" altLang="cs-CZ" sz="1600" dirty="0" smtClean="0">
                <a:latin typeface="Georgia" pitchFamily="18" charset="0"/>
              </a:rPr>
              <a:t>kteří prohlašují, že lidem lze důvěřovat, v Česku 20%</a:t>
            </a:r>
            <a:endParaRPr lang="cs-CZ" sz="1600" dirty="0">
              <a:latin typeface="Georgia" pitchFamily="18" charset="0"/>
            </a:endParaRPr>
          </a:p>
        </p:txBody>
      </p:sp>
      <p:pic>
        <p:nvPicPr>
          <p:cNvPr id="6" name="Obrázek 5" descr="vlajka Finsko 2.jpg"/>
          <p:cNvPicPr>
            <a:picLocks noChangeAspect="1"/>
          </p:cNvPicPr>
          <p:nvPr/>
        </p:nvPicPr>
        <p:blipFill>
          <a:blip r:embed="rId2" cstate="print"/>
          <a:stretch>
            <a:fillRect/>
          </a:stretch>
        </p:blipFill>
        <p:spPr>
          <a:xfrm>
            <a:off x="6084168" y="3140968"/>
            <a:ext cx="1584176" cy="1054555"/>
          </a:xfrm>
          <a:prstGeom prst="rect">
            <a:avLst/>
          </a:prstGeom>
          <a:ln>
            <a:solidFill>
              <a:schemeClr val="tx1"/>
            </a:solidFill>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smtClean="0">
                <a:solidFill>
                  <a:srgbClr val="0070C0"/>
                </a:solidFill>
                <a:latin typeface="Georgia" pitchFamily="18" charset="0"/>
              </a:rPr>
              <a:t>21. srpen 1968</a:t>
            </a:r>
            <a:endParaRPr lang="cs-CZ" sz="3600" dirty="0">
              <a:solidFill>
                <a:srgbClr val="0070C0"/>
              </a:solidFill>
              <a:latin typeface="Georgia" pitchFamily="18" charset="0"/>
            </a:endParaRPr>
          </a:p>
        </p:txBody>
      </p:sp>
      <p:pic>
        <p:nvPicPr>
          <p:cNvPr id="4" name="Zástupný symbol pro obsah 3" descr="21 srpen 1.jpg"/>
          <p:cNvPicPr>
            <a:picLocks noGrp="1" noChangeAspect="1"/>
          </p:cNvPicPr>
          <p:nvPr>
            <p:ph idx="1"/>
          </p:nvPr>
        </p:nvPicPr>
        <p:blipFill>
          <a:blip r:embed="rId2" cstate="print"/>
          <a:stretch>
            <a:fillRect/>
          </a:stretch>
        </p:blipFill>
        <p:spPr>
          <a:xfrm>
            <a:off x="1475656" y="1533996"/>
            <a:ext cx="6099417" cy="4656044"/>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pPr algn="l"/>
            <a:r>
              <a:rPr lang="cs-CZ" sz="3600" dirty="0" smtClean="0">
                <a:solidFill>
                  <a:srgbClr val="0070C0"/>
                </a:solidFill>
                <a:latin typeface="Georgia" pitchFamily="18" charset="0"/>
              </a:rPr>
              <a:t>Inside Higher Ed</a:t>
            </a:r>
            <a:r>
              <a:rPr lang="cs-CZ" sz="1200" dirty="0" smtClean="0">
                <a:solidFill>
                  <a:srgbClr val="0070C0"/>
                </a:solidFill>
                <a:latin typeface="Georgia" pitchFamily="18" charset="0"/>
              </a:rPr>
              <a:t> </a:t>
            </a:r>
            <a:r>
              <a:rPr lang="cs-CZ" sz="1600" dirty="0" smtClean="0">
                <a:solidFill>
                  <a:srgbClr val="0070C0"/>
                </a:solidFill>
                <a:latin typeface="Georgia" pitchFamily="18" charset="0"/>
              </a:rPr>
              <a:t>1. června 2015</a:t>
            </a:r>
            <a:endParaRPr lang="cs-CZ" sz="1600" dirty="0">
              <a:solidFill>
                <a:srgbClr val="0070C0"/>
              </a:solidFill>
              <a:latin typeface="Georgia" pitchFamily="18" charset="0"/>
            </a:endParaRPr>
          </a:p>
        </p:txBody>
      </p:sp>
      <p:sp>
        <p:nvSpPr>
          <p:cNvPr id="3" name="TextovéPole 2"/>
          <p:cNvSpPr txBox="1"/>
          <p:nvPr/>
        </p:nvSpPr>
        <p:spPr>
          <a:xfrm>
            <a:off x="539552" y="1196752"/>
            <a:ext cx="8136904" cy="4647426"/>
          </a:xfrm>
          <a:prstGeom prst="rect">
            <a:avLst/>
          </a:prstGeom>
          <a:noFill/>
        </p:spPr>
        <p:txBody>
          <a:bodyPr wrap="square" rtlCol="0">
            <a:spAutoFit/>
          </a:bodyPr>
          <a:lstStyle/>
          <a:p>
            <a:r>
              <a:rPr lang="cs-CZ" sz="1600" b="1" u="sng" dirty="0" smtClean="0">
                <a:latin typeface="Georgia" pitchFamily="18" charset="0"/>
              </a:rPr>
              <a:t>Absolventi liberálních studií vedou</a:t>
            </a:r>
            <a:endParaRPr lang="cs-CZ" sz="1600" u="sng" dirty="0" smtClean="0">
              <a:latin typeface="Georgia" pitchFamily="18" charset="0"/>
            </a:endParaRPr>
          </a:p>
          <a:p>
            <a:r>
              <a:rPr lang="cs-CZ" sz="1600" dirty="0" smtClean="0">
                <a:latin typeface="Georgia" pitchFamily="18" charset="0"/>
              </a:rPr>
              <a:t>Šetření provedené British Council mezi 1709 pracovníky na vedoucích pozicích ve 30 zemích ukazuje, že </a:t>
            </a:r>
          </a:p>
          <a:p>
            <a:pPr indent="-180000">
              <a:buFont typeface="Arial" pitchFamily="34" charset="0"/>
              <a:buChar char="•"/>
            </a:pPr>
            <a:r>
              <a:rPr lang="cs-CZ" b="1" dirty="0" smtClean="0">
                <a:solidFill>
                  <a:srgbClr val="0070C0"/>
                </a:solidFill>
                <a:latin typeface="Georgia" pitchFamily="18" charset="0"/>
                <a:cs typeface="Times New Roman" pitchFamily="18" charset="0"/>
              </a:rPr>
              <a:t>44 % z nich vystudovalo obory společenských věd </a:t>
            </a:r>
          </a:p>
          <a:p>
            <a:pPr indent="-180000">
              <a:buFont typeface="Arial" pitchFamily="34" charset="0"/>
              <a:buChar char="•"/>
            </a:pPr>
            <a:r>
              <a:rPr lang="cs-CZ" b="1" dirty="0" smtClean="0">
                <a:solidFill>
                  <a:srgbClr val="0070C0"/>
                </a:solidFill>
                <a:latin typeface="Georgia" pitchFamily="18" charset="0"/>
                <a:cs typeface="Times New Roman" pitchFamily="18" charset="0"/>
              </a:rPr>
              <a:t> 11 % humanitní obory</a:t>
            </a:r>
          </a:p>
          <a:p>
            <a:pPr defTabSz="180000"/>
            <a:r>
              <a:rPr lang="cs-CZ" sz="1600" dirty="0" smtClean="0">
                <a:solidFill>
                  <a:srgbClr val="0070C0"/>
                </a:solidFill>
                <a:latin typeface="Georgia" pitchFamily="18" charset="0"/>
              </a:rPr>
              <a:t>	</a:t>
            </a:r>
            <a:r>
              <a:rPr lang="cs-CZ" sz="1600" dirty="0" smtClean="0">
                <a:latin typeface="Georgia" pitchFamily="18" charset="0"/>
              </a:rPr>
              <a:t>tedy tradiční obory liberálních studií (liberal arts) </a:t>
            </a:r>
          </a:p>
          <a:p>
            <a:pPr indent="-180000"/>
            <a:endParaRPr lang="cs-CZ" sz="1600" dirty="0" smtClean="0">
              <a:latin typeface="Georgia" pitchFamily="18" charset="0"/>
            </a:endParaRPr>
          </a:p>
          <a:p>
            <a:pPr indent="-180000"/>
            <a:r>
              <a:rPr lang="cs-CZ" sz="1600" dirty="0" smtClean="0">
                <a:latin typeface="Georgia" pitchFamily="18" charset="0"/>
              </a:rPr>
              <a:t>Z ostatních oborů byli nejvíce zastoupeni </a:t>
            </a:r>
          </a:p>
          <a:p>
            <a:pPr indent="-180000">
              <a:buFont typeface="Arial" pitchFamily="34" charset="0"/>
              <a:buChar char="•"/>
            </a:pPr>
            <a:r>
              <a:rPr lang="cs-CZ" b="1" dirty="0" smtClean="0">
                <a:solidFill>
                  <a:srgbClr val="0070C0"/>
                </a:solidFill>
                <a:latin typeface="Georgia" pitchFamily="18" charset="0"/>
                <a:cs typeface="Times New Roman" pitchFamily="18" charset="0"/>
              </a:rPr>
              <a:t>14% absolventi studií businessu</a:t>
            </a:r>
          </a:p>
          <a:p>
            <a:pPr indent="-180000">
              <a:buFont typeface="Arial" pitchFamily="34" charset="0"/>
              <a:buChar char="•"/>
            </a:pPr>
            <a:r>
              <a:rPr lang="cs-CZ" b="1" dirty="0" smtClean="0">
                <a:solidFill>
                  <a:srgbClr val="0070C0"/>
                </a:solidFill>
                <a:latin typeface="Georgia" pitchFamily="18" charset="0"/>
                <a:cs typeface="Times New Roman" pitchFamily="18" charset="0"/>
              </a:rPr>
              <a:t>12% technických oborů </a:t>
            </a:r>
          </a:p>
          <a:p>
            <a:pPr indent="-180000">
              <a:buFont typeface="Arial" pitchFamily="34" charset="0"/>
              <a:buChar char="•"/>
            </a:pPr>
            <a:endParaRPr lang="cs-CZ" sz="1600" dirty="0" smtClean="0">
              <a:latin typeface="Georgia" pitchFamily="18" charset="0"/>
            </a:endParaRPr>
          </a:p>
          <a:p>
            <a:pPr indent="-180000">
              <a:buFont typeface="Arial" pitchFamily="34" charset="0"/>
              <a:buChar char="•"/>
            </a:pPr>
            <a:r>
              <a:rPr lang="cs-CZ" sz="1400" dirty="0" smtClean="0">
                <a:latin typeface="Georgia" pitchFamily="18" charset="0"/>
              </a:rPr>
              <a:t>na liberální studia připadal větší podíl žen, na technické obory větší podíl mužů</a:t>
            </a:r>
          </a:p>
          <a:p>
            <a:pPr indent="-180000" defTabSz="180000">
              <a:buFont typeface="Arial" pitchFamily="34" charset="0"/>
              <a:buChar char="•"/>
            </a:pPr>
            <a:r>
              <a:rPr lang="cs-CZ" sz="1400" dirty="0" smtClean="0">
                <a:latin typeface="Georgia" pitchFamily="18" charset="0"/>
              </a:rPr>
              <a:t>22 % vedoucích pracovníků mělo magisterský titul (professional degree, který 	opravňuje k 	vykonávání určité profese, např. lékař, právník apod.), z toho 64 % titul MBA. </a:t>
            </a:r>
          </a:p>
          <a:p>
            <a:pPr indent="-180000" defTabSz="180000">
              <a:buFont typeface="Arial" pitchFamily="34" charset="0"/>
              <a:buChar char="•"/>
            </a:pPr>
            <a:r>
              <a:rPr lang="cs-CZ" sz="1400" dirty="0" smtClean="0">
                <a:latin typeface="Georgia" pitchFamily="18" charset="0"/>
              </a:rPr>
              <a:t>podle </a:t>
            </a:r>
            <a:r>
              <a:rPr lang="cs-CZ" sz="1400" u="sng" dirty="0" smtClean="0">
                <a:solidFill>
                  <a:srgbClr val="0070C0"/>
                </a:solidFill>
                <a:latin typeface="Georgia" pitchFamily="18" charset="0"/>
              </a:rPr>
              <a:t>Rebeccy Hughes z British Council </a:t>
            </a:r>
            <a:r>
              <a:rPr lang="cs-CZ" sz="1400" dirty="0" smtClean="0">
                <a:latin typeface="Georgia" pitchFamily="18" charset="0"/>
              </a:rPr>
              <a:t>liberální studie připraví absolventy na </a:t>
            </a:r>
          </a:p>
          <a:p>
            <a:pPr indent="-180000" defTabSz="180000"/>
            <a:r>
              <a:rPr lang="cs-CZ" sz="1400" dirty="0" smtClean="0">
                <a:latin typeface="Georgia" pitchFamily="18" charset="0"/>
              </a:rPr>
              <a:t>	komplexní 	problémy a naučí je hledat různé úhly pohledu</a:t>
            </a:r>
          </a:p>
          <a:p>
            <a:pPr indent="-180000" defTabSz="180000">
              <a:buFont typeface="Arial" pitchFamily="34" charset="0"/>
              <a:buChar char="•"/>
            </a:pPr>
            <a:r>
              <a:rPr lang="cs-CZ" sz="1400" dirty="0" smtClean="0">
                <a:latin typeface="Georgia" pitchFamily="18" charset="0"/>
              </a:rPr>
              <a:t>celkově </a:t>
            </a:r>
            <a:r>
              <a:rPr lang="cs-CZ" sz="1400" b="1" dirty="0" smtClean="0">
                <a:latin typeface="Georgia" pitchFamily="18" charset="0"/>
              </a:rPr>
              <a:t>46 % vedoucích pracovníků mělo zahraniční zkušenost</a:t>
            </a:r>
            <a:r>
              <a:rPr lang="cs-CZ" sz="1400" dirty="0" smtClean="0">
                <a:latin typeface="Georgia" pitchFamily="18" charset="0"/>
              </a:rPr>
              <a:t>, </a:t>
            </a:r>
          </a:p>
          <a:p>
            <a:pPr indent="-180000" defTabSz="180000"/>
            <a:r>
              <a:rPr lang="cs-CZ" sz="1400" dirty="0" smtClean="0">
                <a:latin typeface="Georgia" pitchFamily="18" charset="0"/>
              </a:rPr>
              <a:t>	ať pracovní, nebo 	studijní, nebo obě</a:t>
            </a:r>
          </a:p>
          <a:p>
            <a:pPr indent="-180000" defTabSz="180000">
              <a:buFont typeface="Arial" pitchFamily="34" charset="0"/>
              <a:buChar char="•"/>
            </a:pPr>
            <a:r>
              <a:rPr lang="cs-CZ" sz="1400" dirty="0" smtClean="0">
                <a:latin typeface="Georgia" pitchFamily="18" charset="0"/>
              </a:rPr>
              <a:t>nejmenší podíl pracovníků se zahraniční zkušeností byl v USA, Velké	Británii a Kanadě</a:t>
            </a:r>
            <a:endParaRPr lang="cs-CZ" sz="1400" dirty="0"/>
          </a:p>
        </p:txBody>
      </p:sp>
      <p:pic>
        <p:nvPicPr>
          <p:cNvPr id="4" name="Obrázek 3" descr="british council 1.png"/>
          <p:cNvPicPr>
            <a:picLocks noChangeAspect="1"/>
          </p:cNvPicPr>
          <p:nvPr/>
        </p:nvPicPr>
        <p:blipFill>
          <a:blip r:embed="rId2" cstate="print"/>
          <a:stretch>
            <a:fillRect/>
          </a:stretch>
        </p:blipFill>
        <p:spPr>
          <a:xfrm>
            <a:off x="4716016" y="2780928"/>
            <a:ext cx="1224136" cy="1224136"/>
          </a:xfrm>
          <a:prstGeom prst="rect">
            <a:avLst/>
          </a:prstGeom>
        </p:spPr>
      </p:pic>
      <p:pic>
        <p:nvPicPr>
          <p:cNvPr id="6" name="Obrázek 5" descr="inside 1.png"/>
          <p:cNvPicPr>
            <a:picLocks noChangeAspect="1"/>
          </p:cNvPicPr>
          <p:nvPr/>
        </p:nvPicPr>
        <p:blipFill>
          <a:blip r:embed="rId3" cstate="print"/>
          <a:stretch>
            <a:fillRect/>
          </a:stretch>
        </p:blipFill>
        <p:spPr>
          <a:xfrm>
            <a:off x="6078200" y="2492896"/>
            <a:ext cx="2347972" cy="1523236"/>
          </a:xfrm>
          <a:prstGeom prst="rect">
            <a:avLst/>
          </a:prstGeom>
        </p:spPr>
      </p:pic>
      <p:pic>
        <p:nvPicPr>
          <p:cNvPr id="7" name="Obrázek 6" descr="rebecca-hughes 1.jpg"/>
          <p:cNvPicPr>
            <a:picLocks noChangeAspect="1"/>
          </p:cNvPicPr>
          <p:nvPr/>
        </p:nvPicPr>
        <p:blipFill>
          <a:blip r:embed="rId4" cstate="print"/>
          <a:stretch>
            <a:fillRect/>
          </a:stretch>
        </p:blipFill>
        <p:spPr>
          <a:xfrm>
            <a:off x="7092280" y="4509120"/>
            <a:ext cx="1439361" cy="9588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57200" y="274638"/>
            <a:ext cx="8229600" cy="418057"/>
          </a:xfrm>
        </p:spPr>
        <p:txBody>
          <a:bodyPr>
            <a:no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cs-CZ" sz="3600" b="0" dirty="0" smtClean="0">
                <a:solidFill>
                  <a:srgbClr val="0070C0"/>
                </a:solidFill>
                <a:latin typeface="Georgia" pitchFamily="18" charset="0"/>
              </a:rPr>
              <a:t>Proměny kurikula</a:t>
            </a:r>
            <a:endParaRPr lang="fi-FI" sz="3600" dirty="0">
              <a:solidFill>
                <a:srgbClr val="0070C0"/>
              </a:solidFill>
              <a:latin typeface="Georgia" pitchFamily="18" charset="0"/>
            </a:endParaRPr>
          </a:p>
        </p:txBody>
      </p:sp>
      <p:sp>
        <p:nvSpPr>
          <p:cNvPr id="3" name="Zástupný symbol pro text 2"/>
          <p:cNvSpPr txBox="1">
            <a:spLocks noGrp="1"/>
          </p:cNvSpPr>
          <p:nvPr>
            <p:ph type="body" idx="4294967295"/>
          </p:nvPr>
        </p:nvSpPr>
        <p:spPr>
          <a:xfrm>
            <a:off x="467545" y="1196753"/>
            <a:ext cx="8228763" cy="4894404"/>
          </a:xfrm>
        </p:spPr>
        <p:txBody>
          <a:bodyPr>
            <a:normAutofit/>
          </a:bodyPr>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1999"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3999"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marL="72355" indent="22263">
              <a:lnSpc>
                <a:spcPct val="110000"/>
              </a:lnSpc>
              <a:buNone/>
            </a:pPr>
            <a:r>
              <a:rPr lang="fi-FI" sz="2500" b="1" dirty="0">
                <a:solidFill>
                  <a:srgbClr val="0070C0"/>
                </a:solidFill>
                <a:latin typeface="Georgia" pitchFamily="18" charset="0"/>
              </a:rPr>
              <a:t>Michael </a:t>
            </a:r>
            <a:r>
              <a:rPr lang="cs-CZ" sz="2500" b="1" dirty="0" smtClean="0">
                <a:solidFill>
                  <a:srgbClr val="0070C0"/>
                </a:solidFill>
                <a:latin typeface="Georgia" pitchFamily="18" charset="0"/>
              </a:rPr>
              <a:t>G. </a:t>
            </a:r>
            <a:r>
              <a:rPr lang="fi-FI" sz="2500" b="1" dirty="0" smtClean="0">
                <a:solidFill>
                  <a:srgbClr val="0070C0"/>
                </a:solidFill>
                <a:latin typeface="Georgia" pitchFamily="18" charset="0"/>
              </a:rPr>
              <a:t>FULLAN</a:t>
            </a:r>
            <a:r>
              <a:rPr lang="cs-CZ" sz="2500" b="1" dirty="0" smtClean="0">
                <a:solidFill>
                  <a:srgbClr val="0070C0"/>
                </a:solidFill>
                <a:latin typeface="Georgia" pitchFamily="18" charset="0"/>
              </a:rPr>
              <a:t>                                                                   </a:t>
            </a:r>
            <a:r>
              <a:rPr lang="cs-CZ" sz="1500" i="1" dirty="0" smtClean="0">
                <a:solidFill>
                  <a:srgbClr val="0070C0"/>
                </a:solidFill>
                <a:latin typeface="Georgia" pitchFamily="18" charset="0"/>
              </a:rPr>
              <a:t>University of Toronto, Ontario</a:t>
            </a:r>
            <a:r>
              <a:rPr lang="cs-CZ" sz="1500" dirty="0" smtClean="0">
                <a:latin typeface="Georgia" pitchFamily="18" charset="0"/>
              </a:rPr>
              <a:t>					              	  </a:t>
            </a:r>
            <a:r>
              <a:rPr lang="fi-FI" sz="1400" dirty="0" smtClean="0">
                <a:latin typeface="Georgia" pitchFamily="18" charset="0"/>
              </a:rPr>
              <a:t>odborník </a:t>
            </a:r>
            <a:r>
              <a:rPr lang="fi-FI" sz="1400" dirty="0">
                <a:latin typeface="Georgia" pitchFamily="18" charset="0"/>
              </a:rPr>
              <a:t>na teorii změn a jejich implementaci ve vzdělávání</a:t>
            </a:r>
          </a:p>
          <a:p>
            <a:pPr lvl="0">
              <a:buFont typeface="Wingdings" pitchFamily="2" charset="2"/>
              <a:buChar char="§"/>
            </a:pPr>
            <a:r>
              <a:rPr lang="fi-FI" sz="1800" dirty="0">
                <a:latin typeface="Georgia" pitchFamily="18" charset="0"/>
              </a:rPr>
              <a:t>změnu vzdělání nelze prostě </a:t>
            </a:r>
            <a:r>
              <a:rPr lang="fi-FI" sz="1800" dirty="0" smtClean="0">
                <a:latin typeface="Georgia" pitchFamily="18" charset="0"/>
              </a:rPr>
              <a:t>nadekretovat</a:t>
            </a:r>
            <a:endParaRPr lang="cs-CZ" sz="1800" dirty="0" smtClean="0">
              <a:latin typeface="Georgia" pitchFamily="18" charset="0"/>
            </a:endParaRPr>
          </a:p>
          <a:p>
            <a:pPr lvl="0">
              <a:buNone/>
            </a:pPr>
            <a:r>
              <a:rPr lang="cs-CZ" sz="1400" dirty="0" smtClean="0">
                <a:latin typeface="Georgia" pitchFamily="18" charset="0"/>
              </a:rPr>
              <a:t>	</a:t>
            </a:r>
            <a:r>
              <a:rPr lang="cs-CZ" sz="1400" dirty="0" smtClean="0">
                <a:solidFill>
                  <a:srgbClr val="FF0000"/>
                </a:solidFill>
                <a:latin typeface="Georgia" pitchFamily="18" charset="0"/>
              </a:rPr>
              <a:t>„jestliže vůbec něco víme, pak je to skutečnost, že změny nelze řídit“</a:t>
            </a:r>
            <a:endParaRPr lang="fi-FI" sz="1400" dirty="0">
              <a:solidFill>
                <a:srgbClr val="FF0000"/>
              </a:solidFill>
              <a:latin typeface="Georgia" pitchFamily="18" charset="0"/>
            </a:endParaRPr>
          </a:p>
          <a:p>
            <a:pPr marL="395170" indent="-299161">
              <a:buFont typeface="Wingdings" pitchFamily="2" charset="2"/>
              <a:buChar char="§"/>
            </a:pPr>
            <a:r>
              <a:rPr lang="fi-FI" sz="1800" dirty="0" smtClean="0">
                <a:latin typeface="Georgia" pitchFamily="18" charset="0"/>
              </a:rPr>
              <a:t>nelze </a:t>
            </a:r>
            <a:r>
              <a:rPr lang="fi-FI" sz="1800" dirty="0">
                <a:latin typeface="Georgia" pitchFamily="18" charset="0"/>
              </a:rPr>
              <a:t>donutit lidi, aby mysleli a chovali se </a:t>
            </a:r>
            <a:r>
              <a:rPr lang="fi-FI" sz="1800" dirty="0" smtClean="0">
                <a:latin typeface="Georgia" pitchFamily="18" charset="0"/>
              </a:rPr>
              <a:t>zcela</a:t>
            </a:r>
            <a:r>
              <a:rPr lang="cs-CZ" sz="1800" dirty="0" smtClean="0">
                <a:latin typeface="Georgia" pitchFamily="18" charset="0"/>
              </a:rPr>
              <a:t> </a:t>
            </a:r>
            <a:r>
              <a:rPr lang="fi-FI" sz="1800" dirty="0" smtClean="0">
                <a:latin typeface="Georgia" pitchFamily="18" charset="0"/>
              </a:rPr>
              <a:t>jinak</a:t>
            </a:r>
            <a:r>
              <a:rPr lang="fi-FI" sz="1800" dirty="0">
                <a:latin typeface="Georgia" pitchFamily="18" charset="0"/>
              </a:rPr>
              <a:t>, </a:t>
            </a:r>
            <a:r>
              <a:rPr lang="cs-CZ" sz="1800" dirty="0" smtClean="0">
                <a:latin typeface="Georgia" pitchFamily="18" charset="0"/>
              </a:rPr>
              <a:t>                                              </a:t>
            </a:r>
            <a:r>
              <a:rPr lang="fi-FI" sz="1800" dirty="0" smtClean="0">
                <a:latin typeface="Georgia" pitchFamily="18" charset="0"/>
              </a:rPr>
              <a:t>než skutečně </a:t>
            </a:r>
            <a:r>
              <a:rPr lang="fi-FI" sz="1800" dirty="0">
                <a:latin typeface="Georgia" pitchFamily="18" charset="0"/>
              </a:rPr>
              <a:t>myslí a chovají se</a:t>
            </a:r>
          </a:p>
          <a:p>
            <a:pPr marL="395170" indent="-299161">
              <a:buFont typeface="Wingdings" pitchFamily="2" charset="2"/>
              <a:buChar char="§"/>
            </a:pPr>
            <a:r>
              <a:rPr lang="fi-FI" sz="1800" dirty="0" smtClean="0">
                <a:latin typeface="Georgia" pitchFamily="18" charset="0"/>
              </a:rPr>
              <a:t>pozitivní </a:t>
            </a:r>
            <a:r>
              <a:rPr lang="fi-FI" sz="1800" dirty="0">
                <a:latin typeface="Georgia" pitchFamily="18" charset="0"/>
              </a:rPr>
              <a:t>příklady změny v malém měřítku </a:t>
            </a:r>
            <a:r>
              <a:rPr lang="cs-CZ" sz="1800" dirty="0" smtClean="0">
                <a:latin typeface="Georgia" pitchFamily="18" charset="0"/>
              </a:rPr>
              <a:t>nejsou </a:t>
            </a:r>
            <a:r>
              <a:rPr lang="fi-FI" sz="1800" dirty="0" smtClean="0">
                <a:latin typeface="Georgia" pitchFamily="18" charset="0"/>
              </a:rPr>
              <a:t>zpravidla přenositelné </a:t>
            </a:r>
            <a:r>
              <a:rPr lang="fi-FI" sz="1800" dirty="0">
                <a:latin typeface="Georgia" pitchFamily="18" charset="0"/>
              </a:rPr>
              <a:t>na celý vzdělávací </a:t>
            </a:r>
            <a:r>
              <a:rPr lang="cs-CZ" sz="1800" dirty="0" smtClean="0">
                <a:latin typeface="Georgia" pitchFamily="18" charset="0"/>
              </a:rPr>
              <a:t>systém</a:t>
            </a:r>
            <a:endParaRPr lang="fi-FI" sz="1800" dirty="0">
              <a:latin typeface="Georgia" pitchFamily="18" charset="0"/>
            </a:endParaRPr>
          </a:p>
          <a:p>
            <a:pPr marL="82068" indent="15838">
              <a:buFont typeface="Wingdings" pitchFamily="2" charset="2"/>
              <a:buChar char="§"/>
            </a:pPr>
            <a:r>
              <a:rPr lang="cs-CZ" sz="1800" dirty="0" smtClean="0">
                <a:solidFill>
                  <a:srgbClr val="0070C0"/>
                </a:solidFill>
                <a:latin typeface="Georgia" pitchFamily="18" charset="0"/>
              </a:rPr>
              <a:t>    </a:t>
            </a:r>
            <a:r>
              <a:rPr lang="fi-FI" sz="2500" dirty="0" smtClean="0">
                <a:solidFill>
                  <a:srgbClr val="0070C0"/>
                </a:solidFill>
                <a:latin typeface="Georgia" pitchFamily="18" charset="0"/>
              </a:rPr>
              <a:t>model </a:t>
            </a:r>
            <a:r>
              <a:rPr lang="fi-FI" sz="2500" dirty="0">
                <a:solidFill>
                  <a:srgbClr val="0070C0"/>
                </a:solidFill>
                <a:latin typeface="Georgia" pitchFamily="18" charset="0"/>
              </a:rPr>
              <a:t>tří I </a:t>
            </a:r>
            <a:r>
              <a:rPr lang="fi-FI" sz="1800" dirty="0">
                <a:solidFill>
                  <a:srgbClr val="0070C0"/>
                </a:solidFill>
                <a:latin typeface="Georgia" pitchFamily="18" charset="0"/>
              </a:rPr>
              <a:t>(</a:t>
            </a:r>
            <a:r>
              <a:rPr lang="fi-FI" sz="1800" dirty="0" smtClean="0">
                <a:solidFill>
                  <a:srgbClr val="0070C0"/>
                </a:solidFill>
                <a:latin typeface="Georgia" pitchFamily="18" charset="0"/>
              </a:rPr>
              <a:t>triple-I </a:t>
            </a:r>
            <a:r>
              <a:rPr lang="fi-FI" sz="1800" dirty="0">
                <a:solidFill>
                  <a:srgbClr val="0070C0"/>
                </a:solidFill>
                <a:latin typeface="Georgia" pitchFamily="18" charset="0"/>
              </a:rPr>
              <a:t>model) </a:t>
            </a:r>
            <a:endParaRPr lang="cs-CZ" sz="1800" dirty="0" smtClean="0">
              <a:solidFill>
                <a:srgbClr val="0070C0"/>
              </a:solidFill>
              <a:latin typeface="Georgia" pitchFamily="18" charset="0"/>
            </a:endParaRPr>
          </a:p>
          <a:p>
            <a:pPr marL="82068" indent="15838">
              <a:buNone/>
            </a:pPr>
            <a:r>
              <a:rPr lang="fi-FI" sz="1800" dirty="0" smtClean="0">
                <a:latin typeface="Georgia" pitchFamily="18" charset="0"/>
              </a:rPr>
              <a:t> </a:t>
            </a:r>
            <a:r>
              <a:rPr lang="cs-CZ" sz="1800" dirty="0" smtClean="0">
                <a:latin typeface="Georgia" pitchFamily="18" charset="0"/>
              </a:rPr>
              <a:t>    </a:t>
            </a:r>
            <a:r>
              <a:rPr lang="cs-CZ" sz="1800" dirty="0" smtClean="0">
                <a:solidFill>
                  <a:srgbClr val="FF0000"/>
                </a:solidFill>
                <a:latin typeface="Georgia" pitchFamily="18" charset="0"/>
              </a:rPr>
              <a:t>i</a:t>
            </a:r>
            <a:r>
              <a:rPr lang="cs-CZ" sz="1800" dirty="0" smtClean="0">
                <a:latin typeface="Georgia" pitchFamily="18" charset="0"/>
              </a:rPr>
              <a:t>niciace, </a:t>
            </a:r>
            <a:r>
              <a:rPr lang="fi-FI" sz="1800" dirty="0" smtClean="0">
                <a:solidFill>
                  <a:srgbClr val="FF0000"/>
                </a:solidFill>
                <a:latin typeface="Georgia" pitchFamily="18" charset="0"/>
              </a:rPr>
              <a:t>i</a:t>
            </a:r>
            <a:r>
              <a:rPr lang="fi-FI" sz="1800" dirty="0" smtClean="0">
                <a:latin typeface="Georgia" pitchFamily="18" charset="0"/>
              </a:rPr>
              <a:t>mplementace</a:t>
            </a:r>
            <a:r>
              <a:rPr lang="fi-FI" sz="1800" dirty="0">
                <a:latin typeface="Georgia" pitchFamily="18" charset="0"/>
              </a:rPr>
              <a:t>, </a:t>
            </a:r>
            <a:r>
              <a:rPr lang="fi-FI" sz="1800" dirty="0" smtClean="0">
                <a:solidFill>
                  <a:srgbClr val="FF0000"/>
                </a:solidFill>
                <a:latin typeface="Georgia" pitchFamily="18" charset="0"/>
              </a:rPr>
              <a:t>i</a:t>
            </a:r>
            <a:r>
              <a:rPr lang="fi-FI" sz="1800" dirty="0" smtClean="0">
                <a:latin typeface="Georgia" pitchFamily="18" charset="0"/>
              </a:rPr>
              <a:t>nstitucionalizace</a:t>
            </a:r>
            <a:endParaRPr lang="cs-CZ" sz="1800" dirty="0" smtClean="0">
              <a:latin typeface="Georgia" pitchFamily="18" charset="0"/>
            </a:endParaRPr>
          </a:p>
        </p:txBody>
      </p:sp>
      <p:pic>
        <p:nvPicPr>
          <p:cNvPr id="6" name="Obrázek 5" descr="Fulan1.jpg"/>
          <p:cNvPicPr>
            <a:picLocks noChangeAspect="1"/>
          </p:cNvPicPr>
          <p:nvPr/>
        </p:nvPicPr>
        <p:blipFill>
          <a:blip r:embed="rId3" cstate="print"/>
          <a:stretch>
            <a:fillRect/>
          </a:stretch>
        </p:blipFill>
        <p:spPr>
          <a:xfrm>
            <a:off x="6588224" y="1412776"/>
            <a:ext cx="1455420" cy="2004060"/>
          </a:xfrm>
          <a:prstGeom prst="rect">
            <a:avLst/>
          </a:prstGeom>
        </p:spPr>
      </p:pic>
      <p:pic>
        <p:nvPicPr>
          <p:cNvPr id="7" name="Obrázek 6" descr="Fulan4.jpg"/>
          <p:cNvPicPr>
            <a:picLocks noChangeAspect="1"/>
          </p:cNvPicPr>
          <p:nvPr/>
        </p:nvPicPr>
        <p:blipFill>
          <a:blip r:embed="rId4" cstate="print"/>
          <a:stretch>
            <a:fillRect/>
          </a:stretch>
        </p:blipFill>
        <p:spPr>
          <a:xfrm>
            <a:off x="5724128" y="4365104"/>
            <a:ext cx="976216" cy="1440160"/>
          </a:xfrm>
          <a:prstGeom prst="rect">
            <a:avLst/>
          </a:prstGeom>
        </p:spPr>
      </p:pic>
      <p:pic>
        <p:nvPicPr>
          <p:cNvPr id="8" name="Obrázek 7" descr="FUlan5.jpg"/>
          <p:cNvPicPr>
            <a:picLocks noChangeAspect="1"/>
          </p:cNvPicPr>
          <p:nvPr/>
        </p:nvPicPr>
        <p:blipFill>
          <a:blip r:embed="rId5" cstate="print"/>
          <a:stretch>
            <a:fillRect/>
          </a:stretch>
        </p:blipFill>
        <p:spPr>
          <a:xfrm>
            <a:off x="6804248" y="4365104"/>
            <a:ext cx="1080120" cy="1440160"/>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noAutofit/>
          </a:bodyPr>
          <a:lstStyle/>
          <a:p>
            <a:pPr algn="l"/>
            <a:r>
              <a:rPr lang="cs-CZ" sz="3600" dirty="0" smtClean="0">
                <a:solidFill>
                  <a:srgbClr val="0070C0"/>
                </a:solidFill>
                <a:latin typeface="Georgia" pitchFamily="18" charset="0"/>
              </a:rPr>
              <a:t>SCHOLÉ</a:t>
            </a:r>
            <a:endParaRPr lang="cs-CZ" sz="3600" dirty="0"/>
          </a:p>
        </p:txBody>
      </p:sp>
      <p:sp>
        <p:nvSpPr>
          <p:cNvPr id="3" name="TextovéPole 2"/>
          <p:cNvSpPr txBox="1"/>
          <p:nvPr/>
        </p:nvSpPr>
        <p:spPr>
          <a:xfrm>
            <a:off x="539552" y="1124744"/>
            <a:ext cx="7632847" cy="5324535"/>
          </a:xfrm>
          <a:prstGeom prst="rect">
            <a:avLst/>
          </a:prstGeom>
          <a:noFill/>
        </p:spPr>
        <p:txBody>
          <a:bodyPr wrap="square" rtlCol="0">
            <a:spAutoFit/>
          </a:bodyPr>
          <a:lstStyle/>
          <a:p>
            <a:pPr indent="-180000" defTabSz="180000">
              <a:buFont typeface="Arial" pitchFamily="34" charset="0"/>
              <a:buChar char="•"/>
            </a:pPr>
            <a:r>
              <a:rPr lang="cs-CZ" sz="1600" dirty="0" smtClean="0">
                <a:latin typeface="Georgia" pitchFamily="18" charset="0"/>
              </a:rPr>
              <a:t>výraz škola je odvozen od řeckého slova </a:t>
            </a:r>
            <a:r>
              <a:rPr lang="cs-CZ" sz="1600" dirty="0" smtClean="0">
                <a:solidFill>
                  <a:srgbClr val="0070C0"/>
                </a:solidFill>
                <a:latin typeface="Georgia" pitchFamily="18" charset="0"/>
              </a:rPr>
              <a:t>SCHOLÉ (</a:t>
            </a:r>
            <a:r>
              <a:rPr lang="el-GR" sz="1600" dirty="0" smtClean="0">
                <a:solidFill>
                  <a:srgbClr val="0070C0"/>
                </a:solidFill>
                <a:latin typeface="Georgia" pitchFamily="18" charset="0"/>
              </a:rPr>
              <a:t>σχολή</a:t>
            </a:r>
            <a:r>
              <a:rPr lang="cs-CZ" sz="1600" dirty="0" smtClean="0">
                <a:solidFill>
                  <a:srgbClr val="0070C0"/>
                </a:solidFill>
                <a:latin typeface="Georgia" pitchFamily="18" charset="0"/>
              </a:rPr>
              <a:t>), </a:t>
            </a:r>
            <a:r>
              <a:rPr lang="cs-CZ" sz="1600" dirty="0" smtClean="0">
                <a:latin typeface="Georgia" pitchFamily="18" charset="0"/>
              </a:rPr>
              <a:t>jehož doslovný  	překlad je </a:t>
            </a:r>
            <a:r>
              <a:rPr lang="cs-CZ" sz="1600" dirty="0" smtClean="0">
                <a:solidFill>
                  <a:srgbClr val="0070C0"/>
                </a:solidFill>
                <a:latin typeface="Georgia" pitchFamily="18" charset="0"/>
              </a:rPr>
              <a:t>„prázdeň“</a:t>
            </a:r>
          </a:p>
          <a:p>
            <a:pPr indent="-180000">
              <a:buFont typeface="Arial" pitchFamily="34" charset="0"/>
              <a:buChar char="•"/>
            </a:pPr>
            <a:r>
              <a:rPr lang="cs-CZ" sz="1600" dirty="0" smtClean="0">
                <a:latin typeface="Georgia" pitchFamily="18" charset="0"/>
              </a:rPr>
              <a:t>je prostorem, kde člověk není zaneprázdněn denním shonem a ruchem </a:t>
            </a:r>
          </a:p>
          <a:p>
            <a:pPr indent="-180000" defTabSz="180000">
              <a:buFont typeface="Arial" pitchFamily="34" charset="0"/>
              <a:buChar char="•"/>
            </a:pPr>
            <a:r>
              <a:rPr lang="cs-CZ" sz="1600" dirty="0" smtClean="0">
                <a:solidFill>
                  <a:srgbClr val="0070C0"/>
                </a:solidFill>
                <a:latin typeface="Georgia" pitchFamily="18" charset="0"/>
              </a:rPr>
              <a:t>SCHOLÉ</a:t>
            </a:r>
            <a:r>
              <a:rPr lang="cs-CZ" sz="1600" dirty="0" smtClean="0">
                <a:latin typeface="Georgia" pitchFamily="18" charset="0"/>
              </a:rPr>
              <a:t> je příležitost pro cosi nevšedního, pro cosi nedělního		</a:t>
            </a:r>
            <a:r>
              <a:rPr lang="cs-CZ" dirty="0" smtClean="0"/>
              <a:t> 				</a:t>
            </a:r>
            <a:r>
              <a:rPr lang="cs-CZ" dirty="0" smtClean="0">
                <a:latin typeface="Georgia" pitchFamily="18" charset="0"/>
              </a:rPr>
              <a:t>	</a:t>
            </a:r>
            <a:r>
              <a:rPr lang="cs-CZ" sz="1400" i="1" dirty="0" smtClean="0">
                <a:latin typeface="Georgia" pitchFamily="18" charset="0"/>
              </a:rPr>
              <a:t>(Český výraz „neděle“ poukazuje na nedělání, tedy k prázdni – </a:t>
            </a:r>
            <a:r>
              <a:rPr lang="cs-CZ" sz="1400" i="1" dirty="0" smtClean="0">
                <a:solidFill>
                  <a:srgbClr val="0070C0"/>
                </a:solidFill>
                <a:latin typeface="Georgia" pitchFamily="18" charset="0"/>
              </a:rPr>
              <a:t>SCHOLÉ</a:t>
            </a:r>
            <a:r>
              <a:rPr lang="cs-CZ" sz="1400" i="1" dirty="0" smtClean="0">
                <a:latin typeface="Georgia" pitchFamily="18" charset="0"/>
              </a:rPr>
              <a:t>)</a:t>
            </a:r>
          </a:p>
          <a:p>
            <a:pPr indent="-180000">
              <a:buFont typeface="Arial" pitchFamily="34" charset="0"/>
              <a:buChar char="•"/>
            </a:pPr>
            <a:r>
              <a:rPr lang="cs-CZ" sz="1600" dirty="0" smtClean="0">
                <a:latin typeface="Georgia" pitchFamily="18" charset="0"/>
              </a:rPr>
              <a:t>antická </a:t>
            </a:r>
            <a:r>
              <a:rPr lang="cs-CZ" sz="1600" dirty="0" smtClean="0">
                <a:solidFill>
                  <a:srgbClr val="0070C0"/>
                </a:solidFill>
                <a:latin typeface="Georgia" pitchFamily="18" charset="0"/>
              </a:rPr>
              <a:t>„scholé” </a:t>
            </a:r>
            <a:r>
              <a:rPr lang="cs-CZ" sz="1600" dirty="0" smtClean="0">
                <a:latin typeface="Georgia" pitchFamily="18" charset="0"/>
              </a:rPr>
              <a:t>nebyla o praktické přípravě na každodenní život</a:t>
            </a:r>
          </a:p>
          <a:p>
            <a:pPr indent="-180000" defTabSz="180000">
              <a:buFont typeface="Arial" pitchFamily="34" charset="0"/>
              <a:buChar char="•"/>
            </a:pPr>
            <a:r>
              <a:rPr lang="cs-CZ" sz="1600" dirty="0" smtClean="0">
                <a:latin typeface="Georgia" pitchFamily="18" charset="0"/>
              </a:rPr>
              <a:t>byla místem, kde se volně diskutovalo a polemizovalo, a to bez ohledu na 	praktický užitek těchto diskusí</a:t>
            </a:r>
          </a:p>
          <a:p>
            <a:pPr indent="-180000" defTabSz="180000">
              <a:buFont typeface="Arial" pitchFamily="34" charset="0"/>
              <a:buChar char="•"/>
            </a:pPr>
            <a:r>
              <a:rPr lang="cs-CZ" sz="1600" dirty="0" smtClean="0">
                <a:latin typeface="Georgia" pitchFamily="18" charset="0"/>
              </a:rPr>
              <a:t>příprava pro všednodenní činnosti se </a:t>
            </a:r>
            <a:r>
              <a:rPr lang="cs-CZ" sz="1600" i="1" dirty="0" smtClean="0">
                <a:solidFill>
                  <a:srgbClr val="0070C0"/>
                </a:solidFill>
                <a:latin typeface="Georgia" pitchFamily="18" charset="0"/>
              </a:rPr>
              <a:t>sensu stricto </a:t>
            </a:r>
            <a:r>
              <a:rPr lang="cs-CZ" sz="1600" dirty="0" smtClean="0">
                <a:latin typeface="Georgia" pitchFamily="18" charset="0"/>
              </a:rPr>
              <a:t>nepovažuje za školu</a:t>
            </a:r>
          </a:p>
          <a:p>
            <a:pPr indent="-180000" defTabSz="180000">
              <a:buFont typeface="Arial" pitchFamily="34" charset="0"/>
              <a:buChar char="•"/>
            </a:pPr>
            <a:r>
              <a:rPr lang="cs-CZ" sz="1600" dirty="0" smtClean="0">
                <a:latin typeface="Georgia" pitchFamily="18" charset="0"/>
              </a:rPr>
              <a:t>ani výchovné projekty na počátku novověku nemají ještě povahu dnešní školy</a:t>
            </a:r>
          </a:p>
          <a:p>
            <a:pPr indent="-180000" defTabSz="180000">
              <a:buFont typeface="Arial" pitchFamily="34" charset="0"/>
              <a:buChar char="•"/>
            </a:pPr>
            <a:r>
              <a:rPr lang="cs-CZ" sz="1600" dirty="0" smtClean="0">
                <a:latin typeface="Georgia" pitchFamily="18" charset="0"/>
              </a:rPr>
              <a:t>ani v případě </a:t>
            </a:r>
            <a:r>
              <a:rPr lang="cs-CZ" sz="1600" dirty="0" smtClean="0">
                <a:solidFill>
                  <a:srgbClr val="0070C0"/>
                </a:solidFill>
                <a:latin typeface="Georgia" pitchFamily="18" charset="0"/>
              </a:rPr>
              <a:t>Luthera </a:t>
            </a:r>
            <a:r>
              <a:rPr lang="cs-CZ" sz="1600" dirty="0" smtClean="0">
                <a:latin typeface="Georgia" pitchFamily="18" charset="0"/>
              </a:rPr>
              <a:t>a </a:t>
            </a:r>
            <a:r>
              <a:rPr lang="cs-CZ" sz="1600" dirty="0" smtClean="0">
                <a:solidFill>
                  <a:srgbClr val="0070C0"/>
                </a:solidFill>
                <a:latin typeface="Georgia" pitchFamily="18" charset="0"/>
              </a:rPr>
              <a:t>Komenského</a:t>
            </a:r>
            <a:r>
              <a:rPr lang="cs-CZ" sz="1600" dirty="0" smtClean="0">
                <a:latin typeface="Georgia" pitchFamily="18" charset="0"/>
              </a:rPr>
              <a:t> není účelem navrhované školy příprava pro 	praktické, zaměstnanecké životní úkoly</a:t>
            </a:r>
          </a:p>
          <a:p>
            <a:pPr indent="-180000" defTabSz="180000">
              <a:buFont typeface="Arial" pitchFamily="34" charset="0"/>
              <a:buChar char="•"/>
            </a:pPr>
            <a:r>
              <a:rPr lang="cs-CZ" sz="1600" dirty="0" smtClean="0">
                <a:latin typeface="Georgia" pitchFamily="18" charset="0"/>
              </a:rPr>
              <a:t>ani v počátcích osvícenství tomu nebylo jinak – i zde všeobecná osvěta má sloužit 	všeobecnému zušlechtění lidstva</a:t>
            </a:r>
          </a:p>
          <a:p>
            <a:pPr indent="-180000" defTabSz="180000">
              <a:buFont typeface="Arial" pitchFamily="34" charset="0"/>
              <a:buChar char="•"/>
            </a:pPr>
            <a:r>
              <a:rPr lang="cs-CZ" sz="1600" dirty="0" smtClean="0">
                <a:solidFill>
                  <a:srgbClr val="0070C0"/>
                </a:solidFill>
                <a:latin typeface="Georgia" pitchFamily="18" charset="0"/>
              </a:rPr>
              <a:t>teprve v 19. století </a:t>
            </a:r>
            <a:r>
              <a:rPr lang="cs-CZ" sz="1600" dirty="0" smtClean="0">
                <a:latin typeface="Georgia" pitchFamily="18" charset="0"/>
              </a:rPr>
              <a:t>– v souvislosti s vnikáním vědy do výrobní praxe a 	v souvislosti s etatizací společenských struktur – </a:t>
            </a:r>
            <a:r>
              <a:rPr lang="cs-CZ" sz="1600" dirty="0" smtClean="0">
                <a:solidFill>
                  <a:srgbClr val="0070C0"/>
                </a:solidFill>
                <a:latin typeface="Georgia" pitchFamily="18" charset="0"/>
              </a:rPr>
              <a:t>se škola stává záležitostí nutné 	přípravy pro všednodenní život, pro možnost účasti občana na výrobě a správě</a:t>
            </a:r>
          </a:p>
          <a:p>
            <a:pPr indent="-180000" defTabSz="180000">
              <a:buFont typeface="Arial" pitchFamily="34" charset="0"/>
              <a:buChar char="•"/>
            </a:pPr>
            <a:endParaRPr lang="cs-CZ" sz="1600" dirty="0" smtClean="0">
              <a:latin typeface="Georgia" pitchFamily="18" charset="0"/>
            </a:endParaRPr>
          </a:p>
          <a:p>
            <a:pPr indent="-180000" defTabSz="180000"/>
            <a:r>
              <a:rPr lang="cs-CZ" sz="1200" dirty="0" smtClean="0">
                <a:latin typeface="Georgia" pitchFamily="18" charset="0"/>
              </a:rPr>
              <a:t>Palouš, R</a:t>
            </a:r>
            <a:r>
              <a:rPr lang="cs-CZ" sz="1200" i="1" dirty="0" smtClean="0">
                <a:latin typeface="Georgia" pitchFamily="18" charset="0"/>
              </a:rPr>
              <a:t>. Světověk a Časování, </a:t>
            </a:r>
            <a:r>
              <a:rPr lang="cs-CZ" sz="1200" dirty="0" smtClean="0">
                <a:latin typeface="Georgia" pitchFamily="18" charset="0"/>
              </a:rPr>
              <a:t>Praha: Vyšehrad, 2000. </a:t>
            </a:r>
          </a:p>
          <a:p>
            <a:pPr indent="-180000" defTabSz="180000"/>
            <a:r>
              <a:rPr lang="cs-CZ" sz="1200" i="1" dirty="0" smtClean="0">
                <a:solidFill>
                  <a:srgbClr val="0070C0"/>
                </a:solidFill>
                <a:latin typeface="Georgia" pitchFamily="18" charset="0"/>
              </a:rPr>
              <a:t>sensu stricto</a:t>
            </a:r>
            <a:r>
              <a:rPr lang="cs-CZ" sz="1200" dirty="0" smtClean="0">
                <a:solidFill>
                  <a:srgbClr val="0070C0"/>
                </a:solidFill>
                <a:latin typeface="Georgia" pitchFamily="18" charset="0"/>
              </a:rPr>
              <a:t>	</a:t>
            </a:r>
            <a:r>
              <a:rPr lang="cs-CZ" sz="1200" dirty="0" smtClean="0">
                <a:latin typeface="Georgia" pitchFamily="18" charset="0"/>
              </a:rPr>
              <a:t>v užším slova smyslu</a:t>
            </a:r>
          </a:p>
          <a:p>
            <a:pPr indent="-180000" defTabSz="180000"/>
            <a:endParaRPr lang="cs-CZ" sz="1200" dirty="0" smtClean="0">
              <a:latin typeface="Georgia" pitchFamily="18" charset="0"/>
            </a:endParaRPr>
          </a:p>
          <a:p>
            <a:pPr indent="-180000" defTabSz="180000"/>
            <a:endParaRPr lang="cs-CZ" sz="1200" dirty="0"/>
          </a:p>
        </p:txBody>
      </p:sp>
      <p:pic>
        <p:nvPicPr>
          <p:cNvPr id="5" name="Obrázek 4" descr="Palouš 2.jpg"/>
          <p:cNvPicPr>
            <a:picLocks noChangeAspect="1"/>
          </p:cNvPicPr>
          <p:nvPr/>
        </p:nvPicPr>
        <p:blipFill>
          <a:blip r:embed="rId2" cstate="print"/>
          <a:stretch>
            <a:fillRect/>
          </a:stretch>
        </p:blipFill>
        <p:spPr>
          <a:xfrm>
            <a:off x="5652120" y="5445224"/>
            <a:ext cx="782770" cy="1008112"/>
          </a:xfrm>
          <a:prstGeom prst="rect">
            <a:avLst/>
          </a:prstGeom>
        </p:spPr>
      </p:pic>
      <p:pic>
        <p:nvPicPr>
          <p:cNvPr id="6" name="Obrázek 5" descr="Palouš 1.jpg"/>
          <p:cNvPicPr>
            <a:picLocks noChangeAspect="1"/>
          </p:cNvPicPr>
          <p:nvPr/>
        </p:nvPicPr>
        <p:blipFill>
          <a:blip r:embed="rId3" cstate="print"/>
          <a:stretch>
            <a:fillRect/>
          </a:stretch>
        </p:blipFill>
        <p:spPr>
          <a:xfrm>
            <a:off x="4427984" y="5445224"/>
            <a:ext cx="1031756" cy="1031756"/>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ovéPole 1"/>
          <p:cNvSpPr txBox="1">
            <a:spLocks noChangeArrowheads="1"/>
          </p:cNvSpPr>
          <p:nvPr/>
        </p:nvSpPr>
        <p:spPr bwMode="auto">
          <a:xfrm>
            <a:off x="611560" y="928688"/>
            <a:ext cx="7776864" cy="4924425"/>
          </a:xfrm>
          <a:prstGeom prst="rect">
            <a:avLst/>
          </a:prstGeom>
          <a:noFill/>
          <a:ln w="9525">
            <a:noFill/>
            <a:miter lim="800000"/>
            <a:headEnd/>
            <a:tailEnd/>
          </a:ln>
        </p:spPr>
        <p:txBody>
          <a:bodyPr wrap="square">
            <a:spAutoFit/>
          </a:bodyPr>
          <a:lstStyle/>
          <a:p>
            <a:pPr algn="just"/>
            <a:r>
              <a:rPr lang="cs-CZ" dirty="0">
                <a:latin typeface="Georgia" pitchFamily="18" charset="0"/>
              </a:rPr>
              <a:t>Škola je prostředím, které nás připravuje pro život, vtiskuje nám smysl pro pravidla i jejich nesamozřejmost, proto je místem pro otázky, místem, kde se protrhává každodenní rozvrh a kde sídlí rozumění. Škola by měla být místem </a:t>
            </a:r>
            <a:r>
              <a:rPr lang="cs-CZ" i="1" dirty="0">
                <a:solidFill>
                  <a:srgbClr val="0070C0"/>
                </a:solidFill>
                <a:latin typeface="Georgia" pitchFamily="18" charset="0"/>
              </a:rPr>
              <a:t>eubúlia</a:t>
            </a:r>
            <a:r>
              <a:rPr lang="cs-CZ" dirty="0">
                <a:latin typeface="Georgia" pitchFamily="18" charset="0"/>
              </a:rPr>
              <a:t>, </a:t>
            </a:r>
            <a:r>
              <a:rPr lang="cs-CZ" dirty="0" smtClean="0">
                <a:latin typeface="Georgia" pitchFamily="18" charset="0"/>
              </a:rPr>
              <a:t>místem </a:t>
            </a:r>
            <a:r>
              <a:rPr lang="cs-CZ" dirty="0">
                <a:latin typeface="Georgia" pitchFamily="18" charset="0"/>
              </a:rPr>
              <a:t>výchovy ve smyslu dobré rady, člověk je totiž bytostí, v níž se odehrává svár mezi věděním a nevěděním. Škola je místem, kde je zkoušen a dotazován především </a:t>
            </a:r>
            <a:r>
              <a:rPr lang="cs-CZ" dirty="0" smtClean="0">
                <a:latin typeface="Georgia" pitchFamily="18" charset="0"/>
              </a:rPr>
              <a:t>učitel. Dobrá </a:t>
            </a:r>
            <a:r>
              <a:rPr lang="cs-CZ" dirty="0">
                <a:latin typeface="Georgia" pitchFamily="18" charset="0"/>
              </a:rPr>
              <a:t>škola nekončí vysvobozením v podobě zvonění. Zvonek pouze ukazuje na členění času a v dobré škole je přehlušován žadoněním žáků, kteří podobně jako v babiččině pohádce, chtějí vždycky znova vědět, jak to bylo dál.</a:t>
            </a:r>
          </a:p>
          <a:p>
            <a:pPr algn="just"/>
            <a:endParaRPr lang="cs-CZ" dirty="0">
              <a:latin typeface="Georgia" pitchFamily="18" charset="0"/>
            </a:endParaRPr>
          </a:p>
          <a:p>
            <a:pPr algn="just"/>
            <a:endParaRPr lang="cs-CZ" dirty="0">
              <a:latin typeface="Georgia" pitchFamily="18" charset="0"/>
            </a:endParaRPr>
          </a:p>
          <a:p>
            <a:pPr algn="just"/>
            <a:r>
              <a:rPr lang="cs-CZ" i="1" dirty="0">
                <a:solidFill>
                  <a:srgbClr val="0070C0"/>
                </a:solidFill>
                <a:latin typeface="Georgia" pitchFamily="18" charset="0"/>
                <a:cs typeface="Times New Roman" pitchFamily="18" charset="0"/>
              </a:rPr>
              <a:t>Eubulie, </a:t>
            </a:r>
            <a:r>
              <a:rPr lang="cs-CZ" i="1" dirty="0">
                <a:latin typeface="Georgia" pitchFamily="18" charset="0"/>
                <a:cs typeface="Times New Roman" pitchFamily="18" charset="0"/>
              </a:rPr>
              <a:t>ř. rozvážnost</a:t>
            </a:r>
          </a:p>
          <a:p>
            <a:pPr algn="just"/>
            <a:endParaRPr lang="cs-CZ" dirty="0">
              <a:latin typeface="Georgia" pitchFamily="18" charset="0"/>
            </a:endParaRPr>
          </a:p>
          <a:p>
            <a:pPr algn="just"/>
            <a:r>
              <a:rPr lang="cs-CZ" sz="2400" dirty="0">
                <a:solidFill>
                  <a:srgbClr val="0070C0"/>
                </a:solidFill>
                <a:latin typeface="Georgia" pitchFamily="18" charset="0"/>
                <a:cs typeface="Times New Roman" pitchFamily="18" charset="0"/>
              </a:rPr>
              <a:t>Zdeněk  Pinc </a:t>
            </a:r>
            <a:r>
              <a:rPr lang="cs-CZ" i="1" dirty="0">
                <a:solidFill>
                  <a:srgbClr val="0070C0"/>
                </a:solidFill>
                <a:latin typeface="Georgia" pitchFamily="18" charset="0"/>
                <a:cs typeface="Times New Roman" pitchFamily="18" charset="0"/>
              </a:rPr>
              <a:t>(*1945 Příbram)</a:t>
            </a:r>
          </a:p>
          <a:p>
            <a:pPr algn="just"/>
            <a:r>
              <a:rPr lang="cs-CZ" sz="1400" i="1" dirty="0">
                <a:latin typeface="Georgia" pitchFamily="18" charset="0"/>
                <a:cs typeface="Times New Roman" pitchFamily="18" charset="0"/>
              </a:rPr>
              <a:t>Fragmenty k filosofii </a:t>
            </a:r>
            <a:r>
              <a:rPr lang="cs-CZ" sz="1400" i="1" dirty="0" smtClean="0">
                <a:latin typeface="Georgia" pitchFamily="18" charset="0"/>
                <a:cs typeface="Times New Roman" pitchFamily="18" charset="0"/>
              </a:rPr>
              <a:t>výchovy. </a:t>
            </a:r>
            <a:r>
              <a:rPr lang="cs-CZ" sz="1400" dirty="0" smtClean="0">
                <a:latin typeface="Georgia" pitchFamily="18" charset="0"/>
                <a:cs typeface="Times New Roman" pitchFamily="18" charset="0"/>
              </a:rPr>
              <a:t>Praha: Oikoymenh, </a:t>
            </a:r>
            <a:r>
              <a:rPr lang="cs-CZ" sz="1400" dirty="0">
                <a:latin typeface="Georgia" pitchFamily="18" charset="0"/>
                <a:cs typeface="Times New Roman" pitchFamily="18" charset="0"/>
              </a:rPr>
              <a:t>1999</a:t>
            </a:r>
            <a:r>
              <a:rPr lang="cs-CZ" sz="1400" dirty="0" smtClean="0">
                <a:latin typeface="Georgia" pitchFamily="18" charset="0"/>
                <a:cs typeface="Times New Roman" pitchFamily="18" charset="0"/>
              </a:rPr>
              <a:t>.</a:t>
            </a:r>
          </a:p>
          <a:p>
            <a:pPr algn="just"/>
            <a:endParaRPr lang="cs-CZ" sz="1400" i="1" dirty="0" smtClean="0">
              <a:latin typeface="Georgia" pitchFamily="18" charset="0"/>
              <a:cs typeface="Times New Roman" pitchFamily="18" charset="0"/>
            </a:endParaRPr>
          </a:p>
          <a:p>
            <a:pPr algn="just"/>
            <a:endParaRPr lang="cs-CZ" sz="1400" i="1" dirty="0" smtClean="0">
              <a:latin typeface="Georgia" pitchFamily="18" charset="0"/>
              <a:cs typeface="Times New Roman" pitchFamily="18" charset="0"/>
            </a:endParaRPr>
          </a:p>
          <a:p>
            <a:pPr algn="just"/>
            <a:endParaRPr lang="cs-CZ" sz="1400" i="1" dirty="0">
              <a:latin typeface="Georgia" pitchFamily="18" charset="0"/>
              <a:cs typeface="Times New Roman" pitchFamily="18" charset="0"/>
            </a:endParaRPr>
          </a:p>
        </p:txBody>
      </p:sp>
      <p:sp>
        <p:nvSpPr>
          <p:cNvPr id="3" name="Nadpis 2"/>
          <p:cNvSpPr>
            <a:spLocks noGrp="1"/>
          </p:cNvSpPr>
          <p:nvPr>
            <p:ph type="title"/>
          </p:nvPr>
        </p:nvSpPr>
        <p:spPr>
          <a:xfrm>
            <a:off x="611560" y="274638"/>
            <a:ext cx="8075240" cy="634082"/>
          </a:xfrm>
        </p:spPr>
        <p:txBody>
          <a:bodyPr>
            <a:noAutofit/>
          </a:bodyPr>
          <a:lstStyle/>
          <a:p>
            <a:pPr algn="l"/>
            <a:r>
              <a:rPr lang="cs-CZ" sz="3600" dirty="0" smtClean="0">
                <a:solidFill>
                  <a:srgbClr val="0070C0"/>
                </a:solidFill>
                <a:latin typeface="Georgia" pitchFamily="18" charset="0"/>
              </a:rPr>
              <a:t>SCHOLÉ</a:t>
            </a:r>
            <a:endParaRPr lang="cs-CZ" sz="3600" dirty="0"/>
          </a:p>
        </p:txBody>
      </p:sp>
      <p:pic>
        <p:nvPicPr>
          <p:cNvPr id="4" name="Obrázek 3" descr="Pinc 1.jpg"/>
          <p:cNvPicPr>
            <a:picLocks noChangeAspect="1"/>
          </p:cNvPicPr>
          <p:nvPr/>
        </p:nvPicPr>
        <p:blipFill>
          <a:blip r:embed="rId2" cstate="print"/>
          <a:stretch>
            <a:fillRect/>
          </a:stretch>
        </p:blipFill>
        <p:spPr>
          <a:xfrm>
            <a:off x="5421094" y="3645024"/>
            <a:ext cx="2751306" cy="2016224"/>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2"/>
          <p:cNvSpPr txBox="1">
            <a:spLocks noChangeArrowheads="1"/>
          </p:cNvSpPr>
          <p:nvPr/>
        </p:nvSpPr>
        <p:spPr bwMode="auto">
          <a:xfrm>
            <a:off x="611560" y="1052736"/>
            <a:ext cx="7992888" cy="740845"/>
          </a:xfrm>
          <a:prstGeom prst="rect">
            <a:avLst/>
          </a:prstGeom>
          <a:noFill/>
          <a:ln w="9525">
            <a:noFill/>
            <a:round/>
            <a:headEnd/>
            <a:tailEnd/>
          </a:ln>
        </p:spPr>
        <p:txBody>
          <a:bodyPr wrap="square" lIns="90000" tIns="46800" rIns="90000" bIns="46800">
            <a:spAutoFit/>
          </a:bodyPr>
          <a:lstStyle/>
          <a:p>
            <a:pP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1400" dirty="0">
                <a:solidFill>
                  <a:srgbClr val="000000"/>
                </a:solidFill>
                <a:latin typeface="Georgia" pitchFamily="18" charset="0"/>
                <a:ea typeface="Calibri" pitchFamily="32" charset="0"/>
                <a:cs typeface="Calibri" pitchFamily="32" charset="0"/>
              </a:rPr>
              <a:t>Říká se, že </a:t>
            </a:r>
            <a:r>
              <a:rPr lang="cs-CZ" sz="1400" dirty="0">
                <a:solidFill>
                  <a:srgbClr val="FF0000"/>
                </a:solidFill>
                <a:latin typeface="Georgia" pitchFamily="18" charset="0"/>
                <a:ea typeface="Calibri" pitchFamily="32" charset="0"/>
                <a:cs typeface="Calibri" pitchFamily="32" charset="0"/>
              </a:rPr>
              <a:t>Homér vychoval Řecko </a:t>
            </a:r>
            <a:r>
              <a:rPr lang="cs-CZ" sz="1400" dirty="0" smtClean="0">
                <a:solidFill>
                  <a:srgbClr val="FF0000"/>
                </a:solidFill>
                <a:latin typeface="Georgia" pitchFamily="18" charset="0"/>
                <a:ea typeface="Calibri" pitchFamily="32" charset="0"/>
                <a:cs typeface="Calibri" pitchFamily="32" charset="0"/>
              </a:rPr>
              <a:t>a </a:t>
            </a:r>
            <a:r>
              <a:rPr lang="cs-CZ" sz="1400" dirty="0">
                <a:solidFill>
                  <a:srgbClr val="FF0000"/>
                </a:solidFill>
                <a:latin typeface="Georgia" pitchFamily="18" charset="0"/>
                <a:ea typeface="Calibri" pitchFamily="32" charset="0"/>
                <a:cs typeface="Calibri" pitchFamily="32" charset="0"/>
              </a:rPr>
              <a:t>Řecko vychovalo Evropu</a:t>
            </a:r>
            <a:r>
              <a:rPr lang="cs-CZ" sz="1400" dirty="0" smtClean="0">
                <a:solidFill>
                  <a:srgbClr val="000000"/>
                </a:solidFill>
                <a:latin typeface="Georgia" pitchFamily="18" charset="0"/>
                <a:ea typeface="Calibri" pitchFamily="32" charset="0"/>
                <a:cs typeface="Calibri" pitchFamily="32" charset="0"/>
              </a:rPr>
              <a:t>. Pokud </a:t>
            </a:r>
            <a:r>
              <a:rPr lang="cs-CZ" sz="1400" dirty="0">
                <a:solidFill>
                  <a:srgbClr val="000000"/>
                </a:solidFill>
                <a:latin typeface="Georgia" pitchFamily="18" charset="0"/>
                <a:ea typeface="Calibri" pitchFamily="32" charset="0"/>
                <a:cs typeface="Calibri" pitchFamily="32" charset="0"/>
              </a:rPr>
              <a:t>jde o matematiku, </a:t>
            </a:r>
            <a:r>
              <a:rPr lang="cs-CZ" sz="1400" dirty="0" smtClean="0">
                <a:solidFill>
                  <a:srgbClr val="000000"/>
                </a:solidFill>
                <a:latin typeface="Georgia" pitchFamily="18" charset="0"/>
                <a:ea typeface="Calibri" pitchFamily="32" charset="0"/>
                <a:cs typeface="Calibri" pitchFamily="32" charset="0"/>
              </a:rPr>
              <a:t>můžeme </a:t>
            </a:r>
            <a:r>
              <a:rPr lang="cs-CZ" sz="1400" dirty="0">
                <a:solidFill>
                  <a:srgbClr val="000000"/>
                </a:solidFill>
                <a:latin typeface="Georgia" pitchFamily="18" charset="0"/>
                <a:ea typeface="Calibri" pitchFamily="32" charset="0"/>
                <a:cs typeface="Calibri" pitchFamily="32" charset="0"/>
              </a:rPr>
              <a:t>říci, že </a:t>
            </a:r>
            <a:r>
              <a:rPr lang="cs-CZ" sz="1400" dirty="0">
                <a:solidFill>
                  <a:srgbClr val="FF0000"/>
                </a:solidFill>
                <a:latin typeface="Georgia" pitchFamily="18" charset="0"/>
                <a:ea typeface="Calibri" pitchFamily="32" charset="0"/>
                <a:cs typeface="Calibri" pitchFamily="32" charset="0"/>
              </a:rPr>
              <a:t>Homér naučil </a:t>
            </a:r>
            <a:r>
              <a:rPr lang="cs-CZ" sz="1400" dirty="0" smtClean="0">
                <a:solidFill>
                  <a:srgbClr val="FF0000"/>
                </a:solidFill>
                <a:latin typeface="Georgia" pitchFamily="18" charset="0"/>
                <a:ea typeface="Calibri" pitchFamily="32" charset="0"/>
                <a:cs typeface="Calibri" pitchFamily="32" charset="0"/>
              </a:rPr>
              <a:t>Řeky kauzálně </a:t>
            </a:r>
            <a:r>
              <a:rPr lang="cs-CZ" sz="1400" dirty="0">
                <a:solidFill>
                  <a:srgbClr val="FF0000"/>
                </a:solidFill>
                <a:latin typeface="Georgia" pitchFamily="18" charset="0"/>
                <a:ea typeface="Calibri" pitchFamily="32" charset="0"/>
                <a:cs typeface="Calibri" pitchFamily="32" charset="0"/>
              </a:rPr>
              <a:t>myslet</a:t>
            </a:r>
            <a:r>
              <a:rPr lang="cs-CZ" sz="1400" dirty="0">
                <a:solidFill>
                  <a:srgbClr val="000000"/>
                </a:solidFill>
                <a:latin typeface="Georgia" pitchFamily="18" charset="0"/>
                <a:ea typeface="Calibri" pitchFamily="32" charset="0"/>
                <a:cs typeface="Calibri" pitchFamily="32" charset="0"/>
              </a:rPr>
              <a:t>. Kauzalitu je neučil na matematice, ale na </a:t>
            </a:r>
            <a:r>
              <a:rPr lang="cs-CZ" sz="1400" dirty="0" smtClean="0">
                <a:solidFill>
                  <a:srgbClr val="000000"/>
                </a:solidFill>
                <a:latin typeface="Georgia" pitchFamily="18" charset="0"/>
                <a:ea typeface="Calibri" pitchFamily="32" charset="0"/>
                <a:cs typeface="Calibri" pitchFamily="32" charset="0"/>
              </a:rPr>
              <a:t>událostech </a:t>
            </a:r>
            <a:r>
              <a:rPr lang="cs-CZ" sz="1400" dirty="0">
                <a:solidFill>
                  <a:srgbClr val="000000"/>
                </a:solidFill>
                <a:latin typeface="Georgia" pitchFamily="18" charset="0"/>
                <a:ea typeface="Calibri" pitchFamily="32" charset="0"/>
                <a:cs typeface="Calibri" pitchFamily="32" charset="0"/>
              </a:rPr>
              <a:t>všedního dne</a:t>
            </a:r>
            <a:r>
              <a:rPr lang="cs-CZ" sz="1400" dirty="0" smtClean="0">
                <a:solidFill>
                  <a:srgbClr val="000000"/>
                </a:solidFill>
                <a:latin typeface="Georgia" pitchFamily="18" charset="0"/>
                <a:ea typeface="Calibri" pitchFamily="32" charset="0"/>
                <a:cs typeface="Calibri" pitchFamily="32" charset="0"/>
              </a:rPr>
              <a:t>.</a:t>
            </a:r>
            <a:endParaRPr lang="cs-CZ" sz="1400" dirty="0">
              <a:solidFill>
                <a:srgbClr val="000000"/>
              </a:solidFill>
              <a:latin typeface="Georgia" pitchFamily="18" charset="0"/>
              <a:ea typeface="Calibri" pitchFamily="32" charset="0"/>
              <a:cs typeface="Calibri" pitchFamily="32" charset="0"/>
            </a:endParaRPr>
          </a:p>
        </p:txBody>
      </p:sp>
      <p:pic>
        <p:nvPicPr>
          <p:cNvPr id="17412" name="Picture 3"/>
          <p:cNvPicPr>
            <a:picLocks noChangeAspect="1" noChangeArrowheads="1"/>
          </p:cNvPicPr>
          <p:nvPr/>
        </p:nvPicPr>
        <p:blipFill>
          <a:blip r:embed="rId4" cstate="print"/>
          <a:srcRect/>
          <a:stretch>
            <a:fillRect/>
          </a:stretch>
        </p:blipFill>
        <p:spPr bwMode="auto">
          <a:xfrm>
            <a:off x="611560" y="1844824"/>
            <a:ext cx="3865838" cy="1944216"/>
          </a:xfrm>
          <a:prstGeom prst="rect">
            <a:avLst/>
          </a:prstGeom>
          <a:noFill/>
          <a:ln w="9525">
            <a:noFill/>
            <a:round/>
            <a:headEnd/>
            <a:tailEnd/>
          </a:ln>
        </p:spPr>
      </p:pic>
      <p:sp>
        <p:nvSpPr>
          <p:cNvPr id="17413" name="Text Box 4"/>
          <p:cNvSpPr txBox="1">
            <a:spLocks noChangeArrowheads="1"/>
          </p:cNvSpPr>
          <p:nvPr/>
        </p:nvSpPr>
        <p:spPr bwMode="auto">
          <a:xfrm>
            <a:off x="611560" y="6021288"/>
            <a:ext cx="5544616" cy="463846"/>
          </a:xfrm>
          <a:prstGeom prst="rect">
            <a:avLst/>
          </a:prstGeom>
          <a:noFill/>
          <a:ln w="9525">
            <a:noFill/>
            <a:round/>
            <a:headEnd/>
            <a:tailEnd/>
          </a:ln>
        </p:spPr>
        <p:txBody>
          <a:bodyPr wrap="square" lIns="90000" tIns="46800" rIns="90000" bIns="46800">
            <a:spAutoFit/>
          </a:bodyPr>
          <a:lstStyle/>
          <a:p>
            <a:pP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1000" dirty="0" smtClean="0">
                <a:solidFill>
                  <a:srgbClr val="000000"/>
                </a:solidFill>
                <a:latin typeface="Georgia" pitchFamily="18" charset="0"/>
                <a:ea typeface="Calibri" pitchFamily="32" charset="0"/>
                <a:cs typeface="Calibri" pitchFamily="32" charset="0"/>
              </a:rPr>
              <a:t>Znám, Š. </a:t>
            </a:r>
            <a:r>
              <a:rPr lang="cs-CZ" sz="1000" i="1" dirty="0" smtClean="0">
                <a:solidFill>
                  <a:srgbClr val="000000"/>
                </a:solidFill>
                <a:latin typeface="Georgia" pitchFamily="18" charset="0"/>
                <a:ea typeface="Calibri" pitchFamily="32" charset="0"/>
                <a:cs typeface="Calibri" pitchFamily="32" charset="0"/>
              </a:rPr>
              <a:t>Pohl’ad do dejín matematiky. </a:t>
            </a:r>
            <a:r>
              <a:rPr lang="cs-CZ" sz="1000" dirty="0" smtClean="0">
                <a:solidFill>
                  <a:srgbClr val="000000"/>
                </a:solidFill>
                <a:latin typeface="Georgia" pitchFamily="18" charset="0"/>
                <a:ea typeface="Calibri" pitchFamily="32" charset="0"/>
                <a:cs typeface="Calibri" pitchFamily="32" charset="0"/>
              </a:rPr>
              <a:t>Bratislava: Alfa, 1986</a:t>
            </a:r>
            <a:r>
              <a:rPr lang="cs-CZ" sz="1200" dirty="0" smtClean="0">
                <a:solidFill>
                  <a:srgbClr val="000000"/>
                </a:solidFill>
                <a:latin typeface="Georgia" pitchFamily="18" charset="0"/>
                <a:ea typeface="Calibri" pitchFamily="32" charset="0"/>
                <a:cs typeface="Calibri" pitchFamily="32" charset="0"/>
              </a:rPr>
              <a:t>.</a:t>
            </a:r>
          </a:p>
          <a:p>
            <a:pP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1200" u="sng" dirty="0" smtClean="0">
                <a:solidFill>
                  <a:srgbClr val="CCCCFF"/>
                </a:solidFill>
                <a:latin typeface="Georgia" pitchFamily="18" charset="0"/>
                <a:hlinkClick r:id="rId5"/>
              </a:rPr>
              <a:t>http</a:t>
            </a:r>
            <a:r>
              <a:rPr lang="cs-CZ" sz="1200" u="sng" dirty="0">
                <a:solidFill>
                  <a:srgbClr val="CCCCFF"/>
                </a:solidFill>
                <a:latin typeface="Georgia" pitchFamily="18" charset="0"/>
                <a:hlinkClick r:id="rId5"/>
              </a:rPr>
              <a:t>://www.</a:t>
            </a:r>
            <a:r>
              <a:rPr lang="cs-CZ" sz="1200" u="sng" dirty="0" err="1">
                <a:solidFill>
                  <a:srgbClr val="CCCCFF"/>
                </a:solidFill>
                <a:latin typeface="Georgia" pitchFamily="18" charset="0"/>
                <a:hlinkClick r:id="rId5"/>
              </a:rPr>
              <a:t>fas.harvard.edu</a:t>
            </a:r>
            <a:r>
              <a:rPr lang="cs-CZ" sz="1200" u="sng" dirty="0">
                <a:solidFill>
                  <a:srgbClr val="CCCCFF"/>
                </a:solidFill>
                <a:latin typeface="Georgia" pitchFamily="18" charset="0"/>
                <a:hlinkClick r:id="rId5"/>
              </a:rPr>
              <a:t>/~</a:t>
            </a:r>
            <a:r>
              <a:rPr lang="cs-CZ" sz="1200" u="sng" dirty="0" err="1">
                <a:solidFill>
                  <a:srgbClr val="CCCCFF"/>
                </a:solidFill>
                <a:latin typeface="Georgia" pitchFamily="18" charset="0"/>
                <a:hlinkClick r:id="rId5"/>
              </a:rPr>
              <a:t>class</a:t>
            </a:r>
            <a:r>
              <a:rPr lang="cs-CZ" sz="1200" u="sng" dirty="0">
                <a:solidFill>
                  <a:srgbClr val="CCCCFF"/>
                </a:solidFill>
                <a:latin typeface="Georgia" pitchFamily="18" charset="0"/>
                <a:hlinkClick r:id="rId5"/>
              </a:rPr>
              <a:t>/</a:t>
            </a:r>
            <a:r>
              <a:rPr lang="cs-CZ" sz="1200" u="sng" dirty="0" err="1">
                <a:solidFill>
                  <a:srgbClr val="CCCCFF"/>
                </a:solidFill>
                <a:latin typeface="Georgia" pitchFamily="18" charset="0"/>
                <a:hlinkClick r:id="rId5"/>
              </a:rPr>
              <a:t>poetry</a:t>
            </a:r>
            <a:r>
              <a:rPr lang="cs-CZ" sz="1200" u="sng" dirty="0">
                <a:solidFill>
                  <a:srgbClr val="CCCCFF"/>
                </a:solidFill>
                <a:latin typeface="Georgia" pitchFamily="18" charset="0"/>
                <a:hlinkClick r:id="rId5"/>
              </a:rPr>
              <a:t> and prose/</a:t>
            </a:r>
            <a:r>
              <a:rPr lang="cs-CZ" sz="1200" u="sng" dirty="0" err="1">
                <a:solidFill>
                  <a:srgbClr val="CCCCFF"/>
                </a:solidFill>
                <a:latin typeface="Georgia" pitchFamily="18" charset="0"/>
                <a:hlinkClick r:id="rId5"/>
              </a:rPr>
              <a:t>homer</a:t>
            </a:r>
            <a:r>
              <a:rPr lang="cs-CZ" sz="1200" u="sng" dirty="0">
                <a:solidFill>
                  <a:srgbClr val="CCCCFF"/>
                </a:solidFill>
                <a:latin typeface="Georgia" pitchFamily="18" charset="0"/>
                <a:hlinkClick r:id="rId5"/>
              </a:rPr>
              <a:t>/</a:t>
            </a:r>
            <a:r>
              <a:rPr lang="cs-CZ" sz="1200" u="sng" dirty="0" err="1">
                <a:solidFill>
                  <a:srgbClr val="CCCCFF"/>
                </a:solidFill>
                <a:latin typeface="Georgia" pitchFamily="18" charset="0"/>
                <a:hlinkClick r:id="rId5"/>
              </a:rPr>
              <a:t>iliadone</a:t>
            </a:r>
            <a:r>
              <a:rPr lang="cs-CZ" sz="1200" u="sng" dirty="0">
                <a:solidFill>
                  <a:srgbClr val="CCCCFF"/>
                </a:solidFill>
                <a:latin typeface="Georgia" pitchFamily="18" charset="0"/>
                <a:hlinkClick r:id="rId5"/>
              </a:rPr>
              <a:t>. </a:t>
            </a:r>
            <a:r>
              <a:rPr lang="cs-CZ" sz="1200" u="sng" dirty="0" err="1" smtClean="0">
                <a:solidFill>
                  <a:srgbClr val="CCCCFF"/>
                </a:solidFill>
                <a:latin typeface="Georgia" pitchFamily="18" charset="0"/>
                <a:hlinkClick r:id="rId5"/>
              </a:rPr>
              <a:t>icshtml</a:t>
            </a:r>
            <a:endParaRPr lang="cs-CZ" u="sng" dirty="0">
              <a:solidFill>
                <a:srgbClr val="CCCCFF"/>
              </a:solidFill>
              <a:latin typeface="Georgia" pitchFamily="18" charset="0"/>
            </a:endParaRPr>
          </a:p>
        </p:txBody>
      </p:sp>
      <p:sp>
        <p:nvSpPr>
          <p:cNvPr id="9" name="TextovéPole 8"/>
          <p:cNvSpPr txBox="1"/>
          <p:nvPr/>
        </p:nvSpPr>
        <p:spPr>
          <a:xfrm>
            <a:off x="4427984" y="332656"/>
            <a:ext cx="184731" cy="369332"/>
          </a:xfrm>
          <a:prstGeom prst="rect">
            <a:avLst/>
          </a:prstGeom>
          <a:noFill/>
        </p:spPr>
        <p:txBody>
          <a:bodyPr wrap="none" rtlCol="0">
            <a:spAutoFit/>
          </a:bodyPr>
          <a:lstStyle/>
          <a:p>
            <a:endParaRPr lang="cs-CZ" dirty="0"/>
          </a:p>
        </p:txBody>
      </p:sp>
      <p:sp>
        <p:nvSpPr>
          <p:cNvPr id="10" name="TextovéPole 9"/>
          <p:cNvSpPr txBox="1"/>
          <p:nvPr/>
        </p:nvSpPr>
        <p:spPr>
          <a:xfrm>
            <a:off x="611560" y="260648"/>
            <a:ext cx="7186279" cy="646331"/>
          </a:xfrm>
          <a:prstGeom prst="rect">
            <a:avLst/>
          </a:prstGeom>
          <a:noFill/>
        </p:spPr>
        <p:txBody>
          <a:bodyPr wrap="square" rtlCol="0">
            <a:spAutoFit/>
          </a:bodyPr>
          <a:lstStyle/>
          <a:p>
            <a:r>
              <a:rPr lang="cs-CZ" sz="3600" dirty="0" smtClean="0">
                <a:solidFill>
                  <a:srgbClr val="0070C0"/>
                </a:solidFill>
                <a:latin typeface="Georgia" pitchFamily="18" charset="0"/>
                <a:cs typeface="Times New Roman" pitchFamily="18" charset="0"/>
              </a:rPr>
              <a:t>Počátky vzdělanosti </a:t>
            </a:r>
            <a:r>
              <a:rPr lang="en-US" sz="3600" dirty="0" smtClean="0">
                <a:solidFill>
                  <a:srgbClr val="0070C0"/>
                </a:solidFill>
                <a:latin typeface="Georgia" pitchFamily="18" charset="0"/>
                <a:cs typeface="Times New Roman" pitchFamily="18" charset="0"/>
              </a:rPr>
              <a:t>v Evrop</a:t>
            </a:r>
            <a:r>
              <a:rPr lang="cs-CZ" sz="3600" dirty="0" smtClean="0">
                <a:solidFill>
                  <a:srgbClr val="0070C0"/>
                </a:solidFill>
                <a:latin typeface="Georgia" pitchFamily="18" charset="0"/>
                <a:cs typeface="Times New Roman" pitchFamily="18" charset="0"/>
              </a:rPr>
              <a:t>ě</a:t>
            </a:r>
            <a:endParaRPr lang="cs-CZ" sz="3600" dirty="0">
              <a:latin typeface="Georgia" pitchFamily="18" charset="0"/>
            </a:endParaRPr>
          </a:p>
        </p:txBody>
      </p:sp>
      <p:pic>
        <p:nvPicPr>
          <p:cNvPr id="11" name="Obrázek 10" descr="Homér 2.jpg"/>
          <p:cNvPicPr>
            <a:picLocks noChangeAspect="1"/>
          </p:cNvPicPr>
          <p:nvPr/>
        </p:nvPicPr>
        <p:blipFill>
          <a:blip r:embed="rId6" cstate="print"/>
          <a:stretch>
            <a:fillRect/>
          </a:stretch>
        </p:blipFill>
        <p:spPr>
          <a:xfrm>
            <a:off x="4479418" y="1844824"/>
            <a:ext cx="4114744" cy="2880320"/>
          </a:xfrm>
          <a:prstGeom prst="rect">
            <a:avLst/>
          </a:prstGeom>
        </p:spPr>
      </p:pic>
      <p:pic>
        <p:nvPicPr>
          <p:cNvPr id="12" name="Obrázek 11" descr="Homér 3.jpg"/>
          <p:cNvPicPr>
            <a:picLocks noChangeAspect="1"/>
          </p:cNvPicPr>
          <p:nvPr/>
        </p:nvPicPr>
        <p:blipFill>
          <a:blip r:embed="rId7" cstate="print"/>
          <a:stretch>
            <a:fillRect/>
          </a:stretch>
        </p:blipFill>
        <p:spPr>
          <a:xfrm>
            <a:off x="683568" y="3933056"/>
            <a:ext cx="1584176" cy="1997023"/>
          </a:xfrm>
          <a:prstGeom prst="rect">
            <a:avLst/>
          </a:prstGeom>
        </p:spPr>
      </p:pic>
      <p:pic>
        <p:nvPicPr>
          <p:cNvPr id="13" name="Obrázek 12" descr="Iliada 3.jpg"/>
          <p:cNvPicPr>
            <a:picLocks noChangeAspect="1"/>
          </p:cNvPicPr>
          <p:nvPr/>
        </p:nvPicPr>
        <p:blipFill>
          <a:blip r:embed="rId8" cstate="print"/>
          <a:stretch>
            <a:fillRect/>
          </a:stretch>
        </p:blipFill>
        <p:spPr>
          <a:xfrm>
            <a:off x="4499992" y="4797152"/>
            <a:ext cx="2707038" cy="1368152"/>
          </a:xfrm>
          <a:prstGeom prst="rect">
            <a:avLst/>
          </a:prstGeom>
        </p:spPr>
      </p:pic>
      <p:pic>
        <p:nvPicPr>
          <p:cNvPr id="14" name="Obrázek 13" descr="Iliada 1.jpg"/>
          <p:cNvPicPr>
            <a:picLocks noChangeAspect="1"/>
          </p:cNvPicPr>
          <p:nvPr/>
        </p:nvPicPr>
        <p:blipFill>
          <a:blip r:embed="rId9" cstate="print"/>
          <a:stretch>
            <a:fillRect/>
          </a:stretch>
        </p:blipFill>
        <p:spPr>
          <a:xfrm>
            <a:off x="2339752" y="3933056"/>
            <a:ext cx="1152128" cy="2039165"/>
          </a:xfrm>
          <a:prstGeom prst="rect">
            <a:avLst/>
          </a:prstGeom>
        </p:spPr>
      </p:pic>
      <p:pic>
        <p:nvPicPr>
          <p:cNvPr id="15" name="Ilias.mp3">
            <a:hlinkClick r:id="" action="ppaction://media"/>
          </p:cNvPr>
          <p:cNvPicPr>
            <a:picLocks noRot="1" noChangeAspect="1"/>
          </p:cNvPicPr>
          <p:nvPr>
            <a:audioFile r:link="rId1"/>
          </p:nvPr>
        </p:nvPicPr>
        <p:blipFill>
          <a:blip r:embed="rId10" cstate="print"/>
          <a:stretch>
            <a:fillRect/>
          </a:stretch>
        </p:blipFill>
        <p:spPr>
          <a:xfrm flipH="1">
            <a:off x="3707904" y="4797152"/>
            <a:ext cx="381819" cy="244475"/>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1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85658" fill="hold"/>
                                        <p:tgtEl>
                                          <p:spTgt spid="15"/>
                                        </p:tgtEl>
                                      </p:cBhvr>
                                    </p:cmd>
                                  </p:childTnLst>
                                </p:cTn>
                              </p:par>
                            </p:childTnLst>
                          </p:cTn>
                        </p:par>
                      </p:childTnLst>
                    </p:cTn>
                  </p:par>
                </p:childTnLst>
              </p:cTn>
              <p:nextCondLst>
                <p:cond evt="onClick" delay="0">
                  <p:tgtEl>
                    <p:spTgt spid="15"/>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683568" y="1026501"/>
            <a:ext cx="8143875" cy="5449826"/>
          </a:xfrm>
          <a:prstGeom prst="rect">
            <a:avLst/>
          </a:prstGeom>
          <a:noFill/>
          <a:ln w="9525">
            <a:noFill/>
            <a:round/>
            <a:headEnd/>
            <a:tailEnd/>
          </a:ln>
        </p:spPr>
        <p:txBody>
          <a:bodyPr wrap="square" lIns="90000" tIns="46800" rIns="90000" bIns="46800" anchor="ctr">
            <a:spAutoFit/>
          </a:bodyPr>
          <a:lstStyle/>
          <a:p>
            <a:pPr algn="just">
              <a:buClr>
                <a:srgbClr val="3333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000" b="1" dirty="0" smtClean="0">
                <a:solidFill>
                  <a:srgbClr val="FF0000"/>
                </a:solidFill>
                <a:latin typeface="Georgia" pitchFamily="18" charset="0"/>
                <a:cs typeface="Times New Roman" pitchFamily="16" charset="0"/>
              </a:rPr>
              <a:t>6. stol. př. n. l.</a:t>
            </a:r>
          </a:p>
          <a:p>
            <a:pPr algn="just">
              <a:buClr>
                <a:srgbClr val="3333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000" dirty="0" smtClean="0">
                <a:solidFill>
                  <a:srgbClr val="0070C0"/>
                </a:solidFill>
                <a:latin typeface="Georgia" pitchFamily="18" charset="0"/>
                <a:cs typeface="Times New Roman" pitchFamily="16" charset="0"/>
              </a:rPr>
              <a:t>Otázka </a:t>
            </a:r>
            <a:r>
              <a:rPr lang="cs-CZ" sz="2000" dirty="0">
                <a:solidFill>
                  <a:srgbClr val="FF0000"/>
                </a:solidFill>
                <a:latin typeface="Georgia" pitchFamily="18" charset="0"/>
                <a:cs typeface="Times New Roman" pitchFamily="16" charset="0"/>
              </a:rPr>
              <a:t>„Jak?“</a:t>
            </a:r>
            <a:r>
              <a:rPr lang="cs-CZ" sz="2000" dirty="0">
                <a:solidFill>
                  <a:srgbClr val="0070C0"/>
                </a:solidFill>
                <a:latin typeface="Georgia" pitchFamily="18" charset="0"/>
                <a:cs typeface="Times New Roman" pitchFamily="16" charset="0"/>
              </a:rPr>
              <a:t>, otázka </a:t>
            </a:r>
            <a:r>
              <a:rPr lang="cs-CZ" sz="2000" dirty="0">
                <a:solidFill>
                  <a:srgbClr val="FF0000"/>
                </a:solidFill>
                <a:latin typeface="Georgia" pitchFamily="18" charset="0"/>
                <a:cs typeface="Times New Roman" pitchFamily="16" charset="0"/>
              </a:rPr>
              <a:t>„Proč?“</a:t>
            </a:r>
            <a:r>
              <a:rPr lang="cs-CZ" sz="2000" dirty="0">
                <a:solidFill>
                  <a:srgbClr val="0070C0"/>
                </a:solidFill>
                <a:latin typeface="Georgia" pitchFamily="18" charset="0"/>
                <a:cs typeface="Times New Roman" pitchFamily="16" charset="0"/>
              </a:rPr>
              <a:t>.</a:t>
            </a:r>
          </a:p>
          <a:p>
            <a:pPr algn="just">
              <a:buClr>
                <a:srgbClr val="3333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2000" dirty="0">
              <a:solidFill>
                <a:srgbClr val="0070C0"/>
              </a:solidFill>
              <a:latin typeface="Georgia" pitchFamily="18" charset="0"/>
              <a:cs typeface="Times New Roman" pitchFamily="16" charset="0"/>
            </a:endParaRPr>
          </a:p>
          <a:p>
            <a:pPr algn="just">
              <a:buClr>
                <a:srgbClr val="3333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2000" dirty="0" smtClean="0">
              <a:solidFill>
                <a:srgbClr val="0070C0"/>
              </a:solidFill>
              <a:latin typeface="Georgia" pitchFamily="18" charset="0"/>
              <a:cs typeface="Times New Roman" pitchFamily="16" charset="0"/>
            </a:endParaRPr>
          </a:p>
          <a:p>
            <a:pPr algn="just">
              <a:buClr>
                <a:srgbClr val="3333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2000" dirty="0" smtClean="0">
              <a:solidFill>
                <a:srgbClr val="0070C0"/>
              </a:solidFill>
              <a:latin typeface="Georgia" pitchFamily="18" charset="0"/>
              <a:cs typeface="Times New Roman" pitchFamily="16" charset="0"/>
            </a:endParaRPr>
          </a:p>
          <a:p>
            <a:pPr algn="just">
              <a:buClr>
                <a:srgbClr val="3333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2000" dirty="0" smtClean="0">
              <a:solidFill>
                <a:srgbClr val="0070C0"/>
              </a:solidFill>
              <a:latin typeface="Georgia" pitchFamily="18" charset="0"/>
              <a:cs typeface="Times New Roman" pitchFamily="16" charset="0"/>
            </a:endParaRPr>
          </a:p>
          <a:p>
            <a:pPr algn="just">
              <a:buClr>
                <a:srgbClr val="3333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2000" dirty="0" smtClean="0">
              <a:solidFill>
                <a:srgbClr val="0070C0"/>
              </a:solidFill>
              <a:latin typeface="Georgia" pitchFamily="18" charset="0"/>
              <a:cs typeface="Times New Roman" pitchFamily="16" charset="0"/>
            </a:endParaRPr>
          </a:p>
          <a:p>
            <a:pPr algn="just">
              <a:buClr>
                <a:srgbClr val="3333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000" dirty="0" smtClean="0">
                <a:solidFill>
                  <a:srgbClr val="0070C0"/>
                </a:solidFill>
                <a:latin typeface="Georgia" pitchFamily="18" charset="0"/>
                <a:cs typeface="Times New Roman" pitchFamily="16" charset="0"/>
              </a:rPr>
              <a:t>Zrod </a:t>
            </a:r>
            <a:r>
              <a:rPr lang="cs-CZ" sz="2000" dirty="0">
                <a:solidFill>
                  <a:srgbClr val="0070C0"/>
                </a:solidFill>
                <a:latin typeface="Georgia" pitchFamily="18" charset="0"/>
                <a:cs typeface="Times New Roman" pitchFamily="16" charset="0"/>
              </a:rPr>
              <a:t>kauzálního myšlení </a:t>
            </a:r>
          </a:p>
          <a:p>
            <a:pPr>
              <a:buClr>
                <a:srgbClr val="3333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1400" dirty="0">
                <a:latin typeface="Georgia" pitchFamily="18" charset="0"/>
                <a:cs typeface="Times New Roman" pitchFamily="16" charset="0"/>
              </a:rPr>
              <a:t>Myšlenková struktura Iliady je v porovnání s předřeckou literaturou značně kauzální. Homérovská kauzalita má dva druhy: </a:t>
            </a:r>
            <a:r>
              <a:rPr lang="cs-CZ" sz="1400" dirty="0">
                <a:solidFill>
                  <a:srgbClr val="0070C0"/>
                </a:solidFill>
                <a:latin typeface="Georgia" pitchFamily="18" charset="0"/>
                <a:cs typeface="Times New Roman" pitchFamily="16" charset="0"/>
              </a:rPr>
              <a:t>emocionální a přírodovědnou</a:t>
            </a:r>
            <a:r>
              <a:rPr lang="cs-CZ" sz="1400" dirty="0">
                <a:solidFill>
                  <a:srgbClr val="3333FF"/>
                </a:solidFill>
                <a:latin typeface="Georgia" pitchFamily="18" charset="0"/>
                <a:cs typeface="Times New Roman" pitchFamily="16" charset="0"/>
              </a:rPr>
              <a:t>. </a:t>
            </a:r>
            <a:r>
              <a:rPr lang="cs-CZ" sz="1400" dirty="0">
                <a:latin typeface="Georgia" pitchFamily="18" charset="0"/>
                <a:cs typeface="Times New Roman" pitchFamily="16" charset="0"/>
              </a:rPr>
              <a:t>První z nich poznává Homér přesně: závist vyvolává snahu škodit, dobro se odplácí dobrem, zlo zlem. Naproti tomu jsou přírodovědné vazby jsou popsané nepravdivě: příčinou sucha, moru je hněv bohů.</a:t>
            </a:r>
          </a:p>
          <a:p>
            <a:pPr>
              <a:buClr>
                <a:srgbClr val="3333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1200" dirty="0" smtClean="0">
              <a:solidFill>
                <a:srgbClr val="000000"/>
              </a:solidFill>
              <a:latin typeface="Georgia" pitchFamily="18" charset="0"/>
              <a:cs typeface="Times New Roman" pitchFamily="16" charset="0"/>
            </a:endParaRPr>
          </a:p>
          <a:p>
            <a:pPr>
              <a:buClr>
                <a:srgbClr val="3333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1200" dirty="0" smtClean="0">
                <a:solidFill>
                  <a:srgbClr val="000000"/>
                </a:solidFill>
                <a:latin typeface="Georgia" pitchFamily="18" charset="0"/>
                <a:cs typeface="Times New Roman" pitchFamily="16" charset="0"/>
              </a:rPr>
              <a:t>Iliada</a:t>
            </a:r>
            <a:r>
              <a:rPr lang="cs-CZ" sz="1200" dirty="0">
                <a:solidFill>
                  <a:srgbClr val="000000"/>
                </a:solidFill>
                <a:latin typeface="Georgia" pitchFamily="18" charset="0"/>
                <a:cs typeface="Times New Roman" pitchFamily="16" charset="0"/>
              </a:rPr>
              <a:t>:</a:t>
            </a:r>
            <a:r>
              <a:rPr lang="cs-CZ" sz="1200" dirty="0">
                <a:solidFill>
                  <a:srgbClr val="3333FF"/>
                </a:solidFill>
                <a:latin typeface="Georgia" pitchFamily="18" charset="0"/>
                <a:cs typeface="Times New Roman" pitchFamily="16" charset="0"/>
              </a:rPr>
              <a:t> </a:t>
            </a:r>
            <a:r>
              <a:rPr lang="cs-CZ" sz="1200" i="1" dirty="0">
                <a:solidFill>
                  <a:srgbClr val="000000"/>
                </a:solidFill>
                <a:latin typeface="Georgia" pitchFamily="18" charset="0"/>
                <a:cs typeface="Times New Roman" pitchFamily="16" charset="0"/>
              </a:rPr>
              <a:t>„Který z bohů to byl, co je svedl k hádce a souboji? Létin a Diův syn (Apolón). Ten, zanevřel na krále (Agamemnóna) hněvem, rozšířil v táboře mor – i hynuli lidé – neboť mu Átreův syn (Agamemnón) tak hanebně potupil Chrýse, božského kněze“.</a:t>
            </a:r>
            <a:r>
              <a:rPr lang="cs-CZ" sz="1200" dirty="0">
                <a:solidFill>
                  <a:srgbClr val="3333FF"/>
                </a:solidFill>
                <a:latin typeface="Georgia" pitchFamily="18" charset="0"/>
                <a:cs typeface="Times New Roman" pitchFamily="16" charset="0"/>
              </a:rPr>
              <a:t>	</a:t>
            </a:r>
          </a:p>
          <a:p>
            <a:pPr algn="just">
              <a:buClr>
                <a:srgbClr val="3333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1400" dirty="0">
                <a:solidFill>
                  <a:srgbClr val="00B050"/>
                </a:solidFill>
                <a:latin typeface="Georgia" pitchFamily="18" charset="0"/>
                <a:cs typeface="Times New Roman" pitchFamily="16" charset="0"/>
              </a:rPr>
              <a:t>				</a:t>
            </a:r>
            <a:r>
              <a:rPr lang="cs-CZ" sz="1400" dirty="0" smtClean="0">
                <a:solidFill>
                  <a:srgbClr val="00B050"/>
                </a:solidFill>
                <a:latin typeface="Georgia" pitchFamily="18" charset="0"/>
                <a:cs typeface="Times New Roman" pitchFamily="16" charset="0"/>
              </a:rPr>
              <a:t>  1</a:t>
            </a:r>
            <a:r>
              <a:rPr lang="cs-CZ" sz="1400" dirty="0">
                <a:solidFill>
                  <a:srgbClr val="00B050"/>
                </a:solidFill>
                <a:latin typeface="Georgia" pitchFamily="18" charset="0"/>
                <a:cs typeface="Times New Roman" pitchFamily="16" charset="0"/>
              </a:rPr>
              <a:t>				</a:t>
            </a:r>
            <a:r>
              <a:rPr lang="cs-CZ" sz="1400" dirty="0" smtClean="0">
                <a:solidFill>
                  <a:srgbClr val="00B050"/>
                </a:solidFill>
                <a:latin typeface="Georgia" pitchFamily="18" charset="0"/>
                <a:cs typeface="Times New Roman" pitchFamily="16" charset="0"/>
              </a:rPr>
              <a:t>    2</a:t>
            </a:r>
            <a:endParaRPr lang="cs-CZ" sz="1400" dirty="0">
              <a:solidFill>
                <a:srgbClr val="00B050"/>
              </a:solidFill>
              <a:latin typeface="Georgia" pitchFamily="18" charset="0"/>
              <a:cs typeface="Times New Roman" pitchFamily="16" charset="0"/>
            </a:endParaRPr>
          </a:p>
          <a:p>
            <a:pPr algn="just">
              <a:buClr>
                <a:srgbClr val="3333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1400" dirty="0">
                <a:solidFill>
                  <a:srgbClr val="00B050"/>
                </a:solidFill>
                <a:latin typeface="Georgia" pitchFamily="18" charset="0"/>
                <a:cs typeface="Times New Roman" pitchFamily="16" charset="0"/>
              </a:rPr>
              <a:t>potupa Chrýse 		</a:t>
            </a:r>
            <a:r>
              <a:rPr lang="cs-CZ" sz="1400" dirty="0" smtClean="0">
                <a:solidFill>
                  <a:srgbClr val="00B050"/>
                </a:solidFill>
                <a:latin typeface="Georgia" pitchFamily="18" charset="0"/>
                <a:cs typeface="Times New Roman" pitchFamily="16" charset="0"/>
              </a:rPr>
              <a:t>  hněv Apolóna  </a:t>
            </a:r>
            <a:r>
              <a:rPr lang="cs-CZ" sz="1400" dirty="0">
                <a:solidFill>
                  <a:srgbClr val="00B050"/>
                </a:solidFill>
                <a:latin typeface="Georgia" pitchFamily="18" charset="0"/>
                <a:cs typeface="Times New Roman" pitchFamily="16" charset="0"/>
              </a:rPr>
              <a:t>		</a:t>
            </a:r>
            <a:r>
              <a:rPr lang="cs-CZ" sz="1400" dirty="0" smtClean="0">
                <a:solidFill>
                  <a:srgbClr val="00B050"/>
                </a:solidFill>
                <a:latin typeface="Georgia" pitchFamily="18" charset="0"/>
                <a:cs typeface="Times New Roman" pitchFamily="16" charset="0"/>
              </a:rPr>
              <a:t>    mor </a:t>
            </a:r>
            <a:r>
              <a:rPr lang="cs-CZ" sz="1400" dirty="0">
                <a:solidFill>
                  <a:srgbClr val="00B050"/>
                </a:solidFill>
                <a:latin typeface="Georgia" pitchFamily="18" charset="0"/>
                <a:cs typeface="Times New Roman" pitchFamily="16" charset="0"/>
              </a:rPr>
              <a:t>v </a:t>
            </a:r>
            <a:r>
              <a:rPr lang="cs-CZ" sz="1400" dirty="0" smtClean="0">
                <a:solidFill>
                  <a:srgbClr val="00B050"/>
                </a:solidFill>
                <a:latin typeface="Georgia" pitchFamily="18" charset="0"/>
                <a:cs typeface="Times New Roman" pitchFamily="16" charset="0"/>
              </a:rPr>
              <a:t>táboře</a:t>
            </a:r>
          </a:p>
          <a:p>
            <a:pPr>
              <a:buClr>
                <a:srgbClr val="3333CC"/>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1200" i="1" dirty="0" smtClean="0">
              <a:solidFill>
                <a:srgbClr val="0070C0"/>
              </a:solidFill>
              <a:latin typeface="Georgia" pitchFamily="18" charset="0"/>
              <a:cs typeface="Times New Roman" pitchFamily="16" charset="0"/>
            </a:endParaRPr>
          </a:p>
          <a:p>
            <a:pPr>
              <a:buClr>
                <a:srgbClr val="3333CC"/>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1200" i="1" dirty="0" smtClean="0">
              <a:solidFill>
                <a:srgbClr val="0070C0"/>
              </a:solidFill>
              <a:latin typeface="Georgia" pitchFamily="18" charset="0"/>
              <a:cs typeface="Times New Roman" pitchFamily="16" charset="0"/>
            </a:endParaRPr>
          </a:p>
          <a:p>
            <a:pPr>
              <a:buClr>
                <a:srgbClr val="3333CC"/>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1000" dirty="0" smtClean="0">
                <a:latin typeface="Georgia" pitchFamily="18" charset="0"/>
                <a:cs typeface="Times New Roman" pitchFamily="16" charset="0"/>
              </a:rPr>
              <a:t>Hejný, M. a kol. </a:t>
            </a:r>
            <a:r>
              <a:rPr lang="cs-CZ" sz="1000" i="1" dirty="0" smtClean="0">
                <a:latin typeface="Georgia" pitchFamily="18" charset="0"/>
                <a:cs typeface="Times New Roman" pitchFamily="16" charset="0"/>
              </a:rPr>
              <a:t>Teória vyučovania matematiky 2</a:t>
            </a:r>
            <a:r>
              <a:rPr lang="cs-CZ" sz="1000" dirty="0" smtClean="0">
                <a:latin typeface="Georgia" pitchFamily="18" charset="0"/>
                <a:cs typeface="Times New Roman" pitchFamily="16" charset="0"/>
              </a:rPr>
              <a:t>. Bratislava: SPN, 1990, („žlutá kniha“)</a:t>
            </a:r>
          </a:p>
          <a:p>
            <a:pPr>
              <a:buClr>
                <a:srgbClr val="3333CC"/>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1000" dirty="0" smtClean="0">
                <a:latin typeface="Georgia" pitchFamily="18" charset="0"/>
                <a:cs typeface="Times New Roman" pitchFamily="16" charset="0"/>
              </a:rPr>
              <a:t>Znám, Š. a kol. </a:t>
            </a:r>
            <a:r>
              <a:rPr lang="cs-CZ" sz="1000" i="1" dirty="0" smtClean="0">
                <a:latin typeface="Georgia" pitchFamily="18" charset="0"/>
                <a:cs typeface="Times New Roman" pitchFamily="16" charset="0"/>
              </a:rPr>
              <a:t>Pohl‘ad do dejin matematiky</a:t>
            </a:r>
            <a:r>
              <a:rPr lang="cs-CZ" sz="1000" dirty="0" smtClean="0">
                <a:latin typeface="Georgia" pitchFamily="18" charset="0"/>
                <a:cs typeface="Times New Roman" pitchFamily="16" charset="0"/>
              </a:rPr>
              <a:t>. Bratislava: ALFA, 1986, str. 24.</a:t>
            </a:r>
            <a:r>
              <a:rPr lang="cs-CZ" sz="1000" dirty="0">
                <a:latin typeface="Georgia" pitchFamily="18" charset="0"/>
                <a:cs typeface="Times New Roman" pitchFamily="16" charset="0"/>
              </a:rPr>
              <a:t>				</a:t>
            </a:r>
          </a:p>
        </p:txBody>
      </p:sp>
      <p:cxnSp>
        <p:nvCxnSpPr>
          <p:cNvPr id="11267" name="AutoShape 2"/>
          <p:cNvCxnSpPr>
            <a:cxnSpLocks noChangeShapeType="1"/>
          </p:cNvCxnSpPr>
          <p:nvPr/>
        </p:nvCxnSpPr>
        <p:spPr bwMode="auto">
          <a:xfrm>
            <a:off x="1979712" y="5517232"/>
            <a:ext cx="571500" cy="1587"/>
          </a:xfrm>
          <a:prstGeom prst="straightConnector1">
            <a:avLst/>
          </a:prstGeom>
          <a:noFill/>
          <a:ln w="9360">
            <a:solidFill>
              <a:srgbClr val="000000"/>
            </a:solidFill>
            <a:miter lim="800000"/>
            <a:headEnd/>
            <a:tailEnd type="triangle" w="med" len="med"/>
          </a:ln>
        </p:spPr>
      </p:cxnSp>
      <p:cxnSp>
        <p:nvCxnSpPr>
          <p:cNvPr id="11268" name="AutoShape 3"/>
          <p:cNvCxnSpPr>
            <a:cxnSpLocks noChangeShapeType="1"/>
          </p:cNvCxnSpPr>
          <p:nvPr/>
        </p:nvCxnSpPr>
        <p:spPr bwMode="auto">
          <a:xfrm>
            <a:off x="3851920" y="5517232"/>
            <a:ext cx="571500" cy="1587"/>
          </a:xfrm>
          <a:prstGeom prst="straightConnector1">
            <a:avLst/>
          </a:prstGeom>
          <a:noFill/>
          <a:ln w="9360">
            <a:solidFill>
              <a:srgbClr val="000000"/>
            </a:solidFill>
            <a:miter lim="800000"/>
            <a:headEnd/>
            <a:tailEnd type="triangle" w="med" len="med"/>
          </a:ln>
        </p:spPr>
      </p:cxnSp>
      <p:sp>
        <p:nvSpPr>
          <p:cNvPr id="5" name="Nadpis 4"/>
          <p:cNvSpPr>
            <a:spLocks noGrp="1"/>
          </p:cNvSpPr>
          <p:nvPr>
            <p:ph type="title"/>
          </p:nvPr>
        </p:nvSpPr>
        <p:spPr>
          <a:xfrm>
            <a:off x="467544" y="260648"/>
            <a:ext cx="8229600" cy="778098"/>
          </a:xfrm>
        </p:spPr>
        <p:txBody>
          <a:bodyPr>
            <a:normAutofit/>
          </a:bodyPr>
          <a:lstStyle/>
          <a:p>
            <a:pPr algn="l"/>
            <a:r>
              <a:rPr lang="cs-CZ" sz="3600" dirty="0" smtClean="0">
                <a:solidFill>
                  <a:srgbClr val="0070C0"/>
                </a:solidFill>
                <a:latin typeface="Georgia" pitchFamily="18" charset="0"/>
                <a:cs typeface="Times New Roman" pitchFamily="18" charset="0"/>
              </a:rPr>
              <a:t>Počátky vzdělanosti </a:t>
            </a:r>
            <a:r>
              <a:rPr lang="en-US" sz="3600" dirty="0" smtClean="0">
                <a:solidFill>
                  <a:srgbClr val="0070C0"/>
                </a:solidFill>
                <a:latin typeface="Georgia" pitchFamily="18" charset="0"/>
                <a:cs typeface="Times New Roman" pitchFamily="18" charset="0"/>
              </a:rPr>
              <a:t>v Evrop</a:t>
            </a:r>
            <a:r>
              <a:rPr lang="cs-CZ" sz="3600" dirty="0" smtClean="0">
                <a:solidFill>
                  <a:srgbClr val="0070C0"/>
                </a:solidFill>
                <a:latin typeface="Georgia" pitchFamily="18" charset="0"/>
                <a:cs typeface="Times New Roman" pitchFamily="18" charset="0"/>
              </a:rPr>
              <a:t>ě</a:t>
            </a:r>
            <a:endParaRPr lang="cs-CZ" sz="3600" dirty="0"/>
          </a:p>
        </p:txBody>
      </p:sp>
      <p:pic>
        <p:nvPicPr>
          <p:cNvPr id="9" name="Obrázek 8" descr="Apolon 1.jpg"/>
          <p:cNvPicPr>
            <a:picLocks noChangeAspect="1"/>
          </p:cNvPicPr>
          <p:nvPr/>
        </p:nvPicPr>
        <p:blipFill>
          <a:blip r:embed="rId3" cstate="print"/>
          <a:stretch>
            <a:fillRect/>
          </a:stretch>
        </p:blipFill>
        <p:spPr>
          <a:xfrm>
            <a:off x="755576" y="1844824"/>
            <a:ext cx="1224136" cy="1411563"/>
          </a:xfrm>
          <a:prstGeom prst="rect">
            <a:avLst/>
          </a:prstGeom>
        </p:spPr>
      </p:pic>
      <p:pic>
        <p:nvPicPr>
          <p:cNvPr id="10" name="Obrázek 9" descr="Chrýseovna 1.jpg"/>
          <p:cNvPicPr>
            <a:picLocks noChangeAspect="1"/>
          </p:cNvPicPr>
          <p:nvPr/>
        </p:nvPicPr>
        <p:blipFill>
          <a:blip r:embed="rId4" cstate="print"/>
          <a:stretch>
            <a:fillRect/>
          </a:stretch>
        </p:blipFill>
        <p:spPr>
          <a:xfrm>
            <a:off x="5292080" y="1124744"/>
            <a:ext cx="3024336" cy="2364479"/>
          </a:xfrm>
          <a:prstGeom prst="rect">
            <a:avLst/>
          </a:prstGeom>
        </p:spPr>
      </p:pic>
      <p:pic>
        <p:nvPicPr>
          <p:cNvPr id="11" name="Obrázek 10" descr="hejný1.jpg"/>
          <p:cNvPicPr>
            <a:picLocks noChangeAspect="1"/>
          </p:cNvPicPr>
          <p:nvPr/>
        </p:nvPicPr>
        <p:blipFill>
          <a:blip r:embed="rId5" cstate="print"/>
          <a:stretch>
            <a:fillRect/>
          </a:stretch>
        </p:blipFill>
        <p:spPr>
          <a:xfrm>
            <a:off x="5940152" y="5229200"/>
            <a:ext cx="773692" cy="1152128"/>
          </a:xfrm>
          <a:prstGeom prst="rect">
            <a:avLst/>
          </a:prstGeom>
        </p:spPr>
      </p:pic>
      <p:pic>
        <p:nvPicPr>
          <p:cNvPr id="12" name="Obrázek 11" descr="Znám 1.jpg"/>
          <p:cNvPicPr>
            <a:picLocks noChangeAspect="1"/>
          </p:cNvPicPr>
          <p:nvPr/>
        </p:nvPicPr>
        <p:blipFill>
          <a:blip r:embed="rId6" cstate="print"/>
          <a:stretch>
            <a:fillRect/>
          </a:stretch>
        </p:blipFill>
        <p:spPr>
          <a:xfrm>
            <a:off x="6732240" y="5229200"/>
            <a:ext cx="792088" cy="1134818"/>
          </a:xfrm>
          <a:prstGeom prst="rect">
            <a:avLst/>
          </a:prstGeom>
        </p:spPr>
      </p:pic>
      <p:pic>
        <p:nvPicPr>
          <p:cNvPr id="13" name="Obrázek 12" descr="Hejný 3.jpg"/>
          <p:cNvPicPr>
            <a:picLocks noChangeAspect="1"/>
          </p:cNvPicPr>
          <p:nvPr/>
        </p:nvPicPr>
        <p:blipFill>
          <a:blip r:embed="rId7" cstate="print"/>
          <a:stretch>
            <a:fillRect/>
          </a:stretch>
        </p:blipFill>
        <p:spPr>
          <a:xfrm>
            <a:off x="7596336" y="5229201"/>
            <a:ext cx="830363" cy="1152128"/>
          </a:xfrm>
          <a:prstGeom prst="rect">
            <a:avLst/>
          </a:prstGeom>
        </p:spPr>
      </p:pic>
      <p:pic>
        <p:nvPicPr>
          <p:cNvPr id="16" name="Obrázek 15" descr="agamemnon 4.jpg"/>
          <p:cNvPicPr>
            <a:picLocks noChangeAspect="1"/>
          </p:cNvPicPr>
          <p:nvPr/>
        </p:nvPicPr>
        <p:blipFill>
          <a:blip r:embed="rId8" cstate="print"/>
          <a:stretch>
            <a:fillRect/>
          </a:stretch>
        </p:blipFill>
        <p:spPr>
          <a:xfrm>
            <a:off x="2123728" y="1841080"/>
            <a:ext cx="1512168" cy="1433536"/>
          </a:xfrm>
          <a:prstGeom prst="rect">
            <a:avLst/>
          </a:prstGeom>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2068513" y="2786063"/>
            <a:ext cx="261937" cy="368300"/>
          </a:xfrm>
          <a:prstGeom prst="rect">
            <a:avLst/>
          </a:prstGeom>
          <a:noFill/>
          <a:ln w="9525">
            <a:noFill/>
            <a:round/>
            <a:headEnd/>
            <a:tailEnd/>
          </a:ln>
        </p:spPr>
        <p:txBody>
          <a:bodyPr wrap="none" lIns="90000" tIns="46800" rIns="90000" bIns="46800">
            <a:spAutoFit/>
          </a:bodyPr>
          <a:lstStyle/>
          <a:p>
            <a:pP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solidFill>
                  <a:srgbClr val="FFFFFF"/>
                </a:solidFill>
              </a:rPr>
              <a:t>f</a:t>
            </a:r>
          </a:p>
        </p:txBody>
      </p:sp>
      <p:sp>
        <p:nvSpPr>
          <p:cNvPr id="15363" name="Text Box 2"/>
          <p:cNvSpPr txBox="1">
            <a:spLocks noChangeArrowheads="1"/>
          </p:cNvSpPr>
          <p:nvPr/>
        </p:nvSpPr>
        <p:spPr bwMode="auto">
          <a:xfrm>
            <a:off x="755576" y="980728"/>
            <a:ext cx="8143875" cy="4618830"/>
          </a:xfrm>
          <a:prstGeom prst="rect">
            <a:avLst/>
          </a:prstGeom>
          <a:noFill/>
          <a:ln w="9525">
            <a:noFill/>
            <a:round/>
            <a:headEnd/>
            <a:tailEnd/>
          </a:ln>
        </p:spPr>
        <p:txBody>
          <a:bodyPr wrap="square" lIns="90000" tIns="46800" rIns="90000" bIns="46800">
            <a:spAutoFit/>
          </a:bodyPr>
          <a:lstStyle/>
          <a:p>
            <a:pPr>
              <a:buClr>
                <a:srgbClr val="000000"/>
              </a:buClr>
              <a:tabLst>
                <a:tab pos="0" algn="l"/>
                <a:tab pos="355600" algn="l"/>
                <a:tab pos="714375" algn="l"/>
                <a:tab pos="1073150" algn="l"/>
                <a:tab pos="1431925" algn="l"/>
                <a:tab pos="1790700" algn="l"/>
                <a:tab pos="2149475" algn="l"/>
                <a:tab pos="2508250" algn="l"/>
                <a:tab pos="2867025" algn="l"/>
                <a:tab pos="3225800" algn="l"/>
                <a:tab pos="3584575" algn="l"/>
                <a:tab pos="3943350" algn="l"/>
                <a:tab pos="4302125" algn="l"/>
                <a:tab pos="4660900" algn="l"/>
                <a:tab pos="5019675" algn="l"/>
                <a:tab pos="5378450" algn="l"/>
                <a:tab pos="5737225" algn="l"/>
                <a:tab pos="6096000" algn="l"/>
                <a:tab pos="6454775" algn="l"/>
                <a:tab pos="6813550" algn="l"/>
                <a:tab pos="7172325" algn="l"/>
                <a:tab pos="7237413" algn="l"/>
                <a:tab pos="7961313" algn="l"/>
                <a:tab pos="8085138" algn="l"/>
                <a:tab pos="8534400" algn="l"/>
                <a:tab pos="8983663" algn="l"/>
                <a:tab pos="9432925" algn="l"/>
                <a:tab pos="9882188" algn="l"/>
                <a:tab pos="10331450" algn="l"/>
                <a:tab pos="10780713" algn="l"/>
              </a:tabLst>
            </a:pPr>
            <a:r>
              <a:rPr lang="cs-CZ" sz="1600" dirty="0">
                <a:solidFill>
                  <a:srgbClr val="3333CC"/>
                </a:solidFill>
                <a:latin typeface="Georgia" pitchFamily="18" charset="0"/>
              </a:rPr>
              <a:t>	</a:t>
            </a:r>
            <a:r>
              <a:rPr lang="cs-CZ" sz="1600" dirty="0">
                <a:solidFill>
                  <a:srgbClr val="0070C0"/>
                </a:solidFill>
                <a:latin typeface="Georgia" pitchFamily="18" charset="0"/>
              </a:rPr>
              <a:t>Zlomky předsokratovských myslitelů </a:t>
            </a:r>
            <a:r>
              <a:rPr lang="cs-CZ" sz="1200" i="1" dirty="0">
                <a:solidFill>
                  <a:srgbClr val="0070C0"/>
                </a:solidFill>
                <a:latin typeface="Georgia" pitchFamily="18" charset="0"/>
              </a:rPr>
              <a:t>(Karel Svoboda, NČAV, Praha 1962)</a:t>
            </a:r>
            <a:r>
              <a:rPr lang="ar-SA" sz="1200" i="1" dirty="0">
                <a:solidFill>
                  <a:srgbClr val="0070C0"/>
                </a:solidFill>
                <a:latin typeface="Georgia" pitchFamily="18" charset="0"/>
              </a:rPr>
              <a:t>‏</a:t>
            </a:r>
            <a:endParaRPr lang="cs-CZ" sz="1200" i="1" dirty="0">
              <a:solidFill>
                <a:srgbClr val="0070C0"/>
              </a:solidFill>
              <a:latin typeface="Georgia" pitchFamily="18" charset="0"/>
            </a:endParaRPr>
          </a:p>
          <a:p>
            <a:pPr>
              <a:buClr>
                <a:srgbClr val="000000"/>
              </a:buClr>
              <a:tabLst>
                <a:tab pos="0" algn="l"/>
                <a:tab pos="355600" algn="l"/>
                <a:tab pos="714375" algn="l"/>
                <a:tab pos="1073150" algn="l"/>
                <a:tab pos="1431925" algn="l"/>
                <a:tab pos="1790700" algn="l"/>
                <a:tab pos="2149475" algn="l"/>
                <a:tab pos="2508250" algn="l"/>
                <a:tab pos="2867025" algn="l"/>
                <a:tab pos="3225800" algn="l"/>
                <a:tab pos="3584575" algn="l"/>
                <a:tab pos="3943350" algn="l"/>
                <a:tab pos="4302125" algn="l"/>
                <a:tab pos="4660900" algn="l"/>
                <a:tab pos="5019675" algn="l"/>
                <a:tab pos="5378450" algn="l"/>
                <a:tab pos="5737225" algn="l"/>
                <a:tab pos="6096000" algn="l"/>
                <a:tab pos="6454775" algn="l"/>
                <a:tab pos="6813550" algn="l"/>
                <a:tab pos="7172325" algn="l"/>
                <a:tab pos="7237413" algn="l"/>
                <a:tab pos="7961313" algn="l"/>
                <a:tab pos="8085138" algn="l"/>
                <a:tab pos="8534400" algn="l"/>
                <a:tab pos="8983663" algn="l"/>
                <a:tab pos="9432925" algn="l"/>
                <a:tab pos="9882188" algn="l"/>
                <a:tab pos="10331450" algn="l"/>
                <a:tab pos="10780713" algn="l"/>
              </a:tabLst>
            </a:pPr>
            <a:r>
              <a:rPr lang="cs-CZ" dirty="0">
                <a:solidFill>
                  <a:srgbClr val="000000"/>
                </a:solidFill>
                <a:latin typeface="Georgia" pitchFamily="18" charset="0"/>
              </a:rPr>
              <a:t>	</a:t>
            </a:r>
            <a:r>
              <a:rPr lang="cs-CZ" sz="1400" dirty="0">
                <a:solidFill>
                  <a:srgbClr val="000000"/>
                </a:solidFill>
                <a:latin typeface="Georgia" pitchFamily="18" charset="0"/>
              </a:rPr>
              <a:t>Přihodilo se, že za bitvy najednou se stal den nocí. Tuto přeměnu dne </a:t>
            </a:r>
          </a:p>
          <a:p>
            <a:pPr>
              <a:buClr>
                <a:srgbClr val="000000"/>
              </a:buClr>
              <a:tabLst>
                <a:tab pos="0" algn="l"/>
                <a:tab pos="355600" algn="l"/>
                <a:tab pos="714375" algn="l"/>
                <a:tab pos="1073150" algn="l"/>
                <a:tab pos="1431925" algn="l"/>
                <a:tab pos="1790700" algn="l"/>
                <a:tab pos="2149475" algn="l"/>
                <a:tab pos="2508250" algn="l"/>
                <a:tab pos="2867025" algn="l"/>
                <a:tab pos="3225800" algn="l"/>
                <a:tab pos="3584575" algn="l"/>
                <a:tab pos="3943350" algn="l"/>
                <a:tab pos="4302125" algn="l"/>
                <a:tab pos="4660900" algn="l"/>
                <a:tab pos="5019675" algn="l"/>
                <a:tab pos="5378450" algn="l"/>
                <a:tab pos="5737225" algn="l"/>
                <a:tab pos="6096000" algn="l"/>
                <a:tab pos="6454775" algn="l"/>
                <a:tab pos="6813550" algn="l"/>
                <a:tab pos="7172325" algn="l"/>
                <a:tab pos="7237413" algn="l"/>
                <a:tab pos="7961313" algn="l"/>
                <a:tab pos="8085138" algn="l"/>
                <a:tab pos="8534400" algn="l"/>
                <a:tab pos="8983663" algn="l"/>
                <a:tab pos="9432925" algn="l"/>
                <a:tab pos="9882188" algn="l"/>
                <a:tab pos="10331450" algn="l"/>
                <a:tab pos="10780713" algn="l"/>
              </a:tabLst>
            </a:pPr>
            <a:r>
              <a:rPr lang="cs-CZ" sz="1400" dirty="0">
                <a:solidFill>
                  <a:srgbClr val="000000"/>
                </a:solidFill>
                <a:latin typeface="Georgia" pitchFamily="18" charset="0"/>
              </a:rPr>
              <a:t>	předpověděl Iónům Thalés Milétský; jako lhůtu stanovil ten rok, </a:t>
            </a:r>
          </a:p>
          <a:p>
            <a:pPr>
              <a:buClr>
                <a:srgbClr val="000000"/>
              </a:buClr>
              <a:tabLst>
                <a:tab pos="0" algn="l"/>
                <a:tab pos="355600" algn="l"/>
                <a:tab pos="714375" algn="l"/>
                <a:tab pos="1073150" algn="l"/>
                <a:tab pos="1431925" algn="l"/>
                <a:tab pos="1790700" algn="l"/>
                <a:tab pos="2149475" algn="l"/>
                <a:tab pos="2508250" algn="l"/>
                <a:tab pos="2867025" algn="l"/>
                <a:tab pos="3225800" algn="l"/>
                <a:tab pos="3584575" algn="l"/>
                <a:tab pos="3943350" algn="l"/>
                <a:tab pos="4302125" algn="l"/>
                <a:tab pos="4660900" algn="l"/>
                <a:tab pos="5019675" algn="l"/>
                <a:tab pos="5378450" algn="l"/>
                <a:tab pos="5737225" algn="l"/>
                <a:tab pos="6096000" algn="l"/>
                <a:tab pos="6454775" algn="l"/>
                <a:tab pos="6813550" algn="l"/>
                <a:tab pos="7172325" algn="l"/>
                <a:tab pos="7237413" algn="l"/>
                <a:tab pos="7961313" algn="l"/>
                <a:tab pos="8085138" algn="l"/>
                <a:tab pos="8534400" algn="l"/>
                <a:tab pos="8983663" algn="l"/>
                <a:tab pos="9432925" algn="l"/>
                <a:tab pos="9882188" algn="l"/>
                <a:tab pos="10331450" algn="l"/>
                <a:tab pos="10780713" algn="l"/>
              </a:tabLst>
            </a:pPr>
            <a:r>
              <a:rPr lang="cs-CZ" sz="1400" dirty="0">
                <a:solidFill>
                  <a:srgbClr val="000000"/>
                </a:solidFill>
                <a:latin typeface="Georgia" pitchFamily="18" charset="0"/>
              </a:rPr>
              <a:t>	v kterém se vskutku stala ona změna. </a:t>
            </a:r>
          </a:p>
          <a:p>
            <a:pPr>
              <a:buClr>
                <a:srgbClr val="000000"/>
              </a:buClr>
              <a:tabLst>
                <a:tab pos="0" algn="l"/>
                <a:tab pos="355600" algn="l"/>
                <a:tab pos="714375" algn="l"/>
                <a:tab pos="1073150" algn="l"/>
                <a:tab pos="1431925" algn="l"/>
                <a:tab pos="1790700" algn="l"/>
                <a:tab pos="2149475" algn="l"/>
                <a:tab pos="2508250" algn="l"/>
                <a:tab pos="2867025" algn="l"/>
                <a:tab pos="3225800" algn="l"/>
                <a:tab pos="3584575" algn="l"/>
                <a:tab pos="3943350" algn="l"/>
                <a:tab pos="4302125" algn="l"/>
                <a:tab pos="4660900" algn="l"/>
                <a:tab pos="5019675" algn="l"/>
                <a:tab pos="5378450" algn="l"/>
                <a:tab pos="5737225" algn="l"/>
                <a:tab pos="6096000" algn="l"/>
                <a:tab pos="6454775" algn="l"/>
                <a:tab pos="6813550" algn="l"/>
                <a:tab pos="7172325" algn="l"/>
                <a:tab pos="7237413" algn="l"/>
                <a:tab pos="7961313" algn="l"/>
                <a:tab pos="8085138" algn="l"/>
                <a:tab pos="8534400" algn="l"/>
                <a:tab pos="8983663" algn="l"/>
                <a:tab pos="9432925" algn="l"/>
                <a:tab pos="9882188" algn="l"/>
                <a:tab pos="10331450" algn="l"/>
                <a:tab pos="10780713" algn="l"/>
              </a:tabLst>
            </a:pPr>
            <a:r>
              <a:rPr lang="cs-CZ" sz="1200" i="1" dirty="0">
                <a:solidFill>
                  <a:srgbClr val="000000"/>
                </a:solidFill>
                <a:latin typeface="Georgia" pitchFamily="18" charset="0"/>
              </a:rPr>
              <a:t>	</a:t>
            </a:r>
            <a:r>
              <a:rPr lang="cs-CZ" sz="1200" i="1" dirty="0">
                <a:solidFill>
                  <a:srgbClr val="0070C0"/>
                </a:solidFill>
                <a:latin typeface="Georgia" pitchFamily="18" charset="0"/>
              </a:rPr>
              <a:t>(Zlomek A 5 z Herodota)</a:t>
            </a:r>
            <a:r>
              <a:rPr lang="ar-SA" sz="1200" i="1" dirty="0">
                <a:solidFill>
                  <a:srgbClr val="0070C0"/>
                </a:solidFill>
                <a:latin typeface="Georgia" pitchFamily="18" charset="0"/>
              </a:rPr>
              <a:t>‏</a:t>
            </a:r>
            <a:endParaRPr lang="cs-CZ" sz="1200" i="1" dirty="0">
              <a:solidFill>
                <a:srgbClr val="0070C0"/>
              </a:solidFill>
              <a:latin typeface="Georgia" pitchFamily="18" charset="0"/>
            </a:endParaRPr>
          </a:p>
          <a:p>
            <a:pPr>
              <a:buClr>
                <a:srgbClr val="000000"/>
              </a:buClr>
              <a:tabLst>
                <a:tab pos="0" algn="l"/>
                <a:tab pos="355600" algn="l"/>
                <a:tab pos="714375" algn="l"/>
                <a:tab pos="1073150" algn="l"/>
                <a:tab pos="1431925" algn="l"/>
                <a:tab pos="1790700" algn="l"/>
                <a:tab pos="2149475" algn="l"/>
                <a:tab pos="2508250" algn="l"/>
                <a:tab pos="2867025" algn="l"/>
                <a:tab pos="3225800" algn="l"/>
                <a:tab pos="3584575" algn="l"/>
                <a:tab pos="3943350" algn="l"/>
                <a:tab pos="4302125" algn="l"/>
                <a:tab pos="4660900" algn="l"/>
                <a:tab pos="5019675" algn="l"/>
                <a:tab pos="5378450" algn="l"/>
                <a:tab pos="5737225" algn="l"/>
                <a:tab pos="6096000" algn="l"/>
                <a:tab pos="6454775" algn="l"/>
                <a:tab pos="6813550" algn="l"/>
                <a:tab pos="7172325" algn="l"/>
                <a:tab pos="7237413" algn="l"/>
                <a:tab pos="7961313" algn="l"/>
                <a:tab pos="8085138" algn="l"/>
                <a:tab pos="8534400" algn="l"/>
                <a:tab pos="8983663" algn="l"/>
                <a:tab pos="9432925" algn="l"/>
                <a:tab pos="9882188" algn="l"/>
                <a:tab pos="10331450" algn="l"/>
                <a:tab pos="10780713" algn="l"/>
              </a:tabLst>
            </a:pPr>
            <a:r>
              <a:rPr lang="cs-CZ" sz="1200" i="1" dirty="0">
                <a:solidFill>
                  <a:srgbClr val="0070C0"/>
                </a:solidFill>
                <a:latin typeface="Georgia" pitchFamily="18" charset="0"/>
              </a:rPr>
              <a:t>	Bitva mezi lydským králem Alyattem a médským  králem Kyaxarem (590-585). </a:t>
            </a:r>
            <a:endParaRPr lang="cs-CZ" sz="1200" i="1" dirty="0" smtClean="0">
              <a:solidFill>
                <a:srgbClr val="0070C0"/>
              </a:solidFill>
              <a:latin typeface="Georgia" pitchFamily="18" charset="0"/>
            </a:endParaRPr>
          </a:p>
          <a:p>
            <a:pPr>
              <a:buClr>
                <a:srgbClr val="000000"/>
              </a:buClr>
              <a:tabLst>
                <a:tab pos="0" algn="l"/>
                <a:tab pos="355600" algn="l"/>
                <a:tab pos="714375" algn="l"/>
                <a:tab pos="1073150" algn="l"/>
                <a:tab pos="1431925" algn="l"/>
                <a:tab pos="1790700" algn="l"/>
                <a:tab pos="2149475" algn="l"/>
                <a:tab pos="2508250" algn="l"/>
                <a:tab pos="2867025" algn="l"/>
                <a:tab pos="3225800" algn="l"/>
                <a:tab pos="3584575" algn="l"/>
                <a:tab pos="3943350" algn="l"/>
                <a:tab pos="4302125" algn="l"/>
                <a:tab pos="4660900" algn="l"/>
                <a:tab pos="5019675" algn="l"/>
                <a:tab pos="5378450" algn="l"/>
                <a:tab pos="5737225" algn="l"/>
                <a:tab pos="6096000" algn="l"/>
                <a:tab pos="6454775" algn="l"/>
                <a:tab pos="6813550" algn="l"/>
                <a:tab pos="7172325" algn="l"/>
                <a:tab pos="7237413" algn="l"/>
                <a:tab pos="7961313" algn="l"/>
                <a:tab pos="8085138" algn="l"/>
                <a:tab pos="8534400" algn="l"/>
                <a:tab pos="8983663" algn="l"/>
                <a:tab pos="9432925" algn="l"/>
                <a:tab pos="9882188" algn="l"/>
                <a:tab pos="10331450" algn="l"/>
                <a:tab pos="10780713" algn="l"/>
              </a:tabLst>
            </a:pPr>
            <a:r>
              <a:rPr lang="cs-CZ" sz="1200" i="1" dirty="0" smtClean="0">
                <a:solidFill>
                  <a:srgbClr val="0070C0"/>
                </a:solidFill>
                <a:latin typeface="Georgia" pitchFamily="18" charset="0"/>
              </a:rPr>
              <a:t>Ukončena </a:t>
            </a:r>
            <a:r>
              <a:rPr lang="cs-CZ" sz="1200" i="1" dirty="0">
                <a:solidFill>
                  <a:srgbClr val="0070C0"/>
                </a:solidFill>
                <a:latin typeface="Georgia" pitchFamily="18" charset="0"/>
              </a:rPr>
              <a:t>šestý </a:t>
            </a:r>
            <a:r>
              <a:rPr lang="cs-CZ" sz="1200" i="1" dirty="0" smtClean="0">
                <a:solidFill>
                  <a:srgbClr val="0070C0"/>
                </a:solidFill>
                <a:latin typeface="Georgia" pitchFamily="18" charset="0"/>
              </a:rPr>
              <a:t>rok smírem </a:t>
            </a:r>
            <a:r>
              <a:rPr lang="cs-CZ" sz="1200" i="1" dirty="0">
                <a:solidFill>
                  <a:srgbClr val="0070C0"/>
                </a:solidFill>
                <a:latin typeface="Georgia" pitchFamily="18" charset="0"/>
              </a:rPr>
              <a:t>u řeky Halyu dne 28. 5. 585 př. n. l.</a:t>
            </a:r>
          </a:p>
          <a:p>
            <a:pPr>
              <a:buClr>
                <a:srgbClr val="000000"/>
              </a:buClr>
              <a:tabLst>
                <a:tab pos="0" algn="l"/>
                <a:tab pos="355600" algn="l"/>
                <a:tab pos="714375" algn="l"/>
                <a:tab pos="1073150" algn="l"/>
                <a:tab pos="1431925" algn="l"/>
                <a:tab pos="1790700" algn="l"/>
                <a:tab pos="2149475" algn="l"/>
                <a:tab pos="2508250" algn="l"/>
                <a:tab pos="2867025" algn="l"/>
                <a:tab pos="3225800" algn="l"/>
                <a:tab pos="3584575" algn="l"/>
                <a:tab pos="3943350" algn="l"/>
                <a:tab pos="4302125" algn="l"/>
                <a:tab pos="4660900" algn="l"/>
                <a:tab pos="5019675" algn="l"/>
                <a:tab pos="5378450" algn="l"/>
                <a:tab pos="5737225" algn="l"/>
                <a:tab pos="6096000" algn="l"/>
                <a:tab pos="6454775" algn="l"/>
                <a:tab pos="6813550" algn="l"/>
                <a:tab pos="7172325" algn="l"/>
                <a:tab pos="7237413" algn="l"/>
                <a:tab pos="7961313" algn="l"/>
                <a:tab pos="8085138" algn="l"/>
                <a:tab pos="8534400" algn="l"/>
                <a:tab pos="8983663" algn="l"/>
                <a:tab pos="9432925" algn="l"/>
                <a:tab pos="9882188" algn="l"/>
                <a:tab pos="10331450" algn="l"/>
                <a:tab pos="10780713" algn="l"/>
              </a:tabLst>
            </a:pPr>
            <a:r>
              <a:rPr lang="cs-CZ" sz="1200" i="1" dirty="0">
                <a:solidFill>
                  <a:srgbClr val="3333CC"/>
                </a:solidFill>
                <a:latin typeface="Georgia" pitchFamily="18" charset="0"/>
              </a:rPr>
              <a:t>	</a:t>
            </a:r>
            <a:r>
              <a:rPr lang="cs-CZ" dirty="0">
                <a:solidFill>
                  <a:srgbClr val="FF0000"/>
                </a:solidFill>
                <a:latin typeface="Georgia" pitchFamily="18" charset="0"/>
              </a:rPr>
              <a:t>28. květen 585 př. n. l</a:t>
            </a:r>
            <a:r>
              <a:rPr lang="cs-CZ" dirty="0" smtClean="0">
                <a:solidFill>
                  <a:srgbClr val="FF0000"/>
                </a:solidFill>
                <a:latin typeface="Georgia" pitchFamily="18" charset="0"/>
              </a:rPr>
              <a:t>.</a:t>
            </a:r>
          </a:p>
          <a:p>
            <a:pPr>
              <a:buClr>
                <a:srgbClr val="000000"/>
              </a:buClr>
              <a:tabLst>
                <a:tab pos="0" algn="l"/>
                <a:tab pos="355600" algn="l"/>
                <a:tab pos="714375" algn="l"/>
                <a:tab pos="1073150" algn="l"/>
                <a:tab pos="1431925" algn="l"/>
                <a:tab pos="1790700" algn="l"/>
                <a:tab pos="2149475" algn="l"/>
                <a:tab pos="2508250" algn="l"/>
                <a:tab pos="2867025" algn="l"/>
                <a:tab pos="3225800" algn="l"/>
                <a:tab pos="3584575" algn="l"/>
                <a:tab pos="3943350" algn="l"/>
                <a:tab pos="4302125" algn="l"/>
                <a:tab pos="4660900" algn="l"/>
                <a:tab pos="5019675" algn="l"/>
                <a:tab pos="5378450" algn="l"/>
                <a:tab pos="5737225" algn="l"/>
                <a:tab pos="6096000" algn="l"/>
                <a:tab pos="6454775" algn="l"/>
                <a:tab pos="6813550" algn="l"/>
                <a:tab pos="7172325" algn="l"/>
                <a:tab pos="7237413" algn="l"/>
                <a:tab pos="7961313" algn="l"/>
                <a:tab pos="8085138" algn="l"/>
                <a:tab pos="8534400" algn="l"/>
                <a:tab pos="8983663" algn="l"/>
                <a:tab pos="9432925" algn="l"/>
                <a:tab pos="9882188" algn="l"/>
                <a:tab pos="10331450" algn="l"/>
                <a:tab pos="10780713" algn="l"/>
              </a:tabLst>
            </a:pPr>
            <a:r>
              <a:rPr lang="cs-CZ" dirty="0" smtClean="0">
                <a:solidFill>
                  <a:srgbClr val="FF0000"/>
                </a:solidFill>
                <a:latin typeface="Georgia" pitchFamily="18" charset="0"/>
              </a:rPr>
              <a:t>Oficiální </a:t>
            </a:r>
            <a:r>
              <a:rPr lang="cs-CZ" dirty="0">
                <a:solidFill>
                  <a:srgbClr val="FF0000"/>
                </a:solidFill>
                <a:latin typeface="Georgia" pitchFamily="18" charset="0"/>
              </a:rPr>
              <a:t>den zrodu evropské vědy i </a:t>
            </a:r>
            <a:r>
              <a:rPr lang="cs-CZ" dirty="0" smtClean="0">
                <a:solidFill>
                  <a:srgbClr val="FF0000"/>
                </a:solidFill>
                <a:latin typeface="Georgia" pitchFamily="18" charset="0"/>
              </a:rPr>
              <a:t>filosofie</a:t>
            </a:r>
          </a:p>
          <a:p>
            <a:pPr>
              <a:buClr>
                <a:srgbClr val="000000"/>
              </a:buClr>
              <a:tabLst>
                <a:tab pos="0" algn="l"/>
                <a:tab pos="355600" algn="l"/>
                <a:tab pos="714375" algn="l"/>
                <a:tab pos="1073150" algn="l"/>
                <a:tab pos="1431925" algn="l"/>
                <a:tab pos="1790700" algn="l"/>
                <a:tab pos="2149475" algn="l"/>
                <a:tab pos="2508250" algn="l"/>
                <a:tab pos="2867025" algn="l"/>
                <a:tab pos="3225800" algn="l"/>
                <a:tab pos="3584575" algn="l"/>
                <a:tab pos="3943350" algn="l"/>
                <a:tab pos="4302125" algn="l"/>
                <a:tab pos="4660900" algn="l"/>
                <a:tab pos="5019675" algn="l"/>
                <a:tab pos="5378450" algn="l"/>
                <a:tab pos="5737225" algn="l"/>
                <a:tab pos="6096000" algn="l"/>
                <a:tab pos="6454775" algn="l"/>
                <a:tab pos="6813550" algn="l"/>
                <a:tab pos="7172325" algn="l"/>
                <a:tab pos="7237413" algn="l"/>
                <a:tab pos="7961313" algn="l"/>
                <a:tab pos="8085138" algn="l"/>
                <a:tab pos="8534400" algn="l"/>
                <a:tab pos="8983663" algn="l"/>
                <a:tab pos="9432925" algn="l"/>
                <a:tab pos="9882188" algn="l"/>
                <a:tab pos="10331450" algn="l"/>
                <a:tab pos="10780713" algn="l"/>
              </a:tabLst>
            </a:pPr>
            <a:r>
              <a:rPr lang="cs-CZ" sz="1600" dirty="0" smtClean="0">
                <a:solidFill>
                  <a:srgbClr val="0070C0"/>
                </a:solidFill>
                <a:latin typeface="Georgia" pitchFamily="18" charset="0"/>
              </a:rPr>
              <a:t>																		Thalés z Milétu</a:t>
            </a:r>
          </a:p>
          <a:p>
            <a:pPr>
              <a:buClr>
                <a:srgbClr val="000000"/>
              </a:buClr>
              <a:tabLst>
                <a:tab pos="0" algn="l"/>
                <a:tab pos="355600" algn="l"/>
                <a:tab pos="714375" algn="l"/>
                <a:tab pos="1073150" algn="l"/>
                <a:tab pos="1431925" algn="l"/>
                <a:tab pos="1790700" algn="l"/>
                <a:tab pos="2149475" algn="l"/>
                <a:tab pos="2508250" algn="l"/>
                <a:tab pos="2867025" algn="l"/>
                <a:tab pos="3225800" algn="l"/>
                <a:tab pos="3584575" algn="l"/>
                <a:tab pos="3943350" algn="l"/>
                <a:tab pos="4302125" algn="l"/>
                <a:tab pos="4660900" algn="l"/>
                <a:tab pos="5019675" algn="l"/>
                <a:tab pos="5378450" algn="l"/>
                <a:tab pos="5737225" algn="l"/>
                <a:tab pos="6096000" algn="l"/>
                <a:tab pos="6454775" algn="l"/>
                <a:tab pos="6813550" algn="l"/>
                <a:tab pos="7172325" algn="l"/>
                <a:tab pos="7237413" algn="l"/>
                <a:tab pos="7961313" algn="l"/>
                <a:tab pos="8085138" algn="l"/>
                <a:tab pos="8534400" algn="l"/>
                <a:tab pos="8983663" algn="l"/>
                <a:tab pos="9432925" algn="l"/>
                <a:tab pos="9882188" algn="l"/>
                <a:tab pos="10331450" algn="l"/>
                <a:tab pos="10780713" algn="l"/>
              </a:tabLst>
            </a:pPr>
            <a:endParaRPr lang="cs-CZ" sz="1600" dirty="0" smtClean="0">
              <a:solidFill>
                <a:srgbClr val="0070C0"/>
              </a:solidFill>
              <a:latin typeface="Georgia" pitchFamily="18" charset="0"/>
            </a:endParaRPr>
          </a:p>
          <a:p>
            <a:pPr>
              <a:buClr>
                <a:srgbClr val="000000"/>
              </a:buClr>
              <a:tabLst>
                <a:tab pos="0" algn="l"/>
                <a:tab pos="355600" algn="l"/>
                <a:tab pos="714375" algn="l"/>
                <a:tab pos="1073150" algn="l"/>
                <a:tab pos="1431925" algn="l"/>
                <a:tab pos="1790700" algn="l"/>
                <a:tab pos="2149475" algn="l"/>
                <a:tab pos="2508250" algn="l"/>
                <a:tab pos="2867025" algn="l"/>
                <a:tab pos="3225800" algn="l"/>
                <a:tab pos="3584575" algn="l"/>
                <a:tab pos="3943350" algn="l"/>
                <a:tab pos="4302125" algn="l"/>
                <a:tab pos="4660900" algn="l"/>
                <a:tab pos="5019675" algn="l"/>
                <a:tab pos="5378450" algn="l"/>
                <a:tab pos="5737225" algn="l"/>
                <a:tab pos="6096000" algn="l"/>
                <a:tab pos="6454775" algn="l"/>
                <a:tab pos="6813550" algn="l"/>
                <a:tab pos="7172325" algn="l"/>
                <a:tab pos="7237413" algn="l"/>
                <a:tab pos="7961313" algn="l"/>
                <a:tab pos="8085138" algn="l"/>
                <a:tab pos="8534400" algn="l"/>
                <a:tab pos="8983663" algn="l"/>
                <a:tab pos="9432925" algn="l"/>
                <a:tab pos="9882188" algn="l"/>
                <a:tab pos="10331450" algn="l"/>
                <a:tab pos="10780713" algn="l"/>
              </a:tabLst>
            </a:pPr>
            <a:endParaRPr lang="cs-CZ" sz="1600" dirty="0" smtClean="0">
              <a:solidFill>
                <a:srgbClr val="0070C0"/>
              </a:solidFill>
              <a:latin typeface="Georgia" pitchFamily="18" charset="0"/>
            </a:endParaRPr>
          </a:p>
          <a:p>
            <a:pPr>
              <a:buClr>
                <a:srgbClr val="000000"/>
              </a:buClr>
              <a:tabLst>
                <a:tab pos="0" algn="l"/>
                <a:tab pos="355600" algn="l"/>
                <a:tab pos="714375" algn="l"/>
                <a:tab pos="1073150" algn="l"/>
                <a:tab pos="1431925" algn="l"/>
                <a:tab pos="1790700" algn="l"/>
                <a:tab pos="2149475" algn="l"/>
                <a:tab pos="2508250" algn="l"/>
                <a:tab pos="2867025" algn="l"/>
                <a:tab pos="3225800" algn="l"/>
                <a:tab pos="3584575" algn="l"/>
                <a:tab pos="3943350" algn="l"/>
                <a:tab pos="4302125" algn="l"/>
                <a:tab pos="4660900" algn="l"/>
                <a:tab pos="5019675" algn="l"/>
                <a:tab pos="5378450" algn="l"/>
                <a:tab pos="5737225" algn="l"/>
                <a:tab pos="6096000" algn="l"/>
                <a:tab pos="6454775" algn="l"/>
                <a:tab pos="6813550" algn="l"/>
                <a:tab pos="7172325" algn="l"/>
                <a:tab pos="7237413" algn="l"/>
                <a:tab pos="7961313" algn="l"/>
                <a:tab pos="8085138" algn="l"/>
                <a:tab pos="8534400" algn="l"/>
                <a:tab pos="8983663" algn="l"/>
                <a:tab pos="9432925" algn="l"/>
                <a:tab pos="9882188" algn="l"/>
                <a:tab pos="10331450" algn="l"/>
                <a:tab pos="10780713" algn="l"/>
              </a:tabLst>
            </a:pPr>
            <a:endParaRPr lang="cs-CZ" sz="1600" dirty="0" smtClean="0">
              <a:solidFill>
                <a:srgbClr val="0070C0"/>
              </a:solidFill>
              <a:latin typeface="Georgia" pitchFamily="18" charset="0"/>
            </a:endParaRPr>
          </a:p>
          <a:p>
            <a:pPr>
              <a:buClr>
                <a:srgbClr val="000000"/>
              </a:buClr>
              <a:tabLst>
                <a:tab pos="0" algn="l"/>
                <a:tab pos="355600" algn="l"/>
                <a:tab pos="714375" algn="l"/>
                <a:tab pos="1073150" algn="l"/>
                <a:tab pos="1431925" algn="l"/>
                <a:tab pos="1790700" algn="l"/>
                <a:tab pos="2149475" algn="l"/>
                <a:tab pos="2508250" algn="l"/>
                <a:tab pos="2867025" algn="l"/>
                <a:tab pos="3225800" algn="l"/>
                <a:tab pos="3584575" algn="l"/>
                <a:tab pos="3943350" algn="l"/>
                <a:tab pos="4302125" algn="l"/>
                <a:tab pos="4660900" algn="l"/>
                <a:tab pos="5019675" algn="l"/>
                <a:tab pos="5378450" algn="l"/>
                <a:tab pos="5737225" algn="l"/>
                <a:tab pos="6096000" algn="l"/>
                <a:tab pos="6454775" algn="l"/>
                <a:tab pos="6813550" algn="l"/>
                <a:tab pos="7172325" algn="l"/>
                <a:tab pos="7237413" algn="l"/>
                <a:tab pos="7961313" algn="l"/>
                <a:tab pos="8085138" algn="l"/>
                <a:tab pos="8534400" algn="l"/>
                <a:tab pos="8983663" algn="l"/>
                <a:tab pos="9432925" algn="l"/>
                <a:tab pos="9882188" algn="l"/>
                <a:tab pos="10331450" algn="l"/>
                <a:tab pos="10780713" algn="l"/>
              </a:tabLst>
            </a:pPr>
            <a:endParaRPr lang="cs-CZ" sz="1600" dirty="0" smtClean="0">
              <a:solidFill>
                <a:srgbClr val="0070C0"/>
              </a:solidFill>
              <a:latin typeface="Georgia" pitchFamily="18" charset="0"/>
            </a:endParaRPr>
          </a:p>
          <a:p>
            <a:pPr>
              <a:buClr>
                <a:srgbClr val="000000"/>
              </a:buClr>
              <a:tabLst>
                <a:tab pos="0" algn="l"/>
                <a:tab pos="355600" algn="l"/>
                <a:tab pos="714375" algn="l"/>
                <a:tab pos="1073150" algn="l"/>
                <a:tab pos="1431925" algn="l"/>
                <a:tab pos="1790700" algn="l"/>
                <a:tab pos="2149475" algn="l"/>
                <a:tab pos="2508250" algn="l"/>
                <a:tab pos="2867025" algn="l"/>
                <a:tab pos="3225800" algn="l"/>
                <a:tab pos="3584575" algn="l"/>
                <a:tab pos="3943350" algn="l"/>
                <a:tab pos="4302125" algn="l"/>
                <a:tab pos="4660900" algn="l"/>
                <a:tab pos="5019675" algn="l"/>
                <a:tab pos="5378450" algn="l"/>
                <a:tab pos="5737225" algn="l"/>
                <a:tab pos="6096000" algn="l"/>
                <a:tab pos="6454775" algn="l"/>
                <a:tab pos="6813550" algn="l"/>
                <a:tab pos="7172325" algn="l"/>
                <a:tab pos="7237413" algn="l"/>
                <a:tab pos="7961313" algn="l"/>
                <a:tab pos="8085138" algn="l"/>
                <a:tab pos="8534400" algn="l"/>
                <a:tab pos="8983663" algn="l"/>
                <a:tab pos="9432925" algn="l"/>
                <a:tab pos="9882188" algn="l"/>
                <a:tab pos="10331450" algn="l"/>
                <a:tab pos="10780713" algn="l"/>
              </a:tabLst>
            </a:pPr>
            <a:endParaRPr lang="cs-CZ" sz="1600" dirty="0" smtClean="0">
              <a:solidFill>
                <a:srgbClr val="0070C0"/>
              </a:solidFill>
              <a:latin typeface="Georgia" pitchFamily="18" charset="0"/>
            </a:endParaRPr>
          </a:p>
          <a:p>
            <a:pPr>
              <a:buClr>
                <a:srgbClr val="000000"/>
              </a:buClr>
              <a:tabLst>
                <a:tab pos="0" algn="l"/>
                <a:tab pos="355600" algn="l"/>
                <a:tab pos="714375" algn="l"/>
                <a:tab pos="1073150" algn="l"/>
                <a:tab pos="1431925" algn="l"/>
                <a:tab pos="1790700" algn="l"/>
                <a:tab pos="2149475" algn="l"/>
                <a:tab pos="2508250" algn="l"/>
                <a:tab pos="2867025" algn="l"/>
                <a:tab pos="3225800" algn="l"/>
                <a:tab pos="3584575" algn="l"/>
                <a:tab pos="3943350" algn="l"/>
                <a:tab pos="4302125" algn="l"/>
                <a:tab pos="4660900" algn="l"/>
                <a:tab pos="5019675" algn="l"/>
                <a:tab pos="5378450" algn="l"/>
                <a:tab pos="5737225" algn="l"/>
                <a:tab pos="6096000" algn="l"/>
                <a:tab pos="6454775" algn="l"/>
                <a:tab pos="6813550" algn="l"/>
                <a:tab pos="7172325" algn="l"/>
                <a:tab pos="7237413" algn="l"/>
                <a:tab pos="7961313" algn="l"/>
                <a:tab pos="8085138" algn="l"/>
                <a:tab pos="8534400" algn="l"/>
                <a:tab pos="8983663" algn="l"/>
                <a:tab pos="9432925" algn="l"/>
                <a:tab pos="9882188" algn="l"/>
                <a:tab pos="10331450" algn="l"/>
                <a:tab pos="10780713" algn="l"/>
              </a:tabLst>
            </a:pPr>
            <a:endParaRPr lang="cs-CZ" sz="1600" dirty="0" smtClean="0">
              <a:solidFill>
                <a:srgbClr val="0070C0"/>
              </a:solidFill>
              <a:latin typeface="Georgia" pitchFamily="18" charset="0"/>
            </a:endParaRPr>
          </a:p>
          <a:p>
            <a:pPr>
              <a:buClr>
                <a:srgbClr val="000000"/>
              </a:buClr>
              <a:tabLst>
                <a:tab pos="0" algn="l"/>
                <a:tab pos="355600" algn="l"/>
                <a:tab pos="714375" algn="l"/>
                <a:tab pos="1073150" algn="l"/>
                <a:tab pos="1431925" algn="l"/>
                <a:tab pos="1790700" algn="l"/>
                <a:tab pos="2149475" algn="l"/>
                <a:tab pos="2508250" algn="l"/>
                <a:tab pos="2867025" algn="l"/>
                <a:tab pos="3225800" algn="l"/>
                <a:tab pos="3584575" algn="l"/>
                <a:tab pos="3943350" algn="l"/>
                <a:tab pos="4302125" algn="l"/>
                <a:tab pos="4660900" algn="l"/>
                <a:tab pos="5019675" algn="l"/>
                <a:tab pos="5378450" algn="l"/>
                <a:tab pos="5737225" algn="l"/>
                <a:tab pos="6096000" algn="l"/>
                <a:tab pos="6454775" algn="l"/>
                <a:tab pos="6813550" algn="l"/>
                <a:tab pos="7172325" algn="l"/>
                <a:tab pos="7237413" algn="l"/>
                <a:tab pos="7961313" algn="l"/>
                <a:tab pos="8085138" algn="l"/>
                <a:tab pos="8534400" algn="l"/>
                <a:tab pos="8983663" algn="l"/>
                <a:tab pos="9432925" algn="l"/>
                <a:tab pos="9882188" algn="l"/>
                <a:tab pos="10331450" algn="l"/>
                <a:tab pos="10780713" algn="l"/>
              </a:tabLst>
            </a:pPr>
            <a:endParaRPr lang="cs-CZ" sz="1600" dirty="0" smtClean="0">
              <a:solidFill>
                <a:srgbClr val="0070C0"/>
              </a:solidFill>
              <a:latin typeface="Georgia" pitchFamily="18" charset="0"/>
            </a:endParaRPr>
          </a:p>
          <a:p>
            <a:pPr>
              <a:buClr>
                <a:srgbClr val="000000"/>
              </a:buClr>
              <a:tabLst>
                <a:tab pos="0" algn="l"/>
                <a:tab pos="355600" algn="l"/>
                <a:tab pos="714375" algn="l"/>
                <a:tab pos="1073150" algn="l"/>
                <a:tab pos="1431925" algn="l"/>
                <a:tab pos="1790700" algn="l"/>
                <a:tab pos="2149475" algn="l"/>
                <a:tab pos="2508250" algn="l"/>
                <a:tab pos="2867025" algn="l"/>
                <a:tab pos="3225800" algn="l"/>
                <a:tab pos="3584575" algn="l"/>
                <a:tab pos="3943350" algn="l"/>
                <a:tab pos="4302125" algn="l"/>
                <a:tab pos="4660900" algn="l"/>
                <a:tab pos="5019675" algn="l"/>
                <a:tab pos="5378450" algn="l"/>
                <a:tab pos="5737225" algn="l"/>
                <a:tab pos="6096000" algn="l"/>
                <a:tab pos="6454775" algn="l"/>
                <a:tab pos="6813550" algn="l"/>
                <a:tab pos="7172325" algn="l"/>
                <a:tab pos="7237413" algn="l"/>
                <a:tab pos="7961313" algn="l"/>
                <a:tab pos="8085138" algn="l"/>
                <a:tab pos="8534400" algn="l"/>
                <a:tab pos="8983663" algn="l"/>
                <a:tab pos="9432925" algn="l"/>
                <a:tab pos="9882188" algn="l"/>
                <a:tab pos="10331450" algn="l"/>
                <a:tab pos="10780713" algn="l"/>
              </a:tabLst>
            </a:pPr>
            <a:endParaRPr lang="cs-CZ" sz="1600" dirty="0" smtClean="0">
              <a:solidFill>
                <a:srgbClr val="0070C0"/>
              </a:solidFill>
              <a:latin typeface="Georgia" pitchFamily="18" charset="0"/>
            </a:endParaRPr>
          </a:p>
          <a:p>
            <a:pPr>
              <a:buClr>
                <a:srgbClr val="000000"/>
              </a:buClr>
              <a:tabLst>
                <a:tab pos="0" algn="l"/>
                <a:tab pos="355600" algn="l"/>
                <a:tab pos="714375" algn="l"/>
                <a:tab pos="1073150" algn="l"/>
                <a:tab pos="1431925" algn="l"/>
                <a:tab pos="1790700" algn="l"/>
                <a:tab pos="2149475" algn="l"/>
                <a:tab pos="2508250" algn="l"/>
                <a:tab pos="2867025" algn="l"/>
                <a:tab pos="3225800" algn="l"/>
                <a:tab pos="3584575" algn="l"/>
                <a:tab pos="3943350" algn="l"/>
                <a:tab pos="4302125" algn="l"/>
                <a:tab pos="4660900" algn="l"/>
                <a:tab pos="5019675" algn="l"/>
                <a:tab pos="5378450" algn="l"/>
                <a:tab pos="5737225" algn="l"/>
                <a:tab pos="6096000" algn="l"/>
                <a:tab pos="6454775" algn="l"/>
                <a:tab pos="6813550" algn="l"/>
                <a:tab pos="7172325" algn="l"/>
                <a:tab pos="7237413" algn="l"/>
                <a:tab pos="7961313" algn="l"/>
                <a:tab pos="8085138" algn="l"/>
                <a:tab pos="8534400" algn="l"/>
                <a:tab pos="8983663" algn="l"/>
                <a:tab pos="9432925" algn="l"/>
                <a:tab pos="9882188" algn="l"/>
                <a:tab pos="10331450" algn="l"/>
                <a:tab pos="10780713" algn="l"/>
              </a:tabLst>
            </a:pPr>
            <a:r>
              <a:rPr lang="cs-CZ" sz="1600" dirty="0">
                <a:solidFill>
                  <a:srgbClr val="0070C0"/>
                </a:solidFill>
              </a:rPr>
              <a:t>	</a:t>
            </a:r>
            <a:endParaRPr lang="cs-CZ" sz="1200" i="1" dirty="0">
              <a:solidFill>
                <a:srgbClr val="0070C0"/>
              </a:solidFill>
            </a:endParaRPr>
          </a:p>
        </p:txBody>
      </p:sp>
      <p:pic>
        <p:nvPicPr>
          <p:cNvPr id="15364" name="Picture 3"/>
          <p:cNvPicPr>
            <a:picLocks noChangeAspect="1" noChangeArrowheads="1"/>
          </p:cNvPicPr>
          <p:nvPr/>
        </p:nvPicPr>
        <p:blipFill>
          <a:blip r:embed="rId3" cstate="print"/>
          <a:srcRect/>
          <a:stretch>
            <a:fillRect/>
          </a:stretch>
        </p:blipFill>
        <p:spPr bwMode="auto">
          <a:xfrm>
            <a:off x="6804248" y="1052736"/>
            <a:ext cx="1459547" cy="1997274"/>
          </a:xfrm>
          <a:prstGeom prst="rect">
            <a:avLst/>
          </a:prstGeom>
          <a:noFill/>
          <a:ln w="9525">
            <a:noFill/>
            <a:round/>
            <a:headEnd/>
            <a:tailEnd/>
          </a:ln>
        </p:spPr>
      </p:pic>
      <p:pic>
        <p:nvPicPr>
          <p:cNvPr id="15365" name="Picture 1"/>
          <p:cNvPicPr>
            <a:picLocks noChangeAspect="1" noChangeArrowheads="1"/>
          </p:cNvPicPr>
          <p:nvPr/>
        </p:nvPicPr>
        <p:blipFill>
          <a:blip r:embed="rId4" cstate="print"/>
          <a:srcRect/>
          <a:stretch>
            <a:fillRect/>
          </a:stretch>
        </p:blipFill>
        <p:spPr bwMode="auto">
          <a:xfrm>
            <a:off x="755576" y="3356992"/>
            <a:ext cx="4916408" cy="2880320"/>
          </a:xfrm>
          <a:prstGeom prst="rect">
            <a:avLst/>
          </a:prstGeom>
          <a:noFill/>
          <a:ln w="9525">
            <a:noFill/>
            <a:round/>
            <a:headEnd/>
            <a:tailEnd/>
          </a:ln>
        </p:spPr>
      </p:pic>
      <p:sp>
        <p:nvSpPr>
          <p:cNvPr id="6" name="TextovéPole 5"/>
          <p:cNvSpPr txBox="1"/>
          <p:nvPr/>
        </p:nvSpPr>
        <p:spPr>
          <a:xfrm>
            <a:off x="755576" y="116632"/>
            <a:ext cx="6671842" cy="646331"/>
          </a:xfrm>
          <a:prstGeom prst="rect">
            <a:avLst/>
          </a:prstGeom>
          <a:noFill/>
        </p:spPr>
        <p:txBody>
          <a:bodyPr wrap="square" rtlCol="0">
            <a:spAutoFit/>
          </a:bodyPr>
          <a:lstStyle/>
          <a:p>
            <a:r>
              <a:rPr lang="cs-CZ" sz="3600" dirty="0" smtClean="0">
                <a:solidFill>
                  <a:srgbClr val="0070C0"/>
                </a:solidFill>
                <a:latin typeface="Georgia" pitchFamily="18" charset="0"/>
                <a:cs typeface="Times New Roman" pitchFamily="18" charset="0"/>
              </a:rPr>
              <a:t>Počátky vzdělanosti </a:t>
            </a:r>
            <a:r>
              <a:rPr lang="en-US" sz="3600" dirty="0" smtClean="0">
                <a:solidFill>
                  <a:srgbClr val="0070C0"/>
                </a:solidFill>
                <a:latin typeface="Georgia" pitchFamily="18" charset="0"/>
                <a:cs typeface="Times New Roman" pitchFamily="18" charset="0"/>
              </a:rPr>
              <a:t>v Evrop</a:t>
            </a:r>
            <a:r>
              <a:rPr lang="cs-CZ" sz="3600" dirty="0" smtClean="0">
                <a:solidFill>
                  <a:srgbClr val="0070C0"/>
                </a:solidFill>
                <a:latin typeface="Georgia" pitchFamily="18" charset="0"/>
                <a:cs typeface="Times New Roman" pitchFamily="18" charset="0"/>
              </a:rPr>
              <a:t>ě</a:t>
            </a:r>
            <a:endParaRPr lang="cs-CZ" sz="3600" dirty="0"/>
          </a:p>
        </p:txBody>
      </p:sp>
      <p:pic>
        <p:nvPicPr>
          <p:cNvPr id="7" name="Obrázek 6" descr="Thaletova věta 1.png"/>
          <p:cNvPicPr>
            <a:picLocks noChangeAspect="1"/>
          </p:cNvPicPr>
          <p:nvPr/>
        </p:nvPicPr>
        <p:blipFill>
          <a:blip r:embed="rId5" cstate="print"/>
          <a:stretch>
            <a:fillRect/>
          </a:stretch>
        </p:blipFill>
        <p:spPr>
          <a:xfrm>
            <a:off x="6804248" y="3429000"/>
            <a:ext cx="1434480" cy="1399705"/>
          </a:xfrm>
          <a:prstGeom prst="rect">
            <a:avLst/>
          </a:prstGeom>
        </p:spPr>
      </p:pic>
      <p:pic>
        <p:nvPicPr>
          <p:cNvPr id="8" name="Obrázek 7" descr="Thales 8.png"/>
          <p:cNvPicPr>
            <a:picLocks noChangeAspect="1"/>
          </p:cNvPicPr>
          <p:nvPr/>
        </p:nvPicPr>
        <p:blipFill>
          <a:blip r:embed="rId6" cstate="print"/>
          <a:stretch>
            <a:fillRect/>
          </a:stretch>
        </p:blipFill>
        <p:spPr>
          <a:xfrm>
            <a:off x="6876256" y="4941168"/>
            <a:ext cx="1399406" cy="127435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Dag - Hrubý\Dokumenty\Obrázky\athens.jpg"/>
          <p:cNvPicPr>
            <a:picLocks noChangeAspect="1" noChangeArrowheads="1"/>
          </p:cNvPicPr>
          <p:nvPr/>
        </p:nvPicPr>
        <p:blipFill>
          <a:blip r:embed="rId3" cstate="print"/>
          <a:srcRect/>
          <a:stretch>
            <a:fillRect/>
          </a:stretch>
        </p:blipFill>
        <p:spPr bwMode="auto">
          <a:xfrm>
            <a:off x="1187624" y="2060848"/>
            <a:ext cx="6912768" cy="4320480"/>
          </a:xfrm>
          <a:prstGeom prst="rect">
            <a:avLst/>
          </a:prstGeom>
          <a:noFill/>
          <a:ln w="9525">
            <a:noFill/>
            <a:miter lim="800000"/>
            <a:headEnd/>
            <a:tailEnd/>
          </a:ln>
        </p:spPr>
      </p:pic>
      <p:sp>
        <p:nvSpPr>
          <p:cNvPr id="3" name="Obdélník 2"/>
          <p:cNvSpPr/>
          <p:nvPr/>
        </p:nvSpPr>
        <p:spPr>
          <a:xfrm>
            <a:off x="539552" y="260648"/>
            <a:ext cx="8208912" cy="646331"/>
          </a:xfrm>
          <a:prstGeom prst="rect">
            <a:avLst/>
          </a:prstGeom>
        </p:spPr>
        <p:txBody>
          <a:bodyPr wrap="square">
            <a:spAutoFit/>
          </a:bodyPr>
          <a:lstStyle/>
          <a:p>
            <a:r>
              <a:rPr lang="cs-CZ" sz="3600" dirty="0" smtClean="0">
                <a:solidFill>
                  <a:srgbClr val="0070C0"/>
                </a:solidFill>
                <a:latin typeface="Georgia" pitchFamily="18" charset="0"/>
                <a:cs typeface="Times New Roman" pitchFamily="18" charset="0"/>
              </a:rPr>
              <a:t>Počátky vzdělanosti </a:t>
            </a:r>
            <a:r>
              <a:rPr lang="en-US" sz="3600" dirty="0" smtClean="0">
                <a:solidFill>
                  <a:srgbClr val="0070C0"/>
                </a:solidFill>
                <a:latin typeface="Georgia" pitchFamily="18" charset="0"/>
                <a:cs typeface="Times New Roman" pitchFamily="18" charset="0"/>
              </a:rPr>
              <a:t>v Evrop</a:t>
            </a:r>
            <a:r>
              <a:rPr lang="cs-CZ" sz="3600" dirty="0" smtClean="0">
                <a:solidFill>
                  <a:srgbClr val="0070C0"/>
                </a:solidFill>
                <a:latin typeface="Georgia" pitchFamily="18" charset="0"/>
                <a:cs typeface="Times New Roman" pitchFamily="18" charset="0"/>
              </a:rPr>
              <a:t>ě</a:t>
            </a:r>
            <a:endParaRPr lang="cs-CZ" sz="3600" dirty="0"/>
          </a:p>
        </p:txBody>
      </p:sp>
      <p:sp>
        <p:nvSpPr>
          <p:cNvPr id="4" name="Obdélník 3"/>
          <p:cNvSpPr/>
          <p:nvPr/>
        </p:nvSpPr>
        <p:spPr>
          <a:xfrm>
            <a:off x="1763688" y="1196752"/>
            <a:ext cx="5616624" cy="523220"/>
          </a:xfrm>
          <a:prstGeom prst="rect">
            <a:avLst/>
          </a:prstGeom>
        </p:spPr>
        <p:txBody>
          <a:bodyPr wrap="square">
            <a:spAutoFit/>
          </a:bodyPr>
          <a:lstStyle/>
          <a:p>
            <a:pPr algn="ctr"/>
            <a:r>
              <a:rPr lang="cs-CZ" sz="2800" i="1" dirty="0" smtClean="0">
                <a:solidFill>
                  <a:srgbClr val="FF0000"/>
                </a:solidFill>
                <a:latin typeface="Georgia" pitchFamily="18" charset="0"/>
              </a:rPr>
              <a:t>Ούδείς άγεωμέτρητος εισίτω</a:t>
            </a:r>
            <a:endParaRPr lang="cs-CZ" sz="2800" dirty="0">
              <a:solidFill>
                <a:srgbClr val="FF0000"/>
              </a:solidFill>
              <a:latin typeface="Georgia"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p:cNvSpPr>
            <a:spLocks noGrp="1"/>
          </p:cNvSpPr>
          <p:nvPr>
            <p:ph type="title"/>
          </p:nvPr>
        </p:nvSpPr>
        <p:spPr>
          <a:xfrm>
            <a:off x="457200" y="274638"/>
            <a:ext cx="8229600" cy="634082"/>
          </a:xfrm>
        </p:spPr>
        <p:txBody>
          <a:bodyPr rtlCol="0">
            <a:noAutofit/>
          </a:bodyPr>
          <a:lstStyle/>
          <a:p>
            <a:pPr algn="l"/>
            <a:r>
              <a:rPr lang="cs-CZ" sz="3600" dirty="0" smtClean="0">
                <a:solidFill>
                  <a:srgbClr val="0070C0"/>
                </a:solidFill>
                <a:latin typeface="Georgia" pitchFamily="18" charset="0"/>
                <a:cs typeface="Times New Roman" pitchFamily="18" charset="0"/>
              </a:rPr>
              <a:t>Počátky vzdělanosti </a:t>
            </a:r>
            <a:r>
              <a:rPr lang="en-US" sz="3600" dirty="0" smtClean="0">
                <a:solidFill>
                  <a:srgbClr val="0070C0"/>
                </a:solidFill>
                <a:latin typeface="Georgia" pitchFamily="18" charset="0"/>
                <a:cs typeface="Times New Roman" pitchFamily="18" charset="0"/>
              </a:rPr>
              <a:t>v Evrop</a:t>
            </a:r>
            <a:r>
              <a:rPr lang="cs-CZ" sz="3600" dirty="0" smtClean="0">
                <a:solidFill>
                  <a:srgbClr val="0070C0"/>
                </a:solidFill>
                <a:latin typeface="Georgia" pitchFamily="18" charset="0"/>
                <a:cs typeface="Times New Roman" pitchFamily="18" charset="0"/>
              </a:rPr>
              <a:t>ě</a:t>
            </a:r>
            <a:endParaRPr lang="cs-CZ" sz="3600" dirty="0"/>
          </a:p>
        </p:txBody>
      </p:sp>
      <p:pic>
        <p:nvPicPr>
          <p:cNvPr id="25603" name="Picture 3" descr="C:\Documents and Settings\Dag - Hrubý\Dokumenty\DAG\Prezentace\Platon\anim06.gif"/>
          <p:cNvPicPr>
            <a:picLocks noChangeAspect="1" noChangeArrowheads="1" noCrop="1"/>
          </p:cNvPicPr>
          <p:nvPr/>
        </p:nvPicPr>
        <p:blipFill>
          <a:blip r:embed="rId4" cstate="print"/>
          <a:srcRect/>
          <a:stretch>
            <a:fillRect/>
          </a:stretch>
        </p:blipFill>
        <p:spPr bwMode="auto">
          <a:xfrm>
            <a:off x="5724128" y="980728"/>
            <a:ext cx="2071688" cy="2071687"/>
          </a:xfrm>
          <a:prstGeom prst="rect">
            <a:avLst/>
          </a:prstGeom>
          <a:noFill/>
          <a:ln w="9525">
            <a:noFill/>
            <a:miter lim="800000"/>
            <a:headEnd/>
            <a:tailEnd/>
          </a:ln>
        </p:spPr>
      </p:pic>
      <p:pic>
        <p:nvPicPr>
          <p:cNvPr id="25604" name="Picture 5" descr="C:\Documents and Settings\Dag - Hrubý\Dokumenty\DAG\Prezentace\Platon\anim05.gif"/>
          <p:cNvPicPr>
            <a:picLocks noChangeAspect="1" noChangeArrowheads="1" noCrop="1"/>
          </p:cNvPicPr>
          <p:nvPr/>
        </p:nvPicPr>
        <p:blipFill>
          <a:blip r:embed="rId5" cstate="print"/>
          <a:srcRect/>
          <a:stretch>
            <a:fillRect/>
          </a:stretch>
        </p:blipFill>
        <p:spPr bwMode="auto">
          <a:xfrm>
            <a:off x="611560" y="3861048"/>
            <a:ext cx="1933575" cy="1933575"/>
          </a:xfrm>
          <a:prstGeom prst="rect">
            <a:avLst/>
          </a:prstGeom>
          <a:noFill/>
          <a:ln w="9525">
            <a:noFill/>
            <a:miter lim="800000"/>
            <a:headEnd/>
            <a:tailEnd/>
          </a:ln>
        </p:spPr>
      </p:pic>
      <p:pic>
        <p:nvPicPr>
          <p:cNvPr id="25605" name="Picture 6" descr="C:\Documents and Settings\Dag - Hrubý\Dokumenty\DAG\Prezentace\Platon\anim22.gif"/>
          <p:cNvPicPr>
            <a:picLocks noChangeAspect="1" noChangeArrowheads="1" noCrop="1"/>
          </p:cNvPicPr>
          <p:nvPr/>
        </p:nvPicPr>
        <p:blipFill>
          <a:blip r:embed="rId6" cstate="print"/>
          <a:srcRect/>
          <a:stretch>
            <a:fillRect/>
          </a:stretch>
        </p:blipFill>
        <p:spPr bwMode="auto">
          <a:xfrm>
            <a:off x="5652120" y="3861048"/>
            <a:ext cx="2071688" cy="2071687"/>
          </a:xfrm>
          <a:prstGeom prst="rect">
            <a:avLst/>
          </a:prstGeom>
          <a:noFill/>
          <a:ln w="9525">
            <a:noFill/>
            <a:miter lim="800000"/>
            <a:headEnd/>
            <a:tailEnd/>
          </a:ln>
        </p:spPr>
      </p:pic>
      <p:pic>
        <p:nvPicPr>
          <p:cNvPr id="25606" name="Picture 7" descr="C:\Documents and Settings\Dag - Hrubý\Dokumenty\DAG\Prezentace\Platon\anim23.gif"/>
          <p:cNvPicPr>
            <a:picLocks noChangeAspect="1" noChangeArrowheads="1" noCrop="1"/>
          </p:cNvPicPr>
          <p:nvPr/>
        </p:nvPicPr>
        <p:blipFill>
          <a:blip r:embed="rId7" cstate="print"/>
          <a:srcRect/>
          <a:stretch>
            <a:fillRect/>
          </a:stretch>
        </p:blipFill>
        <p:spPr bwMode="auto">
          <a:xfrm>
            <a:off x="3131840" y="2132856"/>
            <a:ext cx="1949450" cy="1857375"/>
          </a:xfrm>
          <a:prstGeom prst="rect">
            <a:avLst/>
          </a:prstGeom>
          <a:noFill/>
          <a:ln w="9525">
            <a:noFill/>
            <a:miter lim="800000"/>
            <a:headEnd/>
            <a:tailEnd/>
          </a:ln>
        </p:spPr>
      </p:pic>
      <p:pic>
        <p:nvPicPr>
          <p:cNvPr id="25607" name="Picture 8" descr="C:\Documents and Settings\Dag - Hrubý\Dokumenty\DAG\Prezentace\Platon\anim01.gif"/>
          <p:cNvPicPr>
            <a:picLocks noChangeAspect="1" noChangeArrowheads="1" noCrop="1"/>
          </p:cNvPicPr>
          <p:nvPr/>
        </p:nvPicPr>
        <p:blipFill>
          <a:blip r:embed="rId8" cstate="print"/>
          <a:srcRect/>
          <a:stretch>
            <a:fillRect/>
          </a:stretch>
        </p:blipFill>
        <p:spPr bwMode="auto">
          <a:xfrm>
            <a:off x="539552" y="980728"/>
            <a:ext cx="2143125" cy="2143125"/>
          </a:xfrm>
          <a:prstGeom prst="rect">
            <a:avLst/>
          </a:prstGeom>
          <a:noFill/>
          <a:ln w="9525">
            <a:noFill/>
            <a:miter lim="800000"/>
            <a:headEnd/>
            <a:tailEnd/>
          </a:ln>
        </p:spPr>
      </p:pic>
      <p:sp>
        <p:nvSpPr>
          <p:cNvPr id="8" name="TextovéPole 7"/>
          <p:cNvSpPr txBox="1"/>
          <p:nvPr/>
        </p:nvSpPr>
        <p:spPr>
          <a:xfrm>
            <a:off x="1043608" y="2708920"/>
            <a:ext cx="1152128" cy="646331"/>
          </a:xfrm>
          <a:prstGeom prst="rect">
            <a:avLst/>
          </a:prstGeom>
          <a:noFill/>
        </p:spPr>
        <p:txBody>
          <a:bodyPr wrap="square" rtlCol="0">
            <a:spAutoFit/>
          </a:bodyPr>
          <a:lstStyle/>
          <a:p>
            <a:r>
              <a:rPr lang="cs-CZ" b="1" dirty="0" smtClean="0">
                <a:solidFill>
                  <a:srgbClr val="0070C0"/>
                </a:solidFill>
                <a:latin typeface="Times New Roman" pitchFamily="18" charset="0"/>
                <a:cs typeface="Times New Roman" pitchFamily="18" charset="0"/>
              </a:rPr>
              <a:t>Tetraedr</a:t>
            </a:r>
          </a:p>
          <a:p>
            <a:r>
              <a:rPr lang="cs-CZ" b="1" dirty="0" smtClean="0">
                <a:solidFill>
                  <a:srgbClr val="FF0000"/>
                </a:solidFill>
                <a:latin typeface="Times New Roman" pitchFamily="18" charset="0"/>
                <a:cs typeface="Times New Roman" pitchFamily="18" charset="0"/>
              </a:rPr>
              <a:t>Oheň</a:t>
            </a:r>
            <a:endParaRPr lang="cs-CZ" b="1" dirty="0">
              <a:solidFill>
                <a:srgbClr val="FF0000"/>
              </a:solidFill>
              <a:latin typeface="Times New Roman" pitchFamily="18" charset="0"/>
              <a:cs typeface="Times New Roman" pitchFamily="18" charset="0"/>
            </a:endParaRPr>
          </a:p>
        </p:txBody>
      </p:sp>
      <p:sp>
        <p:nvSpPr>
          <p:cNvPr id="9" name="TextovéPole 8"/>
          <p:cNvSpPr txBox="1"/>
          <p:nvPr/>
        </p:nvSpPr>
        <p:spPr>
          <a:xfrm>
            <a:off x="6228184" y="2996952"/>
            <a:ext cx="1157692" cy="646331"/>
          </a:xfrm>
          <a:prstGeom prst="rect">
            <a:avLst/>
          </a:prstGeom>
          <a:noFill/>
        </p:spPr>
        <p:txBody>
          <a:bodyPr wrap="square" rtlCol="0">
            <a:spAutoFit/>
          </a:bodyPr>
          <a:lstStyle/>
          <a:p>
            <a:r>
              <a:rPr lang="cs-CZ" b="1" dirty="0" smtClean="0">
                <a:solidFill>
                  <a:srgbClr val="0070C0"/>
                </a:solidFill>
                <a:latin typeface="Times New Roman" pitchFamily="18" charset="0"/>
                <a:cs typeface="Times New Roman" pitchFamily="18" charset="0"/>
              </a:rPr>
              <a:t>Hexaedr </a:t>
            </a:r>
            <a:r>
              <a:rPr lang="cs-CZ" b="1" dirty="0" smtClean="0">
                <a:solidFill>
                  <a:srgbClr val="FF0000"/>
                </a:solidFill>
                <a:latin typeface="Times New Roman" pitchFamily="18" charset="0"/>
                <a:cs typeface="Times New Roman" pitchFamily="18" charset="0"/>
              </a:rPr>
              <a:t>Země</a:t>
            </a:r>
            <a:endParaRPr lang="cs-CZ" b="1" dirty="0">
              <a:solidFill>
                <a:srgbClr val="FF0000"/>
              </a:solidFill>
              <a:latin typeface="Times New Roman" pitchFamily="18" charset="0"/>
              <a:cs typeface="Times New Roman" pitchFamily="18" charset="0"/>
            </a:endParaRPr>
          </a:p>
        </p:txBody>
      </p:sp>
      <p:sp>
        <p:nvSpPr>
          <p:cNvPr id="10" name="TextovéPole 9"/>
          <p:cNvSpPr txBox="1"/>
          <p:nvPr/>
        </p:nvSpPr>
        <p:spPr>
          <a:xfrm>
            <a:off x="3275856" y="4077072"/>
            <a:ext cx="1769852" cy="369332"/>
          </a:xfrm>
          <a:prstGeom prst="rect">
            <a:avLst/>
          </a:prstGeom>
          <a:noFill/>
        </p:spPr>
        <p:txBody>
          <a:bodyPr wrap="square" rtlCol="0">
            <a:spAutoFit/>
          </a:bodyPr>
          <a:lstStyle/>
          <a:p>
            <a:pPr algn="ctr"/>
            <a:r>
              <a:rPr lang="cs-CZ" b="1" dirty="0" smtClean="0">
                <a:solidFill>
                  <a:srgbClr val="0070C0"/>
                </a:solidFill>
                <a:latin typeface="Times New Roman" pitchFamily="18" charset="0"/>
                <a:cs typeface="Times New Roman" pitchFamily="18" charset="0"/>
              </a:rPr>
              <a:t>Dodekaedr</a:t>
            </a:r>
            <a:endParaRPr lang="cs-CZ" sz="2000" b="1" dirty="0">
              <a:solidFill>
                <a:srgbClr val="0070C0"/>
              </a:solidFill>
              <a:latin typeface="Times New Roman" pitchFamily="18" charset="0"/>
              <a:cs typeface="Times New Roman" pitchFamily="18" charset="0"/>
            </a:endParaRPr>
          </a:p>
        </p:txBody>
      </p:sp>
      <p:sp>
        <p:nvSpPr>
          <p:cNvPr id="11" name="TextovéPole 10"/>
          <p:cNvSpPr txBox="1"/>
          <p:nvPr/>
        </p:nvSpPr>
        <p:spPr>
          <a:xfrm>
            <a:off x="899592" y="5805264"/>
            <a:ext cx="1440160" cy="646331"/>
          </a:xfrm>
          <a:prstGeom prst="rect">
            <a:avLst/>
          </a:prstGeom>
          <a:noFill/>
        </p:spPr>
        <p:txBody>
          <a:bodyPr wrap="square" rtlCol="0">
            <a:spAutoFit/>
          </a:bodyPr>
          <a:lstStyle/>
          <a:p>
            <a:r>
              <a:rPr lang="cs-CZ" b="1" dirty="0" smtClean="0">
                <a:solidFill>
                  <a:srgbClr val="0070C0"/>
                </a:solidFill>
                <a:latin typeface="Georgia" pitchFamily="18" charset="0"/>
              </a:rPr>
              <a:t>O</a:t>
            </a:r>
            <a:r>
              <a:rPr lang="cs-CZ" b="1" dirty="0" smtClean="0">
                <a:solidFill>
                  <a:srgbClr val="0070C0"/>
                </a:solidFill>
                <a:latin typeface="Times New Roman" pitchFamily="18" charset="0"/>
                <a:cs typeface="Times New Roman" pitchFamily="18" charset="0"/>
              </a:rPr>
              <a:t>ktaedr</a:t>
            </a:r>
          </a:p>
          <a:p>
            <a:r>
              <a:rPr lang="cs-CZ" b="1" dirty="0" smtClean="0">
                <a:solidFill>
                  <a:srgbClr val="FF0000"/>
                </a:solidFill>
                <a:latin typeface="Times New Roman" pitchFamily="18" charset="0"/>
                <a:cs typeface="Times New Roman" pitchFamily="18" charset="0"/>
              </a:rPr>
              <a:t>Vzduch</a:t>
            </a:r>
            <a:endParaRPr lang="cs-CZ" b="1" dirty="0">
              <a:solidFill>
                <a:srgbClr val="FF0000"/>
              </a:solidFill>
              <a:latin typeface="Times New Roman" pitchFamily="18" charset="0"/>
              <a:cs typeface="Times New Roman" pitchFamily="18" charset="0"/>
            </a:endParaRPr>
          </a:p>
        </p:txBody>
      </p:sp>
      <p:sp>
        <p:nvSpPr>
          <p:cNvPr id="12" name="TextovéPole 11"/>
          <p:cNvSpPr txBox="1"/>
          <p:nvPr/>
        </p:nvSpPr>
        <p:spPr>
          <a:xfrm>
            <a:off x="6156176" y="5877272"/>
            <a:ext cx="1056700" cy="646331"/>
          </a:xfrm>
          <a:prstGeom prst="rect">
            <a:avLst/>
          </a:prstGeom>
          <a:noFill/>
        </p:spPr>
        <p:txBody>
          <a:bodyPr wrap="none" rtlCol="0">
            <a:spAutoFit/>
          </a:bodyPr>
          <a:lstStyle/>
          <a:p>
            <a:r>
              <a:rPr lang="cs-CZ" b="1" dirty="0" smtClean="0">
                <a:solidFill>
                  <a:srgbClr val="0070C0"/>
                </a:solidFill>
                <a:latin typeface="Times New Roman" pitchFamily="18" charset="0"/>
                <a:cs typeface="Times New Roman" pitchFamily="18" charset="0"/>
              </a:rPr>
              <a:t>Ikosaedr</a:t>
            </a:r>
          </a:p>
          <a:p>
            <a:r>
              <a:rPr lang="cs-CZ" b="1" dirty="0" smtClean="0">
                <a:solidFill>
                  <a:srgbClr val="FF0000"/>
                </a:solidFill>
                <a:latin typeface="Times New Roman" pitchFamily="18" charset="0"/>
                <a:cs typeface="Times New Roman" pitchFamily="18" charset="0"/>
              </a:rPr>
              <a:t>Voda</a:t>
            </a:r>
            <a:endParaRPr lang="cs-CZ" b="1" dirty="0">
              <a:solidFill>
                <a:srgbClr val="FF0000"/>
              </a:solidFill>
              <a:latin typeface="Times New Roman" pitchFamily="18" charset="0"/>
              <a:cs typeface="Times New Roman" pitchFamily="18" charset="0"/>
            </a:endParaRPr>
          </a:p>
        </p:txBody>
      </p:sp>
      <p:sp>
        <p:nvSpPr>
          <p:cNvPr id="14" name="TextovéPole 13"/>
          <p:cNvSpPr txBox="1"/>
          <p:nvPr/>
        </p:nvSpPr>
        <p:spPr>
          <a:xfrm>
            <a:off x="2555776" y="1052736"/>
            <a:ext cx="3096344" cy="1107996"/>
          </a:xfrm>
          <a:prstGeom prst="rect">
            <a:avLst/>
          </a:prstGeom>
          <a:noFill/>
        </p:spPr>
        <p:txBody>
          <a:bodyPr wrap="square" rtlCol="0">
            <a:spAutoFit/>
          </a:bodyPr>
          <a:lstStyle/>
          <a:p>
            <a:pPr algn="ctr"/>
            <a:r>
              <a:rPr lang="cs-CZ" sz="2400" b="1" dirty="0" smtClean="0">
                <a:solidFill>
                  <a:srgbClr val="0070C0"/>
                </a:solidFill>
                <a:latin typeface="Georgia" pitchFamily="18" charset="0"/>
              </a:rPr>
              <a:t>PLATONOVA TĚLESA</a:t>
            </a:r>
          </a:p>
          <a:p>
            <a:pPr algn="ctr"/>
            <a:endParaRPr lang="cs-CZ" b="1" i="1" dirty="0">
              <a:latin typeface="Times New Roman" pitchFamily="18" charset="0"/>
              <a:cs typeface="Times New Roman" pitchFamily="18" charset="0"/>
            </a:endParaRPr>
          </a:p>
        </p:txBody>
      </p:sp>
      <p:sp>
        <p:nvSpPr>
          <p:cNvPr id="15" name="Obdélník 14"/>
          <p:cNvSpPr/>
          <p:nvPr/>
        </p:nvSpPr>
        <p:spPr>
          <a:xfrm>
            <a:off x="2627784" y="4581128"/>
            <a:ext cx="2790056" cy="646331"/>
          </a:xfrm>
          <a:prstGeom prst="rect">
            <a:avLst/>
          </a:prstGeom>
        </p:spPr>
        <p:txBody>
          <a:bodyPr wrap="square">
            <a:spAutoFit/>
          </a:bodyPr>
          <a:lstStyle/>
          <a:p>
            <a:pPr algn="ctr"/>
            <a:r>
              <a:rPr lang="cs-CZ" dirty="0" smtClean="0">
                <a:solidFill>
                  <a:srgbClr val="0070C0"/>
                </a:solidFill>
                <a:latin typeface="Georgia" pitchFamily="18" charset="0"/>
              </a:rPr>
              <a:t>Eulerova věta</a:t>
            </a:r>
          </a:p>
          <a:p>
            <a:pPr algn="ctr"/>
            <a:r>
              <a:rPr lang="cs-CZ" b="1" i="1" dirty="0" smtClean="0">
                <a:latin typeface="Times New Roman" pitchFamily="18" charset="0"/>
                <a:cs typeface="Times New Roman" pitchFamily="18" charset="0"/>
              </a:rPr>
              <a:t>S + V = H + 2</a:t>
            </a:r>
            <a:endParaRPr lang="cs-CZ" dirty="0"/>
          </a:p>
        </p:txBody>
      </p:sp>
      <p:graphicFrame>
        <p:nvGraphicFramePr>
          <p:cNvPr id="422913" name="Object 1"/>
          <p:cNvGraphicFramePr>
            <a:graphicFrameLocks noChangeAspect="1"/>
          </p:cNvGraphicFramePr>
          <p:nvPr/>
        </p:nvGraphicFramePr>
        <p:xfrm>
          <a:off x="2699792" y="5414402"/>
          <a:ext cx="2880320" cy="751448"/>
        </p:xfrm>
        <a:graphic>
          <a:graphicData uri="http://schemas.openxmlformats.org/presentationml/2006/ole">
            <p:oleObj spid="_x0000_s2050" name="Equation" r:id="rId9" imgW="1511280" imgH="393480" progId="Equation.DSMT4">
              <p:embed/>
            </p:oleObj>
          </a:graphicData>
        </a:graphic>
      </p:graphicFrame>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Autofit/>
          </a:bodyPr>
          <a:lstStyle/>
          <a:p>
            <a:pPr algn="l"/>
            <a:r>
              <a:rPr lang="cs-CZ" sz="3600" dirty="0" smtClean="0">
                <a:solidFill>
                  <a:srgbClr val="0070C0"/>
                </a:solidFill>
                <a:latin typeface="Georgia" pitchFamily="18" charset="0"/>
                <a:cs typeface="Times New Roman" pitchFamily="18" charset="0"/>
              </a:rPr>
              <a:t/>
            </a:r>
            <a:br>
              <a:rPr lang="cs-CZ" sz="3600" dirty="0" smtClean="0">
                <a:solidFill>
                  <a:srgbClr val="0070C0"/>
                </a:solidFill>
                <a:latin typeface="Georgia" pitchFamily="18" charset="0"/>
                <a:cs typeface="Times New Roman" pitchFamily="18" charset="0"/>
              </a:rPr>
            </a:br>
            <a:r>
              <a:rPr lang="cs-CZ" sz="3600" dirty="0" smtClean="0">
                <a:solidFill>
                  <a:srgbClr val="0070C0"/>
                </a:solidFill>
                <a:latin typeface="Georgia" pitchFamily="18" charset="0"/>
                <a:cs typeface="Times New Roman" pitchFamily="18" charset="0"/>
              </a:rPr>
              <a:t>Počátky vzdělanosti </a:t>
            </a:r>
            <a:r>
              <a:rPr lang="en-US" sz="3600" dirty="0" smtClean="0">
                <a:solidFill>
                  <a:srgbClr val="0070C0"/>
                </a:solidFill>
                <a:latin typeface="Georgia" pitchFamily="18" charset="0"/>
                <a:cs typeface="Times New Roman" pitchFamily="18" charset="0"/>
              </a:rPr>
              <a:t>v Evrop</a:t>
            </a:r>
            <a:r>
              <a:rPr lang="cs-CZ" sz="3600" dirty="0" smtClean="0">
                <a:solidFill>
                  <a:srgbClr val="0070C0"/>
                </a:solidFill>
                <a:latin typeface="Georgia" pitchFamily="18" charset="0"/>
                <a:cs typeface="Times New Roman" pitchFamily="18" charset="0"/>
              </a:rPr>
              <a:t>ě</a:t>
            </a:r>
            <a:r>
              <a:rPr lang="cs-CZ" sz="3600" dirty="0" smtClean="0"/>
              <a:t/>
            </a:r>
            <a:br>
              <a:rPr lang="cs-CZ" sz="3600" dirty="0" smtClean="0"/>
            </a:br>
            <a:endParaRPr lang="cs-CZ" sz="3600" dirty="0">
              <a:solidFill>
                <a:srgbClr val="0070C0"/>
              </a:solidFill>
              <a:latin typeface="Georgia" pitchFamily="18" charset="0"/>
            </a:endParaRPr>
          </a:p>
        </p:txBody>
      </p:sp>
      <p:sp>
        <p:nvSpPr>
          <p:cNvPr id="8" name="TextovéPole 7"/>
          <p:cNvSpPr txBox="1"/>
          <p:nvPr/>
        </p:nvSpPr>
        <p:spPr>
          <a:xfrm>
            <a:off x="467544" y="3933056"/>
            <a:ext cx="8208912" cy="2492990"/>
          </a:xfrm>
          <a:prstGeom prst="rect">
            <a:avLst/>
          </a:prstGeom>
          <a:noFill/>
        </p:spPr>
        <p:txBody>
          <a:bodyPr wrap="square" rtlCol="0">
            <a:spAutoFit/>
          </a:bodyPr>
          <a:lstStyle/>
          <a:p>
            <a:r>
              <a:rPr lang="cs-CZ" sz="1600" dirty="0" smtClean="0">
                <a:latin typeface="Georgia" pitchFamily="18" charset="0"/>
              </a:rPr>
              <a:t>Klíčové dílo </a:t>
            </a:r>
            <a:r>
              <a:rPr lang="cs-CZ" sz="1600" b="1" dirty="0" smtClean="0">
                <a:solidFill>
                  <a:srgbClr val="FF0000"/>
                </a:solidFill>
                <a:latin typeface="Georgia" pitchFamily="18" charset="0"/>
              </a:rPr>
              <a:t>„De doctrina christiana</a:t>
            </a:r>
            <a:r>
              <a:rPr lang="cs-CZ" sz="1600" dirty="0" smtClean="0">
                <a:latin typeface="Georgia" pitchFamily="18" charset="0"/>
              </a:rPr>
              <a:t>“, které napsal sv. Augustin v letech 396 – 428, lze považovat  za </a:t>
            </a:r>
            <a:r>
              <a:rPr lang="cs-CZ" sz="1600" u="sng" dirty="0" smtClean="0">
                <a:solidFill>
                  <a:srgbClr val="FF0000"/>
                </a:solidFill>
                <a:latin typeface="Georgia" pitchFamily="18" charset="0"/>
              </a:rPr>
              <a:t>ustavující text celého křesťanského vzdělávání a výchovy středověkého Západu</a:t>
            </a:r>
            <a:r>
              <a:rPr lang="cs-CZ" sz="1600" dirty="0" smtClean="0">
                <a:latin typeface="Georgia" pitchFamily="18" charset="0"/>
              </a:rPr>
              <a:t>. Za první doklad snahy církve převzít školský systém se obvykle považuje </a:t>
            </a:r>
            <a:r>
              <a:rPr lang="cs-CZ" sz="1600" b="1" dirty="0" smtClean="0">
                <a:solidFill>
                  <a:srgbClr val="FF0000"/>
                </a:solidFill>
                <a:latin typeface="Georgia" pitchFamily="18" charset="0"/>
              </a:rPr>
              <a:t>koncil ve Vaison</a:t>
            </a:r>
            <a:r>
              <a:rPr lang="cs-CZ" sz="1600" dirty="0" smtClean="0">
                <a:latin typeface="Georgia" pitchFamily="18" charset="0"/>
              </a:rPr>
              <a:t>, jenž roku </a:t>
            </a:r>
            <a:r>
              <a:rPr lang="cs-CZ" sz="1600" b="1" dirty="0" smtClean="0">
                <a:solidFill>
                  <a:srgbClr val="FF0000"/>
                </a:solidFill>
                <a:latin typeface="Georgia" pitchFamily="18" charset="0"/>
              </a:rPr>
              <a:t>529</a:t>
            </a:r>
            <a:r>
              <a:rPr lang="cs-CZ" sz="1600" dirty="0" smtClean="0">
                <a:latin typeface="Georgia" pitchFamily="18" charset="0"/>
              </a:rPr>
              <a:t> vyzval biskupy v Provence ke zřizování škol při katedrálách a hlavních kostelech diecézí. Předsednictvím koncilu byl pověřen </a:t>
            </a:r>
            <a:r>
              <a:rPr lang="cs-CZ" sz="1600" dirty="0" smtClean="0">
                <a:solidFill>
                  <a:srgbClr val="0070C0"/>
                </a:solidFill>
                <a:latin typeface="Georgia" pitchFamily="18" charset="0"/>
              </a:rPr>
              <a:t>Caesarius z Arles. </a:t>
            </a:r>
          </a:p>
          <a:p>
            <a:endParaRPr lang="cs-CZ" sz="1600" dirty="0" smtClean="0">
              <a:solidFill>
                <a:srgbClr val="0070C0"/>
              </a:solidFill>
              <a:latin typeface="Georgia" pitchFamily="18" charset="0"/>
            </a:endParaRPr>
          </a:p>
          <a:p>
            <a:r>
              <a:rPr lang="cs-CZ" sz="1600" b="1" dirty="0" smtClean="0">
                <a:solidFill>
                  <a:srgbClr val="0070C0"/>
                </a:solidFill>
                <a:latin typeface="Georgia" pitchFamily="18" charset="0"/>
              </a:rPr>
              <a:t>„</a:t>
            </a:r>
            <a:r>
              <a:rPr lang="cs-CZ" sz="1600" b="1" i="1" dirty="0" smtClean="0">
                <a:solidFill>
                  <a:srgbClr val="0070C0"/>
                </a:solidFill>
                <a:latin typeface="Georgia" pitchFamily="18" charset="0"/>
              </a:rPr>
              <a:t>Každý dobrý křesťan by se měl mít na pozoru před matematiky, kteří již po staletí pomáhají ďáblu zatemnit lidem ducha.“ </a:t>
            </a:r>
            <a:r>
              <a:rPr lang="cs-CZ" sz="1600" i="1" dirty="0" smtClean="0">
                <a:latin typeface="Georgia" pitchFamily="18" charset="0"/>
              </a:rPr>
              <a:t>(sv. Augustin, 390)</a:t>
            </a:r>
          </a:p>
          <a:p>
            <a:endParaRPr lang="cs-CZ" sz="1600" dirty="0" smtClean="0">
              <a:solidFill>
                <a:srgbClr val="0070C0"/>
              </a:solidFill>
              <a:latin typeface="Georgia" pitchFamily="18" charset="0"/>
            </a:endParaRPr>
          </a:p>
          <a:p>
            <a:r>
              <a:rPr lang="cs-CZ" sz="1200" dirty="0" smtClean="0">
                <a:latin typeface="Georgia" pitchFamily="18" charset="0"/>
              </a:rPr>
              <a:t>Zdroj: Riché, P. a J. Verger. </a:t>
            </a:r>
            <a:r>
              <a:rPr lang="cs-CZ" sz="1200" i="1" dirty="0" smtClean="0">
                <a:latin typeface="Georgia" pitchFamily="18" charset="0"/>
              </a:rPr>
              <a:t>Učitelé a žáci ve středověku. </a:t>
            </a:r>
            <a:r>
              <a:rPr lang="cs-CZ" sz="1200" dirty="0" smtClean="0">
                <a:latin typeface="Georgia" pitchFamily="18" charset="0"/>
              </a:rPr>
              <a:t>Praha: Vyšehrad, 2011.</a:t>
            </a:r>
            <a:endParaRPr lang="cs-CZ" sz="1200" dirty="0">
              <a:latin typeface="Georgia" pitchFamily="18" charset="0"/>
            </a:endParaRPr>
          </a:p>
        </p:txBody>
      </p:sp>
      <p:pic>
        <p:nvPicPr>
          <p:cNvPr id="9" name="Obrázek 8" descr="augustin 8.jpg"/>
          <p:cNvPicPr>
            <a:picLocks noChangeAspect="1"/>
          </p:cNvPicPr>
          <p:nvPr/>
        </p:nvPicPr>
        <p:blipFill>
          <a:blip r:embed="rId2" cstate="print"/>
          <a:stretch>
            <a:fillRect/>
          </a:stretch>
        </p:blipFill>
        <p:spPr>
          <a:xfrm>
            <a:off x="539552" y="1124744"/>
            <a:ext cx="1667674" cy="2564512"/>
          </a:xfrm>
          <a:prstGeom prst="rect">
            <a:avLst/>
          </a:prstGeom>
        </p:spPr>
      </p:pic>
      <p:pic>
        <p:nvPicPr>
          <p:cNvPr id="16" name="Obrázek 15" descr="Cesarius z Arles 2.jpg"/>
          <p:cNvPicPr>
            <a:picLocks noChangeAspect="1"/>
          </p:cNvPicPr>
          <p:nvPr/>
        </p:nvPicPr>
        <p:blipFill>
          <a:blip r:embed="rId3" cstate="print"/>
          <a:stretch>
            <a:fillRect/>
          </a:stretch>
        </p:blipFill>
        <p:spPr>
          <a:xfrm>
            <a:off x="6660232" y="1146058"/>
            <a:ext cx="1368152" cy="1811434"/>
          </a:xfrm>
          <a:prstGeom prst="rect">
            <a:avLst/>
          </a:prstGeom>
        </p:spPr>
      </p:pic>
      <p:sp>
        <p:nvSpPr>
          <p:cNvPr id="18" name="TextovéPole 17"/>
          <p:cNvSpPr txBox="1"/>
          <p:nvPr/>
        </p:nvSpPr>
        <p:spPr>
          <a:xfrm>
            <a:off x="5868144" y="2996952"/>
            <a:ext cx="2682145" cy="338554"/>
          </a:xfrm>
          <a:prstGeom prst="rect">
            <a:avLst/>
          </a:prstGeom>
          <a:noFill/>
        </p:spPr>
        <p:txBody>
          <a:bodyPr wrap="none" rtlCol="0">
            <a:spAutoFit/>
          </a:bodyPr>
          <a:lstStyle/>
          <a:p>
            <a:r>
              <a:rPr lang="cs-CZ" sz="1600" dirty="0" smtClean="0">
                <a:solidFill>
                  <a:srgbClr val="0070C0"/>
                </a:solidFill>
                <a:latin typeface="Georgia" pitchFamily="18" charset="0"/>
              </a:rPr>
              <a:t>Caesarius z Arles </a:t>
            </a:r>
            <a:r>
              <a:rPr lang="cs-CZ" sz="1200" dirty="0" smtClean="0">
                <a:solidFill>
                  <a:srgbClr val="0070C0"/>
                </a:solidFill>
                <a:latin typeface="Georgia" pitchFamily="18" charset="0"/>
              </a:rPr>
              <a:t>(asi 470-542)</a:t>
            </a:r>
            <a:endParaRPr lang="cs-CZ" sz="1200" dirty="0">
              <a:solidFill>
                <a:srgbClr val="0070C0"/>
              </a:solidFill>
              <a:latin typeface="Georgia" pitchFamily="18" charset="0"/>
            </a:endParaRPr>
          </a:p>
        </p:txBody>
      </p:sp>
      <p:pic>
        <p:nvPicPr>
          <p:cNvPr id="10" name="Obrázek 9" descr="augustin 5.jpg"/>
          <p:cNvPicPr>
            <a:picLocks noChangeAspect="1"/>
          </p:cNvPicPr>
          <p:nvPr/>
        </p:nvPicPr>
        <p:blipFill>
          <a:blip r:embed="rId4" cstate="print"/>
          <a:stretch>
            <a:fillRect/>
          </a:stretch>
        </p:blipFill>
        <p:spPr>
          <a:xfrm>
            <a:off x="2339752" y="1124743"/>
            <a:ext cx="1224136" cy="1912713"/>
          </a:xfrm>
          <a:prstGeom prst="rect">
            <a:avLst/>
          </a:prstGeom>
        </p:spPr>
      </p:pic>
      <p:sp>
        <p:nvSpPr>
          <p:cNvPr id="11" name="Obdélník 10"/>
          <p:cNvSpPr/>
          <p:nvPr/>
        </p:nvSpPr>
        <p:spPr>
          <a:xfrm>
            <a:off x="2286000" y="2998113"/>
            <a:ext cx="3510136" cy="861774"/>
          </a:xfrm>
          <a:prstGeom prst="rect">
            <a:avLst/>
          </a:prstGeom>
        </p:spPr>
        <p:txBody>
          <a:bodyPr wrap="square">
            <a:spAutoFit/>
          </a:bodyPr>
          <a:lstStyle/>
          <a:p>
            <a:r>
              <a:rPr lang="cs-CZ" sz="3200" b="1" dirty="0" smtClean="0">
                <a:solidFill>
                  <a:srgbClr val="0070C0"/>
                </a:solidFill>
                <a:latin typeface="Georgia" pitchFamily="18" charset="0"/>
              </a:rPr>
              <a:t>Svatý Augustin </a:t>
            </a:r>
          </a:p>
          <a:p>
            <a:r>
              <a:rPr lang="cs-CZ" dirty="0" smtClean="0">
                <a:solidFill>
                  <a:srgbClr val="0070C0"/>
                </a:solidFill>
                <a:latin typeface="Georgia" pitchFamily="18" charset="0"/>
              </a:rPr>
              <a:t>(*13. 11. 354 – †28. 8. 430)</a:t>
            </a:r>
            <a:endParaRPr lang="cs-CZ" dirty="0" smtClean="0">
              <a:solidFill>
                <a:srgbClr val="0070C0"/>
              </a:solidFill>
            </a:endParaRPr>
          </a:p>
        </p:txBody>
      </p:sp>
      <p:pic>
        <p:nvPicPr>
          <p:cNvPr id="12" name="Obrázek 11" descr="augustin 7.jpg"/>
          <p:cNvPicPr>
            <a:picLocks noChangeAspect="1"/>
          </p:cNvPicPr>
          <p:nvPr/>
        </p:nvPicPr>
        <p:blipFill>
          <a:blip r:embed="rId5" cstate="print"/>
          <a:stretch>
            <a:fillRect/>
          </a:stretch>
        </p:blipFill>
        <p:spPr>
          <a:xfrm>
            <a:off x="3707904" y="1124744"/>
            <a:ext cx="1944216" cy="1918408"/>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2051720" y="1628800"/>
            <a:ext cx="4525664" cy="3726278"/>
          </a:xfrm>
          <a:prstGeom prst="rect">
            <a:avLst/>
          </a:prstGeom>
          <a:noFill/>
          <a:ln w="9525">
            <a:noFill/>
            <a:round/>
            <a:headEnd/>
            <a:tailEnd/>
          </a:ln>
        </p:spPr>
        <p:txBody>
          <a:bodyPr wrap="square" lIns="90000" tIns="46800" rIns="90000" bIns="46800">
            <a:spAutoFit/>
          </a:bodyPr>
          <a:lstStyle/>
          <a:p>
            <a:pP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4400" dirty="0" smtClean="0">
              <a:solidFill>
                <a:srgbClr val="000000"/>
              </a:solidFill>
              <a:cs typeface="Times New Roman" pitchFamily="18" charset="0"/>
            </a:endParaRPr>
          </a:p>
          <a:p>
            <a:pPr marL="742950" indent="-742950" algn="ctr">
              <a:buClr>
                <a:srgbClr val="000000"/>
              </a:buClr>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4400" dirty="0" smtClean="0">
                <a:solidFill>
                  <a:srgbClr val="000000"/>
                </a:solidFill>
                <a:latin typeface="Georgia" pitchFamily="18" charset="0"/>
                <a:cs typeface="Times New Roman" pitchFamily="18" charset="0"/>
              </a:rPr>
              <a:t>ÚT</a:t>
            </a:r>
          </a:p>
          <a:p>
            <a:pPr marL="742950" indent="-742950" algn="ctr">
              <a:buClr>
                <a:srgbClr val="000000"/>
              </a:buClr>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4400" dirty="0" smtClean="0">
                <a:solidFill>
                  <a:srgbClr val="000000"/>
                </a:solidFill>
                <a:latin typeface="Georgia" pitchFamily="18" charset="0"/>
                <a:cs typeface="Times New Roman" pitchFamily="18" charset="0"/>
              </a:rPr>
              <a:t>ÚT</a:t>
            </a:r>
          </a:p>
          <a:p>
            <a:pPr marL="742950" indent="-742950" algn="ctr">
              <a:buClr>
                <a:srgbClr val="000000"/>
              </a:buClr>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4400" dirty="0" smtClean="0">
                <a:solidFill>
                  <a:srgbClr val="000000"/>
                </a:solidFill>
                <a:latin typeface="Georgia" pitchFamily="18" charset="0"/>
                <a:cs typeface="Times New Roman" pitchFamily="18" charset="0"/>
              </a:rPr>
              <a:t>ÚT</a:t>
            </a:r>
          </a:p>
          <a:p>
            <a: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2000" dirty="0" smtClean="0">
              <a:solidFill>
                <a:srgbClr val="000000"/>
              </a:solidFill>
              <a:latin typeface="Times New Roman" pitchFamily="18" charset="0"/>
              <a:cs typeface="Times New Roman" pitchFamily="18" charset="0"/>
            </a:endParaRPr>
          </a:p>
          <a:p>
            <a: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2000" dirty="0" smtClean="0">
              <a:solidFill>
                <a:srgbClr val="000000"/>
              </a:solidFill>
              <a:latin typeface="Times New Roman" pitchFamily="18" charset="0"/>
              <a:cs typeface="Times New Roman" pitchFamily="18" charset="0"/>
            </a:endParaRPr>
          </a:p>
          <a:p>
            <a: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2000" dirty="0" smtClean="0">
              <a:solidFill>
                <a:srgbClr val="000000"/>
              </a:solidFill>
              <a:latin typeface="Times New Roman" pitchFamily="18" charset="0"/>
              <a:cs typeface="Times New Roman" pitchFamily="18" charset="0"/>
            </a:endParaRPr>
          </a:p>
        </p:txBody>
      </p:sp>
      <p:sp>
        <p:nvSpPr>
          <p:cNvPr id="3" name="TextovéPole 2"/>
          <p:cNvSpPr txBox="1"/>
          <p:nvPr/>
        </p:nvSpPr>
        <p:spPr>
          <a:xfrm>
            <a:off x="2446356" y="260648"/>
            <a:ext cx="4198586" cy="646331"/>
          </a:xfrm>
          <a:prstGeom prst="rect">
            <a:avLst/>
          </a:prstGeom>
          <a:noFill/>
        </p:spPr>
        <p:txBody>
          <a:bodyPr wrap="none" rtlCol="0">
            <a:spAutoFit/>
          </a:bodyPr>
          <a:lstStyle/>
          <a:p>
            <a:pPr algn="ctr"/>
            <a:r>
              <a:rPr lang="cs-CZ" sz="3600" dirty="0" smtClean="0">
                <a:solidFill>
                  <a:srgbClr val="0070C0"/>
                </a:solidFill>
                <a:latin typeface="Georgia" pitchFamily="18" charset="0"/>
                <a:cs typeface="Times New Roman" pitchFamily="18" charset="0"/>
              </a:rPr>
              <a:t>Program přednášky</a:t>
            </a:r>
            <a:endParaRPr lang="cs-CZ" sz="3600" dirty="0">
              <a:solidFill>
                <a:srgbClr val="0070C0"/>
              </a:solidFill>
              <a:latin typeface="Georgia" pitchFamily="18"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Autofit/>
          </a:bodyPr>
          <a:lstStyle/>
          <a:p>
            <a:pPr algn="l"/>
            <a:r>
              <a:rPr lang="cs-CZ" sz="3600" dirty="0" smtClean="0">
                <a:solidFill>
                  <a:srgbClr val="0070C0"/>
                </a:solidFill>
                <a:latin typeface="Georgia" pitchFamily="18" charset="0"/>
                <a:cs typeface="Times New Roman" pitchFamily="18" charset="0"/>
              </a:rPr>
              <a:t/>
            </a:r>
            <a:br>
              <a:rPr lang="cs-CZ" sz="3600" dirty="0" smtClean="0">
                <a:solidFill>
                  <a:srgbClr val="0070C0"/>
                </a:solidFill>
                <a:latin typeface="Georgia" pitchFamily="18" charset="0"/>
                <a:cs typeface="Times New Roman" pitchFamily="18" charset="0"/>
              </a:rPr>
            </a:br>
            <a:r>
              <a:rPr lang="cs-CZ" sz="3600" dirty="0" smtClean="0">
                <a:solidFill>
                  <a:srgbClr val="0070C0"/>
                </a:solidFill>
                <a:latin typeface="Georgia" pitchFamily="18" charset="0"/>
                <a:cs typeface="Times New Roman" pitchFamily="18" charset="0"/>
              </a:rPr>
              <a:t>Počátky vzdělanosti </a:t>
            </a:r>
            <a:r>
              <a:rPr lang="en-US" sz="3600" dirty="0" smtClean="0">
                <a:solidFill>
                  <a:srgbClr val="0070C0"/>
                </a:solidFill>
                <a:latin typeface="Georgia" pitchFamily="18" charset="0"/>
                <a:cs typeface="Times New Roman" pitchFamily="18" charset="0"/>
              </a:rPr>
              <a:t>v Evrop</a:t>
            </a:r>
            <a:r>
              <a:rPr lang="cs-CZ" sz="3600" dirty="0" smtClean="0">
                <a:solidFill>
                  <a:srgbClr val="0070C0"/>
                </a:solidFill>
                <a:latin typeface="Georgia" pitchFamily="18" charset="0"/>
                <a:cs typeface="Times New Roman" pitchFamily="18" charset="0"/>
              </a:rPr>
              <a:t>ě</a:t>
            </a:r>
            <a:r>
              <a:rPr lang="cs-CZ" sz="3600" dirty="0" smtClean="0"/>
              <a:t/>
            </a:r>
            <a:br>
              <a:rPr lang="cs-CZ" sz="3600" dirty="0" smtClean="0"/>
            </a:br>
            <a:endParaRPr lang="cs-CZ" sz="3600" dirty="0"/>
          </a:p>
        </p:txBody>
      </p:sp>
      <p:sp>
        <p:nvSpPr>
          <p:cNvPr id="3" name="Obdélník 2"/>
          <p:cNvSpPr/>
          <p:nvPr/>
        </p:nvSpPr>
        <p:spPr>
          <a:xfrm>
            <a:off x="611560" y="1124744"/>
            <a:ext cx="5976664" cy="584775"/>
          </a:xfrm>
          <a:prstGeom prst="rect">
            <a:avLst/>
          </a:prstGeom>
        </p:spPr>
        <p:txBody>
          <a:bodyPr wrap="square">
            <a:spAutoFit/>
          </a:bodyPr>
          <a:lstStyle/>
          <a:p>
            <a:pPr defTabSz="360000"/>
            <a:r>
              <a:rPr lang="cs-CZ" sz="1600" b="1" dirty="0" smtClean="0">
                <a:solidFill>
                  <a:srgbClr val="0070C0"/>
                </a:solidFill>
                <a:latin typeface="Georgia" pitchFamily="18" charset="0"/>
              </a:rPr>
              <a:t>Academia Platonica	</a:t>
            </a:r>
            <a:r>
              <a:rPr lang="cs-CZ" sz="1600" dirty="0" smtClean="0">
                <a:solidFill>
                  <a:srgbClr val="0070C0"/>
                </a:solidFill>
                <a:latin typeface="Georgia" pitchFamily="18" charset="0"/>
              </a:rPr>
              <a:t>		</a:t>
            </a:r>
            <a:r>
              <a:rPr lang="cs-CZ" sz="1600" b="1" dirty="0" smtClean="0">
                <a:solidFill>
                  <a:srgbClr val="0070C0"/>
                </a:solidFill>
                <a:latin typeface="Georgia" pitchFamily="18" charset="0"/>
              </a:rPr>
              <a:t>klášter Monte Cassino</a:t>
            </a:r>
          </a:p>
          <a:p>
            <a:pPr defTabSz="360000"/>
            <a:r>
              <a:rPr lang="cs-CZ" sz="1600" dirty="0" smtClean="0">
                <a:latin typeface="Georgia" pitchFamily="18" charset="0"/>
              </a:rPr>
              <a:t>zrušena </a:t>
            </a:r>
            <a:r>
              <a:rPr lang="cs-CZ" sz="1600" dirty="0" smtClean="0">
                <a:solidFill>
                  <a:srgbClr val="0070C0"/>
                </a:solidFill>
                <a:latin typeface="Georgia" pitchFamily="18" charset="0"/>
              </a:rPr>
              <a:t>529 Justiniánem</a:t>
            </a:r>
            <a:r>
              <a:rPr lang="cs-CZ" sz="1600" b="1" dirty="0" smtClean="0">
                <a:solidFill>
                  <a:srgbClr val="FF0000"/>
                </a:solidFill>
                <a:latin typeface="Georgia" pitchFamily="18" charset="0"/>
              </a:rPr>
              <a:t>   	 	</a:t>
            </a:r>
            <a:r>
              <a:rPr lang="cs-CZ" sz="1600" dirty="0" smtClean="0">
                <a:latin typeface="Georgia" pitchFamily="18" charset="0"/>
              </a:rPr>
              <a:t>založen kolem roku </a:t>
            </a:r>
            <a:r>
              <a:rPr lang="cs-CZ" sz="1600" dirty="0" smtClean="0">
                <a:solidFill>
                  <a:srgbClr val="0070C0"/>
                </a:solidFill>
                <a:latin typeface="Georgia" pitchFamily="18" charset="0"/>
              </a:rPr>
              <a:t>529			</a:t>
            </a:r>
            <a:endParaRPr lang="cs-CZ" sz="1200" dirty="0">
              <a:solidFill>
                <a:srgbClr val="0070C0"/>
              </a:solidFill>
              <a:latin typeface="Georgia" pitchFamily="18" charset="0"/>
            </a:endParaRPr>
          </a:p>
        </p:txBody>
      </p:sp>
      <p:pic>
        <p:nvPicPr>
          <p:cNvPr id="4" name="Obrázek 3" descr="Italien_Kloster_Montecassino.jpg"/>
          <p:cNvPicPr>
            <a:picLocks noChangeAspect="1"/>
          </p:cNvPicPr>
          <p:nvPr/>
        </p:nvPicPr>
        <p:blipFill>
          <a:blip r:embed="rId2" cstate="print"/>
          <a:stretch>
            <a:fillRect/>
          </a:stretch>
        </p:blipFill>
        <p:spPr>
          <a:xfrm>
            <a:off x="3563888" y="1916832"/>
            <a:ext cx="2908016" cy="1800200"/>
          </a:xfrm>
          <a:prstGeom prst="rect">
            <a:avLst/>
          </a:prstGeom>
        </p:spPr>
      </p:pic>
      <p:pic>
        <p:nvPicPr>
          <p:cNvPr id="5" name="Obrázek 4" descr="akademie 1.jpg"/>
          <p:cNvPicPr>
            <a:picLocks noChangeAspect="1"/>
          </p:cNvPicPr>
          <p:nvPr/>
        </p:nvPicPr>
        <p:blipFill>
          <a:blip r:embed="rId3" cstate="print"/>
          <a:stretch>
            <a:fillRect/>
          </a:stretch>
        </p:blipFill>
        <p:spPr>
          <a:xfrm>
            <a:off x="611560" y="1988840"/>
            <a:ext cx="2808312" cy="1739562"/>
          </a:xfrm>
          <a:prstGeom prst="rect">
            <a:avLst/>
          </a:prstGeom>
        </p:spPr>
      </p:pic>
      <p:pic>
        <p:nvPicPr>
          <p:cNvPr id="6" name="Obrázek 5" descr="Montecassino 1.jpg"/>
          <p:cNvPicPr>
            <a:picLocks noChangeAspect="1"/>
          </p:cNvPicPr>
          <p:nvPr/>
        </p:nvPicPr>
        <p:blipFill>
          <a:blip r:embed="rId4" cstate="print"/>
          <a:stretch>
            <a:fillRect/>
          </a:stretch>
        </p:blipFill>
        <p:spPr>
          <a:xfrm>
            <a:off x="3923928" y="4293096"/>
            <a:ext cx="2664296" cy="1848861"/>
          </a:xfrm>
          <a:prstGeom prst="rect">
            <a:avLst/>
          </a:prstGeom>
        </p:spPr>
      </p:pic>
      <p:sp>
        <p:nvSpPr>
          <p:cNvPr id="7" name="Obdélník 6"/>
          <p:cNvSpPr/>
          <p:nvPr/>
        </p:nvSpPr>
        <p:spPr>
          <a:xfrm>
            <a:off x="3923928" y="3789040"/>
            <a:ext cx="2592288" cy="523220"/>
          </a:xfrm>
          <a:prstGeom prst="rect">
            <a:avLst/>
          </a:prstGeom>
        </p:spPr>
        <p:txBody>
          <a:bodyPr wrap="square">
            <a:spAutoFit/>
          </a:bodyPr>
          <a:lstStyle/>
          <a:p>
            <a:pPr defTabSz="360000"/>
            <a:r>
              <a:rPr lang="cs-CZ" sz="1600" dirty="0" smtClean="0">
                <a:solidFill>
                  <a:srgbClr val="0070C0"/>
                </a:solidFill>
                <a:latin typeface="Georgia" pitchFamily="18" charset="0"/>
              </a:rPr>
              <a:t>bitva o Monte Cassino</a:t>
            </a:r>
          </a:p>
          <a:p>
            <a:pPr defTabSz="360000"/>
            <a:r>
              <a:rPr lang="cs-CZ" sz="1200" dirty="0" smtClean="0">
                <a:latin typeface="Georgia" pitchFamily="18" charset="0"/>
              </a:rPr>
              <a:t>17. ledna 1944 – 18. května 1944</a:t>
            </a:r>
            <a:endParaRPr lang="cs-CZ" sz="1200" dirty="0">
              <a:solidFill>
                <a:srgbClr val="0070C0"/>
              </a:solidFill>
              <a:latin typeface="Georgia" pitchFamily="18" charset="0"/>
            </a:endParaRPr>
          </a:p>
        </p:txBody>
      </p:sp>
      <p:pic>
        <p:nvPicPr>
          <p:cNvPr id="8" name="Obrázek 7" descr="Benedikt4.JPG"/>
          <p:cNvPicPr>
            <a:picLocks noChangeAspect="1"/>
          </p:cNvPicPr>
          <p:nvPr/>
        </p:nvPicPr>
        <p:blipFill>
          <a:blip r:embed="rId5" cstate="print"/>
          <a:stretch>
            <a:fillRect/>
          </a:stretch>
        </p:blipFill>
        <p:spPr>
          <a:xfrm>
            <a:off x="6588224" y="1916832"/>
            <a:ext cx="1296144" cy="1829851"/>
          </a:xfrm>
          <a:prstGeom prst="rect">
            <a:avLst/>
          </a:prstGeom>
        </p:spPr>
      </p:pic>
      <p:pic>
        <p:nvPicPr>
          <p:cNvPr id="10" name="Obrázek 9" descr="Senger 3.jpg"/>
          <p:cNvPicPr>
            <a:picLocks noChangeAspect="1"/>
          </p:cNvPicPr>
          <p:nvPr/>
        </p:nvPicPr>
        <p:blipFill>
          <a:blip r:embed="rId6" cstate="print"/>
          <a:stretch>
            <a:fillRect/>
          </a:stretch>
        </p:blipFill>
        <p:spPr>
          <a:xfrm>
            <a:off x="6732240" y="4005064"/>
            <a:ext cx="1443992" cy="2161831"/>
          </a:xfrm>
          <a:prstGeom prst="rect">
            <a:avLst/>
          </a:prstGeom>
        </p:spPr>
      </p:pic>
      <p:pic>
        <p:nvPicPr>
          <p:cNvPr id="12" name="Obrázek 11" descr="Clark 1.jpg"/>
          <p:cNvPicPr>
            <a:picLocks noChangeAspect="1"/>
          </p:cNvPicPr>
          <p:nvPr/>
        </p:nvPicPr>
        <p:blipFill>
          <a:blip r:embed="rId7" cstate="print"/>
          <a:stretch>
            <a:fillRect/>
          </a:stretch>
        </p:blipFill>
        <p:spPr>
          <a:xfrm>
            <a:off x="2195736" y="4077072"/>
            <a:ext cx="1656184" cy="2072739"/>
          </a:xfrm>
          <a:prstGeom prst="rect">
            <a:avLst/>
          </a:prstGeom>
        </p:spPr>
      </p:pic>
      <p:pic>
        <p:nvPicPr>
          <p:cNvPr id="13" name="Obrázek 12" descr="Anders 1.jpg"/>
          <p:cNvPicPr>
            <a:picLocks noChangeAspect="1"/>
          </p:cNvPicPr>
          <p:nvPr/>
        </p:nvPicPr>
        <p:blipFill>
          <a:blip r:embed="rId8" cstate="print"/>
          <a:stretch>
            <a:fillRect/>
          </a:stretch>
        </p:blipFill>
        <p:spPr>
          <a:xfrm>
            <a:off x="611560" y="4077072"/>
            <a:ext cx="1512168" cy="2062715"/>
          </a:xfrm>
          <a:prstGeom prst="rect">
            <a:avLst/>
          </a:prstGeom>
        </p:spPr>
      </p:pic>
      <p:sp>
        <p:nvSpPr>
          <p:cNvPr id="15" name="TextovéPole 14"/>
          <p:cNvSpPr txBox="1"/>
          <p:nvPr/>
        </p:nvSpPr>
        <p:spPr>
          <a:xfrm>
            <a:off x="611561" y="6165304"/>
            <a:ext cx="7560839" cy="276999"/>
          </a:xfrm>
          <a:prstGeom prst="rect">
            <a:avLst/>
          </a:prstGeom>
          <a:noFill/>
        </p:spPr>
        <p:txBody>
          <a:bodyPr wrap="square" rtlCol="0">
            <a:spAutoFit/>
          </a:bodyPr>
          <a:lstStyle/>
          <a:p>
            <a:r>
              <a:rPr lang="cs-CZ" sz="1000" dirty="0" smtClean="0">
                <a:latin typeface="Georgia" pitchFamily="18" charset="0"/>
              </a:rPr>
              <a:t>Władysław Anders                     Mark </a:t>
            </a:r>
            <a:r>
              <a:rPr lang="cs-CZ" sz="1000" dirty="0" smtClean="0">
                <a:latin typeface="Georgia" pitchFamily="18" charset="0"/>
              </a:rPr>
              <a:t>Wayne </a:t>
            </a:r>
            <a:r>
              <a:rPr lang="cs-CZ" sz="1000" dirty="0" smtClean="0">
                <a:latin typeface="Georgia" pitchFamily="18" charset="0"/>
              </a:rPr>
              <a:t>Clark	</a:t>
            </a:r>
            <a:r>
              <a:rPr lang="cs-CZ" sz="1200" dirty="0" smtClean="0">
                <a:latin typeface="Georgia" pitchFamily="18" charset="0"/>
              </a:rPr>
              <a:t>		   </a:t>
            </a:r>
            <a:r>
              <a:rPr lang="cs-CZ" sz="1000" dirty="0" smtClean="0">
                <a:latin typeface="Georgia" pitchFamily="18" charset="0"/>
              </a:rPr>
              <a:t>     Fridolin von Senger</a:t>
            </a:r>
            <a:r>
              <a:rPr lang="de-DE" sz="1000" dirty="0" smtClean="0">
                <a:latin typeface="Georgia" pitchFamily="18" charset="0"/>
              </a:rPr>
              <a:t> </a:t>
            </a:r>
            <a:r>
              <a:rPr lang="de-DE" sz="1000" dirty="0" smtClean="0">
                <a:latin typeface="Georgia" pitchFamily="18" charset="0"/>
              </a:rPr>
              <a:t>und Etterlin</a:t>
            </a:r>
            <a:endParaRPr lang="cs-CZ" sz="1000" dirty="0">
              <a:latin typeface="Georgia"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normAutofit fontScale="90000"/>
          </a:bodyPr>
          <a:lstStyle/>
          <a:p>
            <a:pPr algn="l"/>
            <a:r>
              <a:rPr lang="cs-CZ" sz="3600" dirty="0" smtClean="0">
                <a:solidFill>
                  <a:srgbClr val="0070C0"/>
                </a:solidFill>
                <a:latin typeface="Georgia" pitchFamily="18" charset="0"/>
                <a:cs typeface="Times New Roman" pitchFamily="18" charset="0"/>
              </a:rPr>
              <a:t>Počátky vzdělanosti </a:t>
            </a:r>
            <a:r>
              <a:rPr lang="en-US" sz="3600" dirty="0" smtClean="0">
                <a:solidFill>
                  <a:srgbClr val="0070C0"/>
                </a:solidFill>
                <a:latin typeface="Georgia" pitchFamily="18" charset="0"/>
                <a:cs typeface="Times New Roman" pitchFamily="18" charset="0"/>
              </a:rPr>
              <a:t>v Evrop</a:t>
            </a:r>
            <a:r>
              <a:rPr lang="cs-CZ" sz="3600" dirty="0" smtClean="0">
                <a:solidFill>
                  <a:srgbClr val="0070C0"/>
                </a:solidFill>
                <a:latin typeface="Georgia" pitchFamily="18" charset="0"/>
                <a:cs typeface="Times New Roman" pitchFamily="18" charset="0"/>
              </a:rPr>
              <a:t>ě</a:t>
            </a:r>
            <a:r>
              <a:rPr lang="cs-CZ" sz="3600" dirty="0" smtClean="0"/>
              <a:t/>
            </a:r>
            <a:br>
              <a:rPr lang="cs-CZ" sz="3600" dirty="0" smtClean="0"/>
            </a:br>
            <a:endParaRPr lang="cs-CZ" sz="3600" dirty="0">
              <a:solidFill>
                <a:srgbClr val="0070C0"/>
              </a:solidFill>
              <a:latin typeface="Georgia" pitchFamily="18" charset="0"/>
            </a:endParaRPr>
          </a:p>
        </p:txBody>
      </p:sp>
      <p:pic>
        <p:nvPicPr>
          <p:cNvPr id="4" name="Obrázek 3" descr="Boethius1.jpg"/>
          <p:cNvPicPr>
            <a:picLocks noChangeAspect="1"/>
          </p:cNvPicPr>
          <p:nvPr/>
        </p:nvPicPr>
        <p:blipFill>
          <a:blip r:embed="rId2" cstate="print"/>
          <a:stretch>
            <a:fillRect/>
          </a:stretch>
        </p:blipFill>
        <p:spPr>
          <a:xfrm>
            <a:off x="2555776" y="3645024"/>
            <a:ext cx="1653745" cy="1957440"/>
          </a:xfrm>
          <a:prstGeom prst="rect">
            <a:avLst/>
          </a:prstGeom>
        </p:spPr>
      </p:pic>
      <p:pic>
        <p:nvPicPr>
          <p:cNvPr id="5" name="Obrázek 4" descr="Boethius2.jpg"/>
          <p:cNvPicPr>
            <a:picLocks noChangeAspect="1"/>
          </p:cNvPicPr>
          <p:nvPr/>
        </p:nvPicPr>
        <p:blipFill>
          <a:blip r:embed="rId3" cstate="print"/>
          <a:stretch>
            <a:fillRect/>
          </a:stretch>
        </p:blipFill>
        <p:spPr>
          <a:xfrm>
            <a:off x="4355976" y="1484784"/>
            <a:ext cx="1641718" cy="2088232"/>
          </a:xfrm>
          <a:prstGeom prst="rect">
            <a:avLst/>
          </a:prstGeom>
        </p:spPr>
      </p:pic>
      <p:pic>
        <p:nvPicPr>
          <p:cNvPr id="6" name="Obrázek 5" descr="Boethius3.jpg"/>
          <p:cNvPicPr>
            <a:picLocks noChangeAspect="1"/>
          </p:cNvPicPr>
          <p:nvPr/>
        </p:nvPicPr>
        <p:blipFill>
          <a:blip r:embed="rId4" cstate="print"/>
          <a:stretch>
            <a:fillRect/>
          </a:stretch>
        </p:blipFill>
        <p:spPr>
          <a:xfrm>
            <a:off x="6228184" y="1412776"/>
            <a:ext cx="1944216" cy="2836788"/>
          </a:xfrm>
          <a:prstGeom prst="rect">
            <a:avLst/>
          </a:prstGeom>
        </p:spPr>
      </p:pic>
      <p:pic>
        <p:nvPicPr>
          <p:cNvPr id="7" name="Obrázek 6" descr="Boethius4.jpg"/>
          <p:cNvPicPr>
            <a:picLocks noChangeAspect="1"/>
          </p:cNvPicPr>
          <p:nvPr/>
        </p:nvPicPr>
        <p:blipFill>
          <a:blip r:embed="rId5" cstate="print"/>
          <a:stretch>
            <a:fillRect/>
          </a:stretch>
        </p:blipFill>
        <p:spPr>
          <a:xfrm>
            <a:off x="467544" y="1484784"/>
            <a:ext cx="3748571" cy="2091308"/>
          </a:xfrm>
          <a:prstGeom prst="rect">
            <a:avLst/>
          </a:prstGeom>
        </p:spPr>
      </p:pic>
      <p:pic>
        <p:nvPicPr>
          <p:cNvPr id="8" name="Obrázek 7" descr="Boethius5.jpg"/>
          <p:cNvPicPr>
            <a:picLocks noChangeAspect="1"/>
          </p:cNvPicPr>
          <p:nvPr/>
        </p:nvPicPr>
        <p:blipFill>
          <a:blip r:embed="rId6" cstate="print"/>
          <a:stretch>
            <a:fillRect/>
          </a:stretch>
        </p:blipFill>
        <p:spPr>
          <a:xfrm>
            <a:off x="539552" y="3645024"/>
            <a:ext cx="1872208" cy="1900151"/>
          </a:xfrm>
          <a:prstGeom prst="rect">
            <a:avLst/>
          </a:prstGeom>
        </p:spPr>
      </p:pic>
      <p:pic>
        <p:nvPicPr>
          <p:cNvPr id="9" name="Obrázek 8" descr="Boethius6.jpg"/>
          <p:cNvPicPr>
            <a:picLocks noChangeAspect="1"/>
          </p:cNvPicPr>
          <p:nvPr/>
        </p:nvPicPr>
        <p:blipFill>
          <a:blip r:embed="rId7" cstate="print"/>
          <a:stretch>
            <a:fillRect/>
          </a:stretch>
        </p:blipFill>
        <p:spPr>
          <a:xfrm>
            <a:off x="4355976" y="3645024"/>
            <a:ext cx="1656184" cy="2053705"/>
          </a:xfrm>
          <a:prstGeom prst="rect">
            <a:avLst/>
          </a:prstGeom>
        </p:spPr>
      </p:pic>
      <p:sp>
        <p:nvSpPr>
          <p:cNvPr id="10" name="Obdélník 9"/>
          <p:cNvSpPr/>
          <p:nvPr/>
        </p:nvSpPr>
        <p:spPr>
          <a:xfrm>
            <a:off x="6300192" y="4437112"/>
            <a:ext cx="1944216" cy="584775"/>
          </a:xfrm>
          <a:prstGeom prst="rect">
            <a:avLst/>
          </a:prstGeom>
        </p:spPr>
        <p:txBody>
          <a:bodyPr wrap="square">
            <a:spAutoFit/>
          </a:bodyPr>
          <a:lstStyle/>
          <a:p>
            <a:r>
              <a:rPr lang="cs-CZ" sz="3200" dirty="0" smtClean="0">
                <a:solidFill>
                  <a:srgbClr val="0070C0"/>
                </a:solidFill>
                <a:latin typeface="Georgia" pitchFamily="18" charset="0"/>
              </a:rPr>
              <a:t>Boëthius</a:t>
            </a:r>
            <a:endParaRPr lang="cs-CZ" sz="32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052736"/>
            <a:ext cx="8229600" cy="648072"/>
          </a:xfrm>
        </p:spPr>
        <p:txBody>
          <a:bodyPr>
            <a:normAutofit fontScale="90000"/>
          </a:bodyPr>
          <a:lstStyle/>
          <a:p>
            <a:pPr algn="l"/>
            <a:r>
              <a:rPr lang="cs-CZ" sz="2400" b="1" dirty="0" smtClean="0">
                <a:solidFill>
                  <a:srgbClr val="FF3300"/>
                </a:solidFill>
                <a:latin typeface="Georgia" pitchFamily="18" charset="0"/>
              </a:rPr>
              <a:t>sv. Benedikt z Nursie </a:t>
            </a:r>
            <a:r>
              <a:rPr lang="cs-CZ" sz="1600" dirty="0" smtClean="0">
                <a:latin typeface="Georgia" pitchFamily="18" charset="0"/>
              </a:rPr>
              <a:t>(470? – 543?)</a:t>
            </a:r>
            <a:br>
              <a:rPr lang="cs-CZ" sz="1600" dirty="0" smtClean="0">
                <a:latin typeface="Georgia" pitchFamily="18" charset="0"/>
              </a:rPr>
            </a:br>
            <a:r>
              <a:rPr lang="cs-CZ" sz="1800" dirty="0" smtClean="0">
                <a:latin typeface="Georgia" pitchFamily="18" charset="0"/>
              </a:rPr>
              <a:t>zakladatel západního mnišství</a:t>
            </a:r>
            <a:endParaRPr lang="cs-CZ" sz="1800" dirty="0">
              <a:latin typeface="Georgia" pitchFamily="18" charset="0"/>
            </a:endParaRPr>
          </a:p>
        </p:txBody>
      </p:sp>
      <p:pic>
        <p:nvPicPr>
          <p:cNvPr id="3" name="Obrázek 2" descr="Benedikt 5.JPG"/>
          <p:cNvPicPr>
            <a:picLocks noChangeAspect="1"/>
          </p:cNvPicPr>
          <p:nvPr/>
        </p:nvPicPr>
        <p:blipFill>
          <a:blip r:embed="rId2" cstate="print"/>
          <a:stretch>
            <a:fillRect/>
          </a:stretch>
        </p:blipFill>
        <p:spPr>
          <a:xfrm>
            <a:off x="611560" y="1772816"/>
            <a:ext cx="1800200" cy="1800200"/>
          </a:xfrm>
          <a:prstGeom prst="rect">
            <a:avLst/>
          </a:prstGeom>
        </p:spPr>
      </p:pic>
      <p:pic>
        <p:nvPicPr>
          <p:cNvPr id="4" name="Obrázek 3" descr="Monte Cassino 1.jpg"/>
          <p:cNvPicPr>
            <a:picLocks noChangeAspect="1"/>
          </p:cNvPicPr>
          <p:nvPr/>
        </p:nvPicPr>
        <p:blipFill>
          <a:blip r:embed="rId3" cstate="print"/>
          <a:stretch>
            <a:fillRect/>
          </a:stretch>
        </p:blipFill>
        <p:spPr>
          <a:xfrm>
            <a:off x="2555776" y="1772816"/>
            <a:ext cx="2539965" cy="1800200"/>
          </a:xfrm>
          <a:prstGeom prst="rect">
            <a:avLst/>
          </a:prstGeom>
        </p:spPr>
      </p:pic>
      <p:sp>
        <p:nvSpPr>
          <p:cNvPr id="5" name="Obdélník 4"/>
          <p:cNvSpPr/>
          <p:nvPr/>
        </p:nvSpPr>
        <p:spPr>
          <a:xfrm>
            <a:off x="467544" y="332656"/>
            <a:ext cx="7848872" cy="646331"/>
          </a:xfrm>
          <a:prstGeom prst="rect">
            <a:avLst/>
          </a:prstGeom>
        </p:spPr>
        <p:txBody>
          <a:bodyPr wrap="square">
            <a:spAutoFit/>
          </a:bodyPr>
          <a:lstStyle/>
          <a:p>
            <a:r>
              <a:rPr lang="cs-CZ" sz="3600" dirty="0" smtClean="0">
                <a:solidFill>
                  <a:srgbClr val="0070C0"/>
                </a:solidFill>
                <a:latin typeface="Georgia" pitchFamily="18" charset="0"/>
                <a:cs typeface="Times New Roman" pitchFamily="18" charset="0"/>
              </a:rPr>
              <a:t>Počátky vzdělanosti </a:t>
            </a:r>
            <a:r>
              <a:rPr lang="en-US" sz="3600" dirty="0" smtClean="0">
                <a:solidFill>
                  <a:srgbClr val="0070C0"/>
                </a:solidFill>
                <a:latin typeface="Georgia" pitchFamily="18" charset="0"/>
                <a:cs typeface="Times New Roman" pitchFamily="18" charset="0"/>
              </a:rPr>
              <a:t>v Evrop</a:t>
            </a:r>
            <a:r>
              <a:rPr lang="cs-CZ" sz="3600" dirty="0" smtClean="0">
                <a:solidFill>
                  <a:srgbClr val="0070C0"/>
                </a:solidFill>
                <a:latin typeface="Georgia" pitchFamily="18" charset="0"/>
                <a:cs typeface="Times New Roman" pitchFamily="18" charset="0"/>
              </a:rPr>
              <a:t>ě</a:t>
            </a:r>
            <a:endParaRPr lang="cs-CZ" sz="3600" dirty="0"/>
          </a:p>
        </p:txBody>
      </p:sp>
      <p:sp>
        <p:nvSpPr>
          <p:cNvPr id="6" name="Obdélník 5"/>
          <p:cNvSpPr/>
          <p:nvPr/>
        </p:nvSpPr>
        <p:spPr>
          <a:xfrm>
            <a:off x="683568" y="3717032"/>
            <a:ext cx="7704856" cy="800219"/>
          </a:xfrm>
          <a:prstGeom prst="rect">
            <a:avLst/>
          </a:prstGeom>
        </p:spPr>
        <p:txBody>
          <a:bodyPr wrap="square">
            <a:spAutoFit/>
          </a:bodyPr>
          <a:lstStyle/>
          <a:p>
            <a:pPr indent="-180000">
              <a:buFont typeface="Arial" pitchFamily="34" charset="0"/>
              <a:buChar char="•"/>
            </a:pPr>
            <a:r>
              <a:rPr lang="cs-CZ" sz="1600" b="1" dirty="0" smtClean="0">
                <a:solidFill>
                  <a:srgbClr val="FF0000"/>
                </a:solidFill>
                <a:latin typeface="Georgia" pitchFamily="18" charset="0"/>
              </a:rPr>
              <a:t>976 </a:t>
            </a:r>
            <a:r>
              <a:rPr lang="cs-CZ" sz="1600" dirty="0" smtClean="0">
                <a:latin typeface="Georgia" pitchFamily="18" charset="0"/>
              </a:rPr>
              <a:t> </a:t>
            </a:r>
            <a:r>
              <a:rPr lang="cs-CZ" sz="1400" dirty="0" smtClean="0">
                <a:latin typeface="Georgia" pitchFamily="18" charset="0"/>
              </a:rPr>
              <a:t>první benediktinský klášter v českých zemích – </a:t>
            </a:r>
            <a:r>
              <a:rPr lang="cs-CZ" sz="1400" u="sng" dirty="0" smtClean="0">
                <a:solidFill>
                  <a:srgbClr val="0070C0"/>
                </a:solidFill>
                <a:latin typeface="Georgia" pitchFamily="18" charset="0"/>
              </a:rPr>
              <a:t>ženský klášter sv. Jiří na Hradčanech </a:t>
            </a:r>
          </a:p>
          <a:p>
            <a:pPr indent="-180000">
              <a:buFont typeface="Arial" pitchFamily="34" charset="0"/>
              <a:buChar char="•"/>
            </a:pPr>
            <a:r>
              <a:rPr lang="cs-CZ" sz="1600" b="1" dirty="0" smtClean="0">
                <a:solidFill>
                  <a:srgbClr val="FF0000"/>
                </a:solidFill>
                <a:latin typeface="Georgia" pitchFamily="18" charset="0"/>
              </a:rPr>
              <a:t>993</a:t>
            </a:r>
            <a:r>
              <a:rPr lang="cs-CZ" sz="1400" b="1" dirty="0" smtClean="0">
                <a:solidFill>
                  <a:srgbClr val="FF0000"/>
                </a:solidFill>
                <a:latin typeface="Georgia" pitchFamily="18" charset="0"/>
              </a:rPr>
              <a:t> </a:t>
            </a:r>
            <a:r>
              <a:rPr lang="cs-CZ" sz="1400" dirty="0" smtClean="0">
                <a:latin typeface="Georgia" pitchFamily="18" charset="0"/>
              </a:rPr>
              <a:t>  první </a:t>
            </a:r>
            <a:r>
              <a:rPr lang="cs-CZ" sz="1400" u="sng" dirty="0" smtClean="0">
                <a:solidFill>
                  <a:srgbClr val="0070C0"/>
                </a:solidFill>
                <a:latin typeface="Georgia" pitchFamily="18" charset="0"/>
              </a:rPr>
              <a:t>mužský klášter v Břevnově</a:t>
            </a:r>
            <a:r>
              <a:rPr lang="cs-CZ" sz="1400" dirty="0" smtClean="0">
                <a:solidFill>
                  <a:srgbClr val="0070C0"/>
                </a:solidFill>
                <a:latin typeface="Georgia" pitchFamily="18" charset="0"/>
              </a:rPr>
              <a:t>,</a:t>
            </a:r>
            <a:r>
              <a:rPr lang="cs-CZ" sz="1400" dirty="0" smtClean="0">
                <a:latin typeface="Georgia" pitchFamily="18" charset="0"/>
              </a:rPr>
              <a:t> založen biskupem </a:t>
            </a:r>
            <a:r>
              <a:rPr lang="cs-CZ" sz="1400" dirty="0" smtClean="0">
                <a:solidFill>
                  <a:srgbClr val="0070C0"/>
                </a:solidFill>
                <a:latin typeface="Georgia" pitchFamily="18" charset="0"/>
              </a:rPr>
              <a:t>sv. Vojtěchem </a:t>
            </a:r>
            <a:r>
              <a:rPr lang="cs-CZ" sz="1400" dirty="0" smtClean="0">
                <a:latin typeface="Georgia" pitchFamily="18" charset="0"/>
              </a:rPr>
              <a:t>a </a:t>
            </a:r>
            <a:r>
              <a:rPr lang="cs-CZ" sz="1400" dirty="0" smtClean="0">
                <a:solidFill>
                  <a:srgbClr val="0070C0"/>
                </a:solidFill>
                <a:latin typeface="Georgia" pitchFamily="18" charset="0"/>
              </a:rPr>
              <a:t>Boleslavem II.</a:t>
            </a:r>
          </a:p>
          <a:p>
            <a:pPr indent="-180000" defTabSz="360000"/>
            <a:r>
              <a:rPr lang="cs-CZ" sz="1400" dirty="0" smtClean="0">
                <a:solidFill>
                  <a:srgbClr val="0070C0"/>
                </a:solidFill>
                <a:latin typeface="Georgia" pitchFamily="18" charset="0"/>
              </a:rPr>
              <a:t>		</a:t>
            </a:r>
            <a:r>
              <a:rPr lang="cs-CZ" sz="1400" dirty="0" smtClean="0">
                <a:latin typeface="Georgia" pitchFamily="18" charset="0"/>
              </a:rPr>
              <a:t>od roku </a:t>
            </a:r>
            <a:r>
              <a:rPr lang="cs-CZ" sz="1400" b="1" dirty="0" smtClean="0">
                <a:solidFill>
                  <a:srgbClr val="FF0000"/>
                </a:solidFill>
                <a:latin typeface="Georgia" pitchFamily="18" charset="0"/>
              </a:rPr>
              <a:t>1993</a:t>
            </a:r>
            <a:r>
              <a:rPr lang="cs-CZ" sz="1400" dirty="0" smtClean="0">
                <a:latin typeface="Georgia" pitchFamily="18" charset="0"/>
              </a:rPr>
              <a:t> </a:t>
            </a:r>
            <a:r>
              <a:rPr lang="cs-CZ" sz="1400" dirty="0" smtClean="0">
                <a:solidFill>
                  <a:srgbClr val="0070C0"/>
                </a:solidFill>
                <a:latin typeface="Georgia" pitchFamily="18" charset="0"/>
              </a:rPr>
              <a:t>Benediktinské arciopatství sv. Vojtěcha a sv. Markéty </a:t>
            </a:r>
            <a:endParaRPr lang="cs-CZ" sz="1400" dirty="0">
              <a:solidFill>
                <a:srgbClr val="0070C0"/>
              </a:solidFill>
              <a:latin typeface="Georgia" pitchFamily="18" charset="0"/>
            </a:endParaRPr>
          </a:p>
        </p:txBody>
      </p:sp>
      <p:sp>
        <p:nvSpPr>
          <p:cNvPr id="7" name="Obdélník 6"/>
          <p:cNvSpPr/>
          <p:nvPr/>
        </p:nvSpPr>
        <p:spPr>
          <a:xfrm>
            <a:off x="5220072" y="1628800"/>
            <a:ext cx="1271502" cy="307777"/>
          </a:xfrm>
          <a:prstGeom prst="rect">
            <a:avLst/>
          </a:prstGeom>
        </p:spPr>
        <p:txBody>
          <a:bodyPr wrap="none">
            <a:spAutoFit/>
          </a:bodyPr>
          <a:lstStyle/>
          <a:p>
            <a:r>
              <a:rPr lang="cs-CZ" sz="1400" i="1" u="sng" dirty="0" smtClean="0">
                <a:solidFill>
                  <a:srgbClr val="0070C0"/>
                </a:solidFill>
                <a:latin typeface="Georgia" pitchFamily="18" charset="0"/>
              </a:rPr>
              <a:t>Ora et labora</a:t>
            </a:r>
            <a:endParaRPr lang="cs-CZ" sz="1400" u="sng" dirty="0">
              <a:solidFill>
                <a:srgbClr val="0070C0"/>
              </a:solidFill>
              <a:latin typeface="Georgia" pitchFamily="18" charset="0"/>
            </a:endParaRPr>
          </a:p>
        </p:txBody>
      </p:sp>
      <p:pic>
        <p:nvPicPr>
          <p:cNvPr id="8" name="Obrázek 7" descr="Benedikt 9.JPG"/>
          <p:cNvPicPr>
            <a:picLocks noChangeAspect="1"/>
          </p:cNvPicPr>
          <p:nvPr/>
        </p:nvPicPr>
        <p:blipFill>
          <a:blip r:embed="rId4" cstate="print"/>
          <a:stretch>
            <a:fillRect/>
          </a:stretch>
        </p:blipFill>
        <p:spPr>
          <a:xfrm>
            <a:off x="5225168" y="1916832"/>
            <a:ext cx="1147031" cy="1728192"/>
          </a:xfrm>
          <a:prstGeom prst="rect">
            <a:avLst/>
          </a:prstGeom>
        </p:spPr>
      </p:pic>
      <p:pic>
        <p:nvPicPr>
          <p:cNvPr id="9" name="Obrázek 8" descr="Benedikt 11.JPG"/>
          <p:cNvPicPr>
            <a:picLocks noChangeAspect="1"/>
          </p:cNvPicPr>
          <p:nvPr/>
        </p:nvPicPr>
        <p:blipFill>
          <a:blip r:embed="rId5" cstate="print"/>
          <a:stretch>
            <a:fillRect/>
          </a:stretch>
        </p:blipFill>
        <p:spPr>
          <a:xfrm>
            <a:off x="6588225" y="1772817"/>
            <a:ext cx="1183398" cy="1800200"/>
          </a:xfrm>
          <a:prstGeom prst="rect">
            <a:avLst/>
          </a:prstGeom>
        </p:spPr>
      </p:pic>
      <p:pic>
        <p:nvPicPr>
          <p:cNvPr id="10" name="Obrázek 9" descr="Břevnovský klášter 1.JPG"/>
          <p:cNvPicPr>
            <a:picLocks noChangeAspect="1"/>
          </p:cNvPicPr>
          <p:nvPr/>
        </p:nvPicPr>
        <p:blipFill>
          <a:blip r:embed="rId6" cstate="print"/>
          <a:stretch>
            <a:fillRect/>
          </a:stretch>
        </p:blipFill>
        <p:spPr>
          <a:xfrm>
            <a:off x="611560" y="4653136"/>
            <a:ext cx="2376264" cy="1784838"/>
          </a:xfrm>
          <a:prstGeom prst="rect">
            <a:avLst/>
          </a:prstGeom>
        </p:spPr>
      </p:pic>
      <p:pic>
        <p:nvPicPr>
          <p:cNvPr id="11" name="Obrázek 10" descr="Opasek 1.jpg"/>
          <p:cNvPicPr>
            <a:picLocks noChangeAspect="1"/>
          </p:cNvPicPr>
          <p:nvPr/>
        </p:nvPicPr>
        <p:blipFill>
          <a:blip r:embed="rId7" cstate="print"/>
          <a:stretch>
            <a:fillRect/>
          </a:stretch>
        </p:blipFill>
        <p:spPr>
          <a:xfrm>
            <a:off x="3131840" y="4653136"/>
            <a:ext cx="1280142" cy="1800200"/>
          </a:xfrm>
          <a:prstGeom prst="rect">
            <a:avLst/>
          </a:prstGeom>
        </p:spPr>
      </p:pic>
      <p:pic>
        <p:nvPicPr>
          <p:cNvPr id="12" name="Obrázek 11" descr="klášter sv. Jiří 2.JPG"/>
          <p:cNvPicPr>
            <a:picLocks noChangeAspect="1"/>
          </p:cNvPicPr>
          <p:nvPr/>
        </p:nvPicPr>
        <p:blipFill>
          <a:blip r:embed="rId8" cstate="print"/>
          <a:stretch>
            <a:fillRect/>
          </a:stretch>
        </p:blipFill>
        <p:spPr>
          <a:xfrm>
            <a:off x="4644008" y="4653136"/>
            <a:ext cx="2376264" cy="1783330"/>
          </a:xfrm>
          <a:prstGeom prst="rect">
            <a:avLst/>
          </a:prstGeom>
        </p:spPr>
      </p:pic>
      <p:pic>
        <p:nvPicPr>
          <p:cNvPr id="13" name="Obrázek 12" descr="Mlada 1.jpg"/>
          <p:cNvPicPr>
            <a:picLocks noChangeAspect="1"/>
          </p:cNvPicPr>
          <p:nvPr/>
        </p:nvPicPr>
        <p:blipFill>
          <a:blip r:embed="rId9" cstate="print"/>
          <a:stretch>
            <a:fillRect/>
          </a:stretch>
        </p:blipFill>
        <p:spPr>
          <a:xfrm>
            <a:off x="7113851" y="4653136"/>
            <a:ext cx="1260933" cy="18002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normAutofit/>
          </a:bodyPr>
          <a:lstStyle/>
          <a:p>
            <a:pPr algn="l"/>
            <a:r>
              <a:rPr lang="cs-CZ" sz="3600" dirty="0" smtClean="0">
                <a:solidFill>
                  <a:srgbClr val="0070C0"/>
                </a:solidFill>
                <a:latin typeface="Georgia" pitchFamily="18" charset="0"/>
                <a:cs typeface="Times New Roman" pitchFamily="18" charset="0"/>
              </a:rPr>
              <a:t>Počátky vzdělanosti </a:t>
            </a:r>
            <a:r>
              <a:rPr lang="en-US" sz="3600" dirty="0" smtClean="0">
                <a:solidFill>
                  <a:srgbClr val="0070C0"/>
                </a:solidFill>
                <a:latin typeface="Georgia" pitchFamily="18" charset="0"/>
                <a:cs typeface="Times New Roman" pitchFamily="18" charset="0"/>
              </a:rPr>
              <a:t>v Evrop</a:t>
            </a:r>
            <a:r>
              <a:rPr lang="cs-CZ" sz="3600" dirty="0" smtClean="0">
                <a:solidFill>
                  <a:srgbClr val="0070C0"/>
                </a:solidFill>
                <a:latin typeface="Georgia" pitchFamily="18" charset="0"/>
                <a:cs typeface="Times New Roman" pitchFamily="18" charset="0"/>
              </a:rPr>
              <a:t>ě</a:t>
            </a:r>
            <a:endParaRPr lang="cs-CZ" sz="3600" dirty="0">
              <a:solidFill>
                <a:srgbClr val="0070C0"/>
              </a:solidFill>
              <a:latin typeface="Georgia" pitchFamily="18" charset="0"/>
            </a:endParaRPr>
          </a:p>
        </p:txBody>
      </p:sp>
      <p:sp>
        <p:nvSpPr>
          <p:cNvPr id="98305" name="Rectangle 1"/>
          <p:cNvSpPr>
            <a:spLocks noChangeArrowheads="1"/>
          </p:cNvSpPr>
          <p:nvPr/>
        </p:nvSpPr>
        <p:spPr bwMode="auto">
          <a:xfrm>
            <a:off x="539552" y="1196752"/>
            <a:ext cx="8136904"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cs-CZ" sz="1400" b="0" i="0" u="none" strike="noStrike" cap="none" normalizeH="0" baseline="0" dirty="0" smtClean="0">
                <a:ln>
                  <a:noFill/>
                </a:ln>
                <a:solidFill>
                  <a:schemeClr val="tx1"/>
                </a:solidFill>
                <a:effectLst/>
                <a:latin typeface="Georgia" pitchFamily="18" charset="0"/>
                <a:cs typeface="Arial" charset="0"/>
              </a:rPr>
              <a:t>Alcuin byl anglický filozof, anglosaský mnich, odchovanec yorské školy, učitel a rádce Karla Velikého, pak opat v Tours. </a:t>
            </a:r>
            <a:r>
              <a:rPr kumimoji="0" lang="cs-CZ" sz="1400" b="0" i="0" u="sng" strike="noStrike" cap="none" normalizeH="0" baseline="0" dirty="0" smtClean="0">
                <a:ln>
                  <a:noFill/>
                </a:ln>
                <a:solidFill>
                  <a:srgbClr val="FF0000"/>
                </a:solidFill>
                <a:effectLst/>
                <a:latin typeface="Georgia" pitchFamily="18" charset="0"/>
                <a:cs typeface="Arial" charset="0"/>
              </a:rPr>
              <a:t>Zakladatel a organizátor středověkého školství</a:t>
            </a:r>
            <a:r>
              <a:rPr kumimoji="0" lang="cs-CZ" sz="1400" b="0" i="0" u="none" strike="noStrike" cap="none" normalizeH="0" baseline="0" dirty="0" smtClean="0">
                <a:ln>
                  <a:noFill/>
                </a:ln>
                <a:solidFill>
                  <a:srgbClr val="FF3300"/>
                </a:solidFill>
                <a:effectLst/>
                <a:latin typeface="Georgia" pitchFamily="18" charset="0"/>
                <a:cs typeface="Arial" charset="0"/>
              </a:rPr>
              <a:t>.</a:t>
            </a:r>
            <a:r>
              <a:rPr kumimoji="0" lang="cs-CZ" sz="1400" b="0" i="0" u="none" strike="noStrike" cap="none" normalizeH="0" baseline="0" dirty="0" smtClean="0">
                <a:ln>
                  <a:noFill/>
                </a:ln>
                <a:solidFill>
                  <a:schemeClr val="tx1"/>
                </a:solidFill>
                <a:effectLst/>
                <a:latin typeface="Georgia" pitchFamily="18" charset="0"/>
                <a:cs typeface="Arial" charset="0"/>
              </a:rPr>
              <a:t> Alcuin se roku 796 stal opatem v klášteře sv. Martina v Tours.</a:t>
            </a:r>
          </a:p>
        </p:txBody>
      </p:sp>
      <p:pic>
        <p:nvPicPr>
          <p:cNvPr id="4" name="Obrázek 3" descr="alcuin1.jpg"/>
          <p:cNvPicPr>
            <a:picLocks noChangeAspect="1"/>
          </p:cNvPicPr>
          <p:nvPr/>
        </p:nvPicPr>
        <p:blipFill>
          <a:blip r:embed="rId2" cstate="print"/>
          <a:stretch>
            <a:fillRect/>
          </a:stretch>
        </p:blipFill>
        <p:spPr>
          <a:xfrm>
            <a:off x="251521" y="2708921"/>
            <a:ext cx="2160240" cy="2876060"/>
          </a:xfrm>
          <a:prstGeom prst="rect">
            <a:avLst/>
          </a:prstGeom>
        </p:spPr>
      </p:pic>
      <p:pic>
        <p:nvPicPr>
          <p:cNvPr id="5" name="Obrázek 4" descr="alcuin3.jpg"/>
          <p:cNvPicPr>
            <a:picLocks noChangeAspect="1"/>
          </p:cNvPicPr>
          <p:nvPr/>
        </p:nvPicPr>
        <p:blipFill>
          <a:blip r:embed="rId3" cstate="print"/>
          <a:stretch>
            <a:fillRect/>
          </a:stretch>
        </p:blipFill>
        <p:spPr>
          <a:xfrm>
            <a:off x="2411760" y="2852936"/>
            <a:ext cx="1176536" cy="1120267"/>
          </a:xfrm>
          <a:prstGeom prst="rect">
            <a:avLst/>
          </a:prstGeom>
        </p:spPr>
      </p:pic>
      <p:pic>
        <p:nvPicPr>
          <p:cNvPr id="6" name="Obrázek 5" descr="alcuin2.jpg"/>
          <p:cNvPicPr>
            <a:picLocks noChangeAspect="1"/>
          </p:cNvPicPr>
          <p:nvPr/>
        </p:nvPicPr>
        <p:blipFill>
          <a:blip r:embed="rId4" cstate="print"/>
          <a:stretch>
            <a:fillRect/>
          </a:stretch>
        </p:blipFill>
        <p:spPr>
          <a:xfrm>
            <a:off x="6618542" y="2687318"/>
            <a:ext cx="1783777" cy="2541882"/>
          </a:xfrm>
          <a:prstGeom prst="rect">
            <a:avLst/>
          </a:prstGeom>
        </p:spPr>
      </p:pic>
      <p:sp>
        <p:nvSpPr>
          <p:cNvPr id="8" name="TextovéPole 7"/>
          <p:cNvSpPr txBox="1"/>
          <p:nvPr/>
        </p:nvSpPr>
        <p:spPr>
          <a:xfrm>
            <a:off x="2771800" y="1988840"/>
            <a:ext cx="3297698" cy="861774"/>
          </a:xfrm>
          <a:prstGeom prst="rect">
            <a:avLst/>
          </a:prstGeom>
          <a:noFill/>
        </p:spPr>
        <p:txBody>
          <a:bodyPr wrap="none" rtlCol="0">
            <a:spAutoFit/>
          </a:bodyPr>
          <a:lstStyle/>
          <a:p>
            <a:r>
              <a:rPr lang="cs-CZ" sz="3200" b="1" dirty="0" smtClean="0">
                <a:solidFill>
                  <a:srgbClr val="FF3300"/>
                </a:solidFill>
                <a:latin typeface="Georgia" pitchFamily="18" charset="0"/>
              </a:rPr>
              <a:t>Alcuin z Yorku</a:t>
            </a:r>
          </a:p>
          <a:p>
            <a:pPr algn="ctr"/>
            <a:r>
              <a:rPr lang="cs-CZ" dirty="0" smtClean="0">
                <a:solidFill>
                  <a:srgbClr val="FF3300"/>
                </a:solidFill>
                <a:latin typeface="Georgia" pitchFamily="18" charset="0"/>
              </a:rPr>
              <a:t>(735 – 801/804)</a:t>
            </a:r>
            <a:endParaRPr lang="cs-CZ" dirty="0">
              <a:solidFill>
                <a:srgbClr val="FF3300"/>
              </a:solidFill>
              <a:latin typeface="Georgia" pitchFamily="18" charset="0"/>
            </a:endParaRPr>
          </a:p>
        </p:txBody>
      </p:sp>
      <p:pic>
        <p:nvPicPr>
          <p:cNvPr id="9" name="Obrázek 8" descr="ls12.png"/>
          <p:cNvPicPr>
            <a:picLocks noChangeAspect="1"/>
          </p:cNvPicPr>
          <p:nvPr/>
        </p:nvPicPr>
        <p:blipFill>
          <a:blip r:embed="rId5" cstate="print"/>
          <a:stretch>
            <a:fillRect/>
          </a:stretch>
        </p:blipFill>
        <p:spPr>
          <a:xfrm>
            <a:off x="2411761" y="4005064"/>
            <a:ext cx="4015066" cy="2376264"/>
          </a:xfrm>
          <a:prstGeom prst="rect">
            <a:avLst/>
          </a:prstGeo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a:bodyPr>
          <a:lstStyle/>
          <a:p>
            <a:pPr algn="l"/>
            <a:r>
              <a:rPr lang="cs-CZ" sz="3600" dirty="0" smtClean="0">
                <a:solidFill>
                  <a:srgbClr val="0070C0"/>
                </a:solidFill>
                <a:latin typeface="Georgia" pitchFamily="18" charset="0"/>
              </a:rPr>
              <a:t>Počátky české vzdělanosti</a:t>
            </a:r>
            <a:endParaRPr lang="cs-CZ" sz="3600" dirty="0">
              <a:solidFill>
                <a:srgbClr val="0070C0"/>
              </a:solidFill>
              <a:latin typeface="Georgia" pitchFamily="18" charset="0"/>
            </a:endParaRPr>
          </a:p>
        </p:txBody>
      </p:sp>
      <p:sp>
        <p:nvSpPr>
          <p:cNvPr id="3" name="TextovéPole 2"/>
          <p:cNvSpPr txBox="1"/>
          <p:nvPr/>
        </p:nvSpPr>
        <p:spPr>
          <a:xfrm>
            <a:off x="395536" y="980728"/>
            <a:ext cx="8424935" cy="5509200"/>
          </a:xfrm>
          <a:prstGeom prst="rect">
            <a:avLst/>
          </a:prstGeom>
          <a:noFill/>
        </p:spPr>
        <p:txBody>
          <a:bodyPr wrap="square" rtlCol="0">
            <a:spAutoFit/>
          </a:bodyPr>
          <a:lstStyle/>
          <a:p>
            <a:r>
              <a:rPr lang="cs-CZ" sz="1600" dirty="0" smtClean="0">
                <a:latin typeface="Georgia" pitchFamily="18" charset="0"/>
              </a:rPr>
              <a:t>Počátky české vzdělanosti se spojují s dvěma procesy, které probíhaly souběžně </a:t>
            </a:r>
          </a:p>
          <a:p>
            <a:r>
              <a:rPr lang="cs-CZ" sz="1600" dirty="0" smtClean="0">
                <a:latin typeface="Georgia" pitchFamily="18" charset="0"/>
              </a:rPr>
              <a:t>v druhé polovině 9. století:</a:t>
            </a:r>
          </a:p>
          <a:p>
            <a:pPr indent="-180000">
              <a:buFont typeface="Arial" pitchFamily="34" charset="0"/>
              <a:buChar char="•"/>
            </a:pPr>
            <a:r>
              <a:rPr lang="cs-CZ" sz="1600" dirty="0" smtClean="0">
                <a:latin typeface="Georgia" pitchFamily="18" charset="0"/>
              </a:rPr>
              <a:t>ovlivňování formujícího se českého státu ze strany</a:t>
            </a:r>
          </a:p>
          <a:p>
            <a:pPr indent="-180000" defTabSz="180000"/>
            <a:r>
              <a:rPr lang="cs-CZ" sz="1600" dirty="0" smtClean="0">
                <a:latin typeface="Georgia" pitchFamily="18" charset="0"/>
              </a:rPr>
              <a:t>	východofranské říše, které vedlo k přijetí křesťanství</a:t>
            </a:r>
          </a:p>
          <a:p>
            <a:pPr defTabSz="180000"/>
            <a:r>
              <a:rPr lang="cs-CZ" sz="1600" dirty="0" smtClean="0">
                <a:latin typeface="Georgia" pitchFamily="18" charset="0"/>
              </a:rPr>
              <a:t>	a latinské liturgie </a:t>
            </a:r>
          </a:p>
          <a:p>
            <a:pPr defTabSz="180000"/>
            <a:r>
              <a:rPr lang="cs-CZ" sz="1600" dirty="0" smtClean="0">
                <a:solidFill>
                  <a:srgbClr val="0070C0"/>
                </a:solidFill>
                <a:latin typeface="Georgia" pitchFamily="18" charset="0"/>
              </a:rPr>
              <a:t>	</a:t>
            </a:r>
            <a:r>
              <a:rPr lang="cs-CZ" sz="1600" b="1" dirty="0" smtClean="0">
                <a:solidFill>
                  <a:srgbClr val="0070C0"/>
                </a:solidFill>
                <a:latin typeface="Georgia" pitchFamily="18" charset="0"/>
              </a:rPr>
              <a:t>(pokřtění 14 českých zemanů v Řezně 845)</a:t>
            </a:r>
          </a:p>
          <a:p>
            <a:pPr defTabSz="180000"/>
            <a:endParaRPr lang="cs-CZ" sz="1600" dirty="0" smtClean="0">
              <a:solidFill>
                <a:srgbClr val="0070C0"/>
              </a:solidFill>
              <a:latin typeface="Georgia" pitchFamily="18" charset="0"/>
            </a:endParaRPr>
          </a:p>
          <a:p>
            <a:pPr defTabSz="180000"/>
            <a:endParaRPr lang="cs-CZ" sz="1600" dirty="0" smtClean="0">
              <a:solidFill>
                <a:srgbClr val="0070C0"/>
              </a:solidFill>
              <a:latin typeface="Georgia" pitchFamily="18" charset="0"/>
            </a:endParaRPr>
          </a:p>
          <a:p>
            <a:pPr lvl="6" indent="-180000" defTabSz="180000">
              <a:buFont typeface="Arial" pitchFamily="34" charset="0"/>
              <a:buChar char="•"/>
            </a:pPr>
            <a:r>
              <a:rPr lang="cs-CZ" sz="1600" dirty="0" smtClean="0">
                <a:latin typeface="Georgia" pitchFamily="18" charset="0"/>
              </a:rPr>
              <a:t>působení mise </a:t>
            </a:r>
            <a:r>
              <a:rPr lang="cs-CZ" sz="1600" b="1" dirty="0" smtClean="0">
                <a:solidFill>
                  <a:schemeClr val="accent1"/>
                </a:solidFill>
                <a:latin typeface="Georgia" pitchFamily="18" charset="0"/>
              </a:rPr>
              <a:t>Cyrila a Metoděje </a:t>
            </a:r>
            <a:r>
              <a:rPr lang="cs-CZ" sz="1600" dirty="0" smtClean="0">
                <a:latin typeface="Georgia" pitchFamily="18" charset="0"/>
              </a:rPr>
              <a:t>na Velké Moravě </a:t>
            </a:r>
            <a:r>
              <a:rPr lang="cs-CZ" sz="1600" b="1" dirty="0" smtClean="0">
                <a:solidFill>
                  <a:srgbClr val="0070C0"/>
                </a:solidFill>
                <a:latin typeface="Georgia" pitchFamily="18" charset="0"/>
              </a:rPr>
              <a:t>(863)</a:t>
            </a:r>
            <a:r>
              <a:rPr lang="cs-CZ" sz="1600" b="1" dirty="0" smtClean="0">
                <a:latin typeface="Georgia" pitchFamily="18" charset="0"/>
              </a:rPr>
              <a:t>, </a:t>
            </a:r>
          </a:p>
          <a:p>
            <a:pPr indent="-180000" defTabSz="180000"/>
            <a:r>
              <a:rPr lang="cs-CZ" sz="1600" dirty="0" smtClean="0">
                <a:latin typeface="Georgia" pitchFamily="18" charset="0"/>
              </a:rPr>
              <a:t>															 které přineslo na území Moravy a Čech první písmo na</a:t>
            </a:r>
          </a:p>
          <a:p>
            <a:pPr indent="-180000" defTabSz="180000"/>
            <a:r>
              <a:rPr lang="cs-CZ" sz="1600" dirty="0" smtClean="0">
                <a:latin typeface="Georgia" pitchFamily="18" charset="0"/>
              </a:rPr>
              <a:t>															 bázi staroslověnštiny a vytvořilo první písemné artefakty</a:t>
            </a:r>
          </a:p>
          <a:p>
            <a:pPr indent="-180000" defTabSz="180000"/>
            <a:endParaRPr lang="cs-CZ" sz="1600" dirty="0" smtClean="0">
              <a:latin typeface="Georgia" pitchFamily="18" charset="0"/>
            </a:endParaRPr>
          </a:p>
          <a:p>
            <a:pPr indent="-180000" defTabSz="180000"/>
            <a:endParaRPr lang="cs-CZ" sz="1600" dirty="0" smtClean="0">
              <a:latin typeface="Georgia" pitchFamily="18" charset="0"/>
            </a:endParaRPr>
          </a:p>
          <a:p>
            <a:pPr indent="-180000" defTabSz="180000"/>
            <a:endParaRPr lang="cs-CZ" sz="1600" dirty="0" smtClean="0">
              <a:latin typeface="Georgia" pitchFamily="18" charset="0"/>
            </a:endParaRPr>
          </a:p>
          <a:p>
            <a:pPr indent="-180000" defTabSz="180000"/>
            <a:endParaRPr lang="cs-CZ" sz="1600" dirty="0" smtClean="0">
              <a:latin typeface="Georgia" pitchFamily="18" charset="0"/>
            </a:endParaRPr>
          </a:p>
          <a:p>
            <a:pPr indent="-180000" defTabSz="180000"/>
            <a:endParaRPr lang="cs-CZ" sz="1600" dirty="0" smtClean="0">
              <a:latin typeface="Georgia" pitchFamily="18" charset="0"/>
            </a:endParaRPr>
          </a:p>
          <a:p>
            <a:pPr indent="-180000" defTabSz="180000"/>
            <a:endParaRPr lang="cs-CZ" sz="1600" dirty="0" smtClean="0">
              <a:latin typeface="Georgia" pitchFamily="18" charset="0"/>
            </a:endParaRPr>
          </a:p>
          <a:p>
            <a:pPr indent="-180000" defTabSz="180000"/>
            <a:r>
              <a:rPr lang="cs-CZ" sz="1600" dirty="0" smtClean="0">
                <a:latin typeface="Georgia" pitchFamily="18" charset="0"/>
              </a:rPr>
              <a:t>																</a:t>
            </a:r>
            <a:r>
              <a:rPr lang="cs-CZ" sz="1200" b="1" dirty="0" smtClean="0">
                <a:solidFill>
                  <a:srgbClr val="0070C0"/>
                </a:solidFill>
                <a:latin typeface="Georgia" pitchFamily="18" charset="0"/>
              </a:rPr>
              <a:t>Rostislav	</a:t>
            </a:r>
            <a:r>
              <a:rPr lang="cs-CZ" sz="1600" dirty="0" smtClean="0">
                <a:latin typeface="Georgia" pitchFamily="18" charset="0"/>
              </a:rPr>
              <a:t>				</a:t>
            </a:r>
            <a:r>
              <a:rPr lang="cs-CZ" sz="1200" b="1" dirty="0" smtClean="0">
                <a:solidFill>
                  <a:srgbClr val="0070C0"/>
                </a:solidFill>
                <a:latin typeface="Georgia" pitchFamily="18" charset="0"/>
              </a:rPr>
              <a:t>Michal III.</a:t>
            </a:r>
          </a:p>
          <a:p>
            <a:pPr indent="-180000" defTabSz="180000"/>
            <a:r>
              <a:rPr lang="cs-CZ" sz="1600" dirty="0" smtClean="0">
                <a:latin typeface="Georgia" pitchFamily="18" charset="0"/>
              </a:rPr>
              <a:t>V podstatě probíhal mocenský střet o sféry vlivu dvou civilizací, tj. západního a východního </a:t>
            </a:r>
          </a:p>
          <a:p>
            <a:pPr indent="-180000" defTabSz="180000"/>
            <a:r>
              <a:rPr lang="cs-CZ" sz="1600" dirty="0" smtClean="0">
                <a:latin typeface="Georgia" pitchFamily="18" charset="0"/>
              </a:rPr>
              <a:t>světa, v němž zvítězila západní kultura a s ní latina jako jazyk tehdejší vzdělanosti. </a:t>
            </a:r>
          </a:p>
          <a:p>
            <a:pPr indent="-180000" defTabSz="180000"/>
            <a:r>
              <a:rPr lang="cs-CZ" sz="1600" dirty="0" smtClean="0">
                <a:solidFill>
                  <a:srgbClr val="0070C0"/>
                </a:solidFill>
                <a:latin typeface="Georgia" pitchFamily="18" charset="0"/>
              </a:rPr>
              <a:t>Příklon k západní, tj. francké civilizaci měl rozhodující pozitivní vliv na pozdější vývoj české vzdělanosti.</a:t>
            </a:r>
            <a:endParaRPr lang="cs-CZ" sz="1600" dirty="0">
              <a:solidFill>
                <a:srgbClr val="0070C0"/>
              </a:solidFill>
              <a:latin typeface="Georgia" pitchFamily="18" charset="0"/>
            </a:endParaRPr>
          </a:p>
        </p:txBody>
      </p:sp>
      <p:pic>
        <p:nvPicPr>
          <p:cNvPr id="5" name="Obrázek 4" descr="Řezno 1.jpg"/>
          <p:cNvPicPr>
            <a:picLocks noChangeAspect="1"/>
          </p:cNvPicPr>
          <p:nvPr/>
        </p:nvPicPr>
        <p:blipFill>
          <a:blip r:embed="rId2" cstate="print"/>
          <a:stretch>
            <a:fillRect/>
          </a:stretch>
        </p:blipFill>
        <p:spPr>
          <a:xfrm>
            <a:off x="5580112" y="1340768"/>
            <a:ext cx="2304256" cy="1533378"/>
          </a:xfrm>
          <a:prstGeom prst="rect">
            <a:avLst/>
          </a:prstGeom>
        </p:spPr>
      </p:pic>
      <p:pic>
        <p:nvPicPr>
          <p:cNvPr id="6" name="Obrázek 5" descr="Cyril a Metoděj 3.jpg"/>
          <p:cNvPicPr>
            <a:picLocks noChangeAspect="1"/>
          </p:cNvPicPr>
          <p:nvPr/>
        </p:nvPicPr>
        <p:blipFill>
          <a:blip r:embed="rId3" cstate="print"/>
          <a:stretch>
            <a:fillRect/>
          </a:stretch>
        </p:blipFill>
        <p:spPr>
          <a:xfrm>
            <a:off x="611560" y="2708920"/>
            <a:ext cx="2088232" cy="2393390"/>
          </a:xfrm>
          <a:prstGeom prst="rect">
            <a:avLst/>
          </a:prstGeom>
        </p:spPr>
      </p:pic>
      <p:pic>
        <p:nvPicPr>
          <p:cNvPr id="10" name="Obrázek 9" descr="Rostislav.JPG"/>
          <p:cNvPicPr>
            <a:picLocks noChangeAspect="1"/>
          </p:cNvPicPr>
          <p:nvPr/>
        </p:nvPicPr>
        <p:blipFill>
          <a:blip r:embed="rId4" cstate="print"/>
          <a:stretch>
            <a:fillRect/>
          </a:stretch>
        </p:blipFill>
        <p:spPr>
          <a:xfrm>
            <a:off x="3203848" y="3933056"/>
            <a:ext cx="1086913" cy="1152128"/>
          </a:xfrm>
          <a:prstGeom prst="rect">
            <a:avLst/>
          </a:prstGeom>
        </p:spPr>
      </p:pic>
      <p:pic>
        <p:nvPicPr>
          <p:cNvPr id="11" name="Obrázek 10" descr="Michal III 3.jpg"/>
          <p:cNvPicPr>
            <a:picLocks noChangeAspect="1"/>
          </p:cNvPicPr>
          <p:nvPr/>
        </p:nvPicPr>
        <p:blipFill>
          <a:blip r:embed="rId5" cstate="print"/>
          <a:stretch>
            <a:fillRect/>
          </a:stretch>
        </p:blipFill>
        <p:spPr>
          <a:xfrm>
            <a:off x="4427984" y="3933056"/>
            <a:ext cx="2425530" cy="1152127"/>
          </a:xfrm>
          <a:prstGeom prst="rect">
            <a:avLst/>
          </a:prstGeom>
        </p:spPr>
      </p:pic>
      <p:pic>
        <p:nvPicPr>
          <p:cNvPr id="12" name="Obrázek 11" descr="Velehrad 3.jpg"/>
          <p:cNvPicPr>
            <a:picLocks noChangeAspect="1"/>
          </p:cNvPicPr>
          <p:nvPr/>
        </p:nvPicPr>
        <p:blipFill>
          <a:blip r:embed="rId6" cstate="print"/>
          <a:stretch>
            <a:fillRect/>
          </a:stretch>
        </p:blipFill>
        <p:spPr>
          <a:xfrm>
            <a:off x="6948263" y="3933056"/>
            <a:ext cx="1536171" cy="1152128"/>
          </a:xfrm>
          <a:prstGeom prst="rect">
            <a:avLst/>
          </a:prstGeo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a:bodyPr>
          <a:lstStyle/>
          <a:p>
            <a:pPr algn="l"/>
            <a:r>
              <a:rPr lang="cs-CZ" sz="3600" dirty="0" smtClean="0">
                <a:solidFill>
                  <a:srgbClr val="0070C0"/>
                </a:solidFill>
                <a:latin typeface="Georgia" pitchFamily="18" charset="0"/>
              </a:rPr>
              <a:t>Počátky české vzdělanosti</a:t>
            </a:r>
            <a:endParaRPr lang="cs-CZ" sz="3600" dirty="0">
              <a:solidFill>
                <a:srgbClr val="0070C0"/>
              </a:solidFill>
              <a:latin typeface="Georgia" pitchFamily="18" charset="0"/>
            </a:endParaRPr>
          </a:p>
        </p:txBody>
      </p:sp>
      <p:sp>
        <p:nvSpPr>
          <p:cNvPr id="3" name="TextovéPole 2"/>
          <p:cNvSpPr txBox="1"/>
          <p:nvPr/>
        </p:nvSpPr>
        <p:spPr>
          <a:xfrm>
            <a:off x="395536" y="980728"/>
            <a:ext cx="8424935" cy="2554545"/>
          </a:xfrm>
          <a:prstGeom prst="rect">
            <a:avLst/>
          </a:prstGeom>
          <a:noFill/>
        </p:spPr>
        <p:txBody>
          <a:bodyPr wrap="square" rtlCol="0">
            <a:spAutoFit/>
          </a:bodyPr>
          <a:lstStyle/>
          <a:p>
            <a:r>
              <a:rPr lang="cs-CZ" sz="1600" dirty="0" smtClean="0">
                <a:solidFill>
                  <a:srgbClr val="FF0000"/>
                </a:solidFill>
                <a:latin typeface="Georgia" pitchFamily="18" charset="0"/>
              </a:rPr>
              <a:t>Proč ve střetu dvou kultur, dvou náboženských orientací a dvou komunikačních praxí u nás zvítězila západní, na latině založená orientace vzdělanosti?</a:t>
            </a:r>
          </a:p>
          <a:p>
            <a:endParaRPr lang="cs-CZ" sz="1600" dirty="0" smtClean="0">
              <a:solidFill>
                <a:srgbClr val="FF0000"/>
              </a:solidFill>
              <a:latin typeface="Georgia" pitchFamily="18" charset="0"/>
            </a:endParaRPr>
          </a:p>
          <a:p>
            <a:pPr indent="-180000" defTabSz="180000"/>
            <a:endParaRPr lang="cs-CZ" sz="1600" dirty="0" smtClean="0">
              <a:latin typeface="Georgia" pitchFamily="18" charset="0"/>
            </a:endParaRPr>
          </a:p>
          <a:p>
            <a:pPr indent="-180000" defTabSz="180000"/>
            <a:endParaRPr lang="cs-CZ" sz="1600" dirty="0" smtClean="0">
              <a:latin typeface="Georgia" pitchFamily="18" charset="0"/>
            </a:endParaRPr>
          </a:p>
          <a:p>
            <a:pPr indent="-180000" defTabSz="180000"/>
            <a:endParaRPr lang="cs-CZ" sz="1600" dirty="0" smtClean="0">
              <a:latin typeface="Georgia" pitchFamily="18" charset="0"/>
            </a:endParaRPr>
          </a:p>
          <a:p>
            <a:pPr indent="-180000" defTabSz="180000"/>
            <a:endParaRPr lang="cs-CZ" sz="1600" dirty="0" smtClean="0">
              <a:latin typeface="Georgia" pitchFamily="18" charset="0"/>
            </a:endParaRPr>
          </a:p>
          <a:p>
            <a:pPr indent="-180000" defTabSz="180000"/>
            <a:endParaRPr lang="cs-CZ" sz="1600" dirty="0" smtClean="0">
              <a:latin typeface="Georgia" pitchFamily="18" charset="0"/>
            </a:endParaRPr>
          </a:p>
          <a:p>
            <a:pPr indent="-180000" defTabSz="180000"/>
            <a:endParaRPr lang="cs-CZ" sz="1600" dirty="0" smtClean="0">
              <a:latin typeface="Georgia" pitchFamily="18" charset="0"/>
            </a:endParaRPr>
          </a:p>
          <a:p>
            <a:pPr indent="-180000" defTabSz="180000"/>
            <a:r>
              <a:rPr lang="cs-CZ" sz="1600" dirty="0" smtClean="0">
                <a:latin typeface="Georgia" pitchFamily="18" charset="0"/>
              </a:rPr>
              <a:t>															</a:t>
            </a:r>
            <a:endParaRPr lang="cs-CZ" sz="1600" dirty="0">
              <a:solidFill>
                <a:srgbClr val="0070C0"/>
              </a:solidFill>
              <a:latin typeface="Georgia" pitchFamily="18" charset="0"/>
            </a:endParaRPr>
          </a:p>
        </p:txBody>
      </p:sp>
      <p:pic>
        <p:nvPicPr>
          <p:cNvPr id="22" name="Obrázek 21" descr="Franská říše.png"/>
          <p:cNvPicPr>
            <a:picLocks noChangeAspect="1"/>
          </p:cNvPicPr>
          <p:nvPr/>
        </p:nvPicPr>
        <p:blipFill>
          <a:blip r:embed="rId2" cstate="print"/>
          <a:stretch>
            <a:fillRect/>
          </a:stretch>
        </p:blipFill>
        <p:spPr>
          <a:xfrm>
            <a:off x="395536" y="1628800"/>
            <a:ext cx="2962615" cy="2304256"/>
          </a:xfrm>
          <a:prstGeom prst="rect">
            <a:avLst/>
          </a:prstGeom>
        </p:spPr>
      </p:pic>
      <p:pic>
        <p:nvPicPr>
          <p:cNvPr id="27" name="Obrázek 26" descr="Vratislav I 1.jpg"/>
          <p:cNvPicPr>
            <a:picLocks noChangeAspect="1"/>
          </p:cNvPicPr>
          <p:nvPr/>
        </p:nvPicPr>
        <p:blipFill>
          <a:blip r:embed="rId3" cstate="print"/>
          <a:stretch>
            <a:fillRect/>
          </a:stretch>
        </p:blipFill>
        <p:spPr>
          <a:xfrm>
            <a:off x="3563888" y="1628800"/>
            <a:ext cx="1080120" cy="1080120"/>
          </a:xfrm>
          <a:prstGeom prst="rect">
            <a:avLst/>
          </a:prstGeom>
        </p:spPr>
      </p:pic>
      <p:pic>
        <p:nvPicPr>
          <p:cNvPr id="28" name="Obrázek 27" descr="Vratislav I 2.jpg"/>
          <p:cNvPicPr>
            <a:picLocks noChangeAspect="1"/>
          </p:cNvPicPr>
          <p:nvPr/>
        </p:nvPicPr>
        <p:blipFill>
          <a:blip r:embed="rId4" cstate="print"/>
          <a:stretch>
            <a:fillRect/>
          </a:stretch>
        </p:blipFill>
        <p:spPr>
          <a:xfrm>
            <a:off x="3563888" y="2852936"/>
            <a:ext cx="1080120" cy="1080120"/>
          </a:xfrm>
          <a:prstGeom prst="rect">
            <a:avLst/>
          </a:prstGeom>
        </p:spPr>
      </p:pic>
      <p:pic>
        <p:nvPicPr>
          <p:cNvPr id="30" name="Obrázek 29" descr="Cyril a Matoděj 3.jpg"/>
          <p:cNvPicPr>
            <a:picLocks noChangeAspect="1"/>
          </p:cNvPicPr>
          <p:nvPr/>
        </p:nvPicPr>
        <p:blipFill>
          <a:blip r:embed="rId5" cstate="print"/>
          <a:stretch>
            <a:fillRect/>
          </a:stretch>
        </p:blipFill>
        <p:spPr>
          <a:xfrm>
            <a:off x="395537" y="4005064"/>
            <a:ext cx="1296143" cy="1846137"/>
          </a:xfrm>
          <a:prstGeom prst="rect">
            <a:avLst/>
          </a:prstGeom>
        </p:spPr>
      </p:pic>
      <p:pic>
        <p:nvPicPr>
          <p:cNvPr id="31" name="Obrázek 30" descr="Ludmila 3.jpg"/>
          <p:cNvPicPr>
            <a:picLocks noChangeAspect="1"/>
          </p:cNvPicPr>
          <p:nvPr/>
        </p:nvPicPr>
        <p:blipFill>
          <a:blip r:embed="rId6" cstate="print"/>
          <a:stretch>
            <a:fillRect/>
          </a:stretch>
        </p:blipFill>
        <p:spPr>
          <a:xfrm>
            <a:off x="4932040" y="1700808"/>
            <a:ext cx="3024336" cy="2298496"/>
          </a:xfrm>
          <a:prstGeom prst="rect">
            <a:avLst/>
          </a:prstGeom>
        </p:spPr>
      </p:pic>
      <p:sp>
        <p:nvSpPr>
          <p:cNvPr id="34" name="TextovéPole 33"/>
          <p:cNvSpPr txBox="1"/>
          <p:nvPr/>
        </p:nvSpPr>
        <p:spPr>
          <a:xfrm>
            <a:off x="1979712" y="4149080"/>
            <a:ext cx="6898042" cy="1815882"/>
          </a:xfrm>
          <a:prstGeom prst="rect">
            <a:avLst/>
          </a:prstGeom>
          <a:noFill/>
        </p:spPr>
        <p:txBody>
          <a:bodyPr wrap="none" rtlCol="0">
            <a:spAutoFit/>
          </a:bodyPr>
          <a:lstStyle/>
          <a:p>
            <a:r>
              <a:rPr lang="cs-CZ" sz="1400" dirty="0" smtClean="0">
                <a:latin typeface="Georgia" pitchFamily="18" charset="0"/>
              </a:rPr>
              <a:t>Důvody jsou hlavně </a:t>
            </a:r>
            <a:r>
              <a:rPr lang="cs-CZ" sz="1400" dirty="0" smtClean="0">
                <a:solidFill>
                  <a:srgbClr val="0070C0"/>
                </a:solidFill>
                <a:latin typeface="Georgia" pitchFamily="18" charset="0"/>
              </a:rPr>
              <a:t>geopolitické</a:t>
            </a:r>
            <a:r>
              <a:rPr lang="cs-CZ" sz="1400" dirty="0" smtClean="0">
                <a:latin typeface="Georgia" pitchFamily="18" charset="0"/>
              </a:rPr>
              <a:t> a </a:t>
            </a:r>
            <a:r>
              <a:rPr lang="cs-CZ" sz="1400" dirty="0" smtClean="0">
                <a:solidFill>
                  <a:srgbClr val="0070C0"/>
                </a:solidFill>
                <a:latin typeface="Georgia" pitchFamily="18" charset="0"/>
              </a:rPr>
              <a:t>ekonomické</a:t>
            </a:r>
            <a:r>
              <a:rPr lang="cs-CZ" sz="1400" dirty="0" smtClean="0">
                <a:latin typeface="Georgia" pitchFamily="18" charset="0"/>
              </a:rPr>
              <a:t> povahy. Z hlediska šíření vzdělanosti</a:t>
            </a:r>
          </a:p>
          <a:p>
            <a:r>
              <a:rPr lang="cs-CZ" sz="1400" dirty="0" smtClean="0">
                <a:latin typeface="Georgia" pitchFamily="18" charset="0"/>
              </a:rPr>
              <a:t>byla však významná i </a:t>
            </a:r>
            <a:r>
              <a:rPr lang="cs-CZ" sz="1400" dirty="0" smtClean="0">
                <a:solidFill>
                  <a:srgbClr val="0070C0"/>
                </a:solidFill>
                <a:latin typeface="Georgia" pitchFamily="18" charset="0"/>
              </a:rPr>
              <a:t>role mezinárodní komunikace</a:t>
            </a:r>
            <a:r>
              <a:rPr lang="cs-CZ" sz="1400" dirty="0" smtClean="0">
                <a:latin typeface="Georgia" pitchFamily="18" charset="0"/>
              </a:rPr>
              <a:t>. Existoval zřejmě rozdíl mezi</a:t>
            </a:r>
          </a:p>
          <a:p>
            <a:r>
              <a:rPr lang="cs-CZ" sz="1400" dirty="0" smtClean="0">
                <a:latin typeface="Georgia" pitchFamily="18" charset="0"/>
              </a:rPr>
              <a:t>komunikačním uplatněním dvou konkurujícím si jazyků – </a:t>
            </a:r>
            <a:r>
              <a:rPr lang="cs-CZ" sz="1400" dirty="0" smtClean="0">
                <a:solidFill>
                  <a:srgbClr val="0070C0"/>
                </a:solidFill>
                <a:latin typeface="Georgia" pitchFamily="18" charset="0"/>
              </a:rPr>
              <a:t>latiny</a:t>
            </a:r>
            <a:r>
              <a:rPr lang="cs-CZ" sz="1400" dirty="0" smtClean="0">
                <a:latin typeface="Georgia" pitchFamily="18" charset="0"/>
              </a:rPr>
              <a:t> a </a:t>
            </a:r>
            <a:r>
              <a:rPr lang="cs-CZ" sz="1400" dirty="0" smtClean="0">
                <a:solidFill>
                  <a:srgbClr val="0070C0"/>
                </a:solidFill>
                <a:latin typeface="Georgia" pitchFamily="18" charset="0"/>
              </a:rPr>
              <a:t>staroslověnštiny</a:t>
            </a:r>
            <a:r>
              <a:rPr lang="cs-CZ" sz="1400" dirty="0" smtClean="0">
                <a:latin typeface="Georgia" pitchFamily="18" charset="0"/>
              </a:rPr>
              <a:t>.</a:t>
            </a:r>
          </a:p>
          <a:p>
            <a:r>
              <a:rPr lang="cs-CZ" sz="1400" dirty="0" smtClean="0">
                <a:latin typeface="Georgia" pitchFamily="18" charset="0"/>
              </a:rPr>
              <a:t>I když byl jazyk zapisovaný </a:t>
            </a:r>
            <a:r>
              <a:rPr lang="cs-CZ" sz="1400" dirty="0" smtClean="0">
                <a:solidFill>
                  <a:srgbClr val="FF0000"/>
                </a:solidFill>
                <a:latin typeface="Georgia" pitchFamily="18" charset="0"/>
              </a:rPr>
              <a:t>hlaholicí </a:t>
            </a:r>
            <a:r>
              <a:rPr lang="cs-CZ" sz="1400" dirty="0" smtClean="0">
                <a:latin typeface="Georgia" pitchFamily="18" charset="0"/>
              </a:rPr>
              <a:t>vytvořen na základě </a:t>
            </a:r>
            <a:r>
              <a:rPr lang="cs-CZ" sz="1400" dirty="0" smtClean="0">
                <a:solidFill>
                  <a:srgbClr val="FF0000"/>
                </a:solidFill>
                <a:latin typeface="Georgia" pitchFamily="18" charset="0"/>
              </a:rPr>
              <a:t>staroslověnštiny</a:t>
            </a:r>
            <a:r>
              <a:rPr lang="cs-CZ" sz="1400" dirty="0" smtClean="0">
                <a:latin typeface="Georgia" pitchFamily="18" charset="0"/>
              </a:rPr>
              <a:t>  a mohl by </a:t>
            </a:r>
          </a:p>
          <a:p>
            <a:r>
              <a:rPr lang="cs-CZ" sz="1400" dirty="0" smtClean="0">
                <a:latin typeface="Georgia" pitchFamily="18" charset="0"/>
              </a:rPr>
              <a:t>být tedy považován za bližší k předpokládané staročeštině 9. století, byl asi ve</a:t>
            </a:r>
          </a:p>
          <a:p>
            <a:r>
              <a:rPr lang="cs-CZ" sz="1400" dirty="0" smtClean="0">
                <a:latin typeface="Georgia" pitchFamily="18" charset="0"/>
              </a:rPr>
              <a:t>skutečnosti vnímám Čechy a Moravany jako již cizí, resp. umělý jazyk. Jednoduše </a:t>
            </a:r>
          </a:p>
          <a:p>
            <a:r>
              <a:rPr lang="cs-CZ" sz="1400" dirty="0" smtClean="0">
                <a:latin typeface="Georgia" pitchFamily="18" charset="0"/>
              </a:rPr>
              <a:t>řečeno – </a:t>
            </a:r>
            <a:r>
              <a:rPr lang="cs-CZ" sz="1400" dirty="0" smtClean="0">
                <a:solidFill>
                  <a:srgbClr val="0070C0"/>
                </a:solidFill>
                <a:latin typeface="Georgia" pitchFamily="18" charset="0"/>
              </a:rPr>
              <a:t>byzantská staroslověnština Konstantina a Metoděje nebyla komunikačním</a:t>
            </a:r>
          </a:p>
          <a:p>
            <a:r>
              <a:rPr lang="cs-CZ" sz="1400" dirty="0" smtClean="0">
                <a:solidFill>
                  <a:srgbClr val="0070C0"/>
                </a:solidFill>
                <a:latin typeface="Georgia" pitchFamily="18" charset="0"/>
              </a:rPr>
              <a:t>jazykem tehdejších obyvatel Velkomoravské říše a raně přemyslovských Čech. </a:t>
            </a:r>
          </a:p>
        </p:txBody>
      </p:sp>
      <p:sp>
        <p:nvSpPr>
          <p:cNvPr id="35" name="TextovéPole 34"/>
          <p:cNvSpPr txBox="1"/>
          <p:nvPr/>
        </p:nvSpPr>
        <p:spPr>
          <a:xfrm>
            <a:off x="395536" y="5949280"/>
            <a:ext cx="8634095" cy="615553"/>
          </a:xfrm>
          <a:prstGeom prst="rect">
            <a:avLst/>
          </a:prstGeom>
          <a:noFill/>
        </p:spPr>
        <p:txBody>
          <a:bodyPr wrap="none" rtlCol="0">
            <a:spAutoFit/>
          </a:bodyPr>
          <a:lstStyle/>
          <a:p>
            <a:r>
              <a:rPr lang="cs-CZ" sz="1200" dirty="0" smtClean="0">
                <a:latin typeface="Georgia" pitchFamily="18" charset="0"/>
              </a:rPr>
              <a:t>Byzantskou nebo soluňskou staroslověnštinu nelze ztotožnit s lidovým dialektem. V komplexní jazykové realitě Velké Moravy</a:t>
            </a:r>
          </a:p>
          <a:p>
            <a:r>
              <a:rPr lang="cs-CZ" sz="1200" dirty="0" smtClean="0">
                <a:latin typeface="Georgia" pitchFamily="18" charset="0"/>
              </a:rPr>
              <a:t> byla staroslověnština, založená na soluňské větvi pozdně praslovanského dialektu, přísně vzato „geneticky cizí“.</a:t>
            </a:r>
          </a:p>
          <a:p>
            <a:r>
              <a:rPr lang="cs-CZ" sz="1000" i="1" dirty="0" smtClean="0">
                <a:latin typeface="Georgia" pitchFamily="18" charset="0"/>
              </a:rPr>
              <a:t>Zdroj: Encyklopedický slovník češtiny (2002), In: Průcha. J. Česká vzdělanost. Praha: Wolters Kluwer, 2015.</a:t>
            </a:r>
            <a:r>
              <a:rPr lang="fi-FI" sz="1000" i="1" dirty="0" smtClean="0">
                <a:latin typeface="Georgia" pitchFamily="18" charset="0"/>
              </a:rPr>
              <a:t> </a:t>
            </a:r>
            <a:endParaRPr lang="cs-CZ" sz="1000" i="1" dirty="0">
              <a:latin typeface="Georgia" pitchFamily="18"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a:spLocks noChangeArrowheads="1"/>
          </p:cNvSpPr>
          <p:nvPr/>
        </p:nvSpPr>
        <p:spPr bwMode="auto">
          <a:xfrm>
            <a:off x="611560" y="1124744"/>
            <a:ext cx="7992888" cy="5386090"/>
          </a:xfrm>
          <a:prstGeom prst="rect">
            <a:avLst/>
          </a:prstGeom>
          <a:noFill/>
          <a:ln w="9525">
            <a:noFill/>
            <a:miter lim="800000"/>
            <a:headEnd/>
            <a:tailEnd/>
          </a:ln>
        </p:spPr>
        <p:txBody>
          <a:bodyPr wrap="square">
            <a:spAutoFit/>
          </a:bodyPr>
          <a:lstStyle/>
          <a:p>
            <a:r>
              <a:rPr lang="cs-CZ" sz="2800" i="1" dirty="0" smtClean="0">
                <a:solidFill>
                  <a:srgbClr val="3333FF"/>
                </a:solidFill>
                <a:latin typeface="Georgia" pitchFamily="18" charset="0"/>
                <a:cs typeface="Times New Roman" pitchFamily="18" charset="0"/>
              </a:rPr>
              <a:t>De </a:t>
            </a:r>
            <a:r>
              <a:rPr lang="cs-CZ" sz="2800" i="1" dirty="0">
                <a:solidFill>
                  <a:srgbClr val="3333FF"/>
                </a:solidFill>
                <a:latin typeface="Georgia" pitchFamily="18" charset="0"/>
                <a:cs typeface="Times New Roman" pitchFamily="18" charset="0"/>
              </a:rPr>
              <a:t>revolutionibus orbium caelestium</a:t>
            </a:r>
          </a:p>
          <a:p>
            <a:r>
              <a:rPr lang="cs-CZ" i="1" dirty="0">
                <a:solidFill>
                  <a:srgbClr val="3333FF"/>
                </a:solidFill>
                <a:latin typeface="Georgia" pitchFamily="18" charset="0"/>
                <a:cs typeface="Times New Roman" pitchFamily="18" charset="0"/>
              </a:rPr>
              <a:t>(O obězích nebeských těles, Norimberk 1543)</a:t>
            </a:r>
          </a:p>
          <a:p>
            <a:r>
              <a:rPr lang="cs-CZ" sz="1600" dirty="0">
                <a:latin typeface="Georgia" pitchFamily="18" charset="0"/>
                <a:cs typeface="Times New Roman" pitchFamily="18" charset="0"/>
              </a:rPr>
              <a:t>V roce 1616 byla kniha dána na Index librorum prohibitorum.</a:t>
            </a:r>
          </a:p>
          <a:p>
            <a:r>
              <a:rPr lang="cs-CZ" sz="1200" u="sng" dirty="0" smtClean="0">
                <a:latin typeface="Georgia" pitchFamily="18" charset="0"/>
                <a:cs typeface="Times New Roman" pitchFamily="18" charset="0"/>
              </a:rPr>
              <a:t>Tuto knihu si koupil J. A. Komenský za poslední peníze po ukončení studií v Německu</a:t>
            </a:r>
            <a:r>
              <a:rPr lang="cs-CZ" sz="1400" u="sng" dirty="0" smtClean="0">
                <a:latin typeface="Georgia" pitchFamily="18" charset="0"/>
                <a:cs typeface="Times New Roman" pitchFamily="18" charset="0"/>
              </a:rPr>
              <a:t>.</a:t>
            </a:r>
            <a:endParaRPr lang="cs-CZ" sz="1400" u="sng" dirty="0">
              <a:latin typeface="Georgia" pitchFamily="18" charset="0"/>
              <a:cs typeface="Times New Roman" pitchFamily="18" charset="0"/>
            </a:endParaRPr>
          </a:p>
          <a:p>
            <a:r>
              <a:rPr lang="cs-CZ" sz="1600" dirty="0">
                <a:latin typeface="Georgia" pitchFamily="18" charset="0"/>
                <a:cs typeface="Times New Roman" pitchFamily="18" charset="0"/>
              </a:rPr>
              <a:t>Podle </a:t>
            </a:r>
            <a:r>
              <a:rPr lang="cs-CZ" sz="1600" dirty="0">
                <a:solidFill>
                  <a:srgbClr val="3333FF"/>
                </a:solidFill>
                <a:latin typeface="Georgia" pitchFamily="18" charset="0"/>
                <a:cs typeface="Times New Roman" pitchFamily="18" charset="0"/>
              </a:rPr>
              <a:t>Thomase S. Kuhna </a:t>
            </a:r>
            <a:r>
              <a:rPr lang="cs-CZ" sz="1600" dirty="0">
                <a:latin typeface="Georgia" pitchFamily="18" charset="0"/>
                <a:cs typeface="Times New Roman" pitchFamily="18" charset="0"/>
              </a:rPr>
              <a:t>poznalo několik astronomů, že </a:t>
            </a:r>
            <a:r>
              <a:rPr lang="cs-CZ" sz="1600" dirty="0" smtClean="0">
                <a:latin typeface="Georgia" pitchFamily="18" charset="0"/>
                <a:cs typeface="Times New Roman" pitchFamily="18" charset="0"/>
              </a:rPr>
              <a:t>jejich</a:t>
            </a:r>
          </a:p>
          <a:p>
            <a:r>
              <a:rPr lang="cs-CZ" sz="1600" dirty="0" smtClean="0">
                <a:solidFill>
                  <a:srgbClr val="FF0000"/>
                </a:solidFill>
                <a:latin typeface="Georgia" pitchFamily="18" charset="0"/>
                <a:cs typeface="Times New Roman" pitchFamily="18" charset="0"/>
              </a:rPr>
              <a:t>paradigmata</a:t>
            </a:r>
            <a:r>
              <a:rPr lang="cs-CZ" sz="1600" dirty="0" smtClean="0">
                <a:latin typeface="Georgia" pitchFamily="18" charset="0"/>
                <a:cs typeface="Times New Roman" pitchFamily="18" charset="0"/>
              </a:rPr>
              <a:t> </a:t>
            </a:r>
            <a:r>
              <a:rPr lang="cs-CZ" sz="1600" dirty="0">
                <a:latin typeface="Georgia" pitchFamily="18" charset="0"/>
                <a:cs typeface="Times New Roman" pitchFamily="18" charset="0"/>
              </a:rPr>
              <a:t>selhávají, když mají být uplatněna na vlastní, </a:t>
            </a:r>
            <a:r>
              <a:rPr lang="cs-CZ" sz="1600" dirty="0" smtClean="0">
                <a:latin typeface="Georgia" pitchFamily="18" charset="0"/>
                <a:cs typeface="Times New Roman" pitchFamily="18" charset="0"/>
              </a:rPr>
              <a:t>tradiční</a:t>
            </a:r>
          </a:p>
          <a:p>
            <a:r>
              <a:rPr lang="cs-CZ" sz="1600" dirty="0" smtClean="0">
                <a:latin typeface="Georgia" pitchFamily="18" charset="0"/>
                <a:cs typeface="Times New Roman" pitchFamily="18" charset="0"/>
              </a:rPr>
              <a:t>problémy </a:t>
            </a:r>
            <a:r>
              <a:rPr lang="cs-CZ" sz="1600" dirty="0">
                <a:latin typeface="Georgia" pitchFamily="18" charset="0"/>
                <a:cs typeface="Times New Roman" pitchFamily="18" charset="0"/>
              </a:rPr>
              <a:t>astronomie. Toto poznání bylo nutnou podmínkou pro </a:t>
            </a:r>
            <a:endParaRPr lang="cs-CZ" sz="1600" dirty="0" smtClean="0">
              <a:latin typeface="Georgia" pitchFamily="18" charset="0"/>
              <a:cs typeface="Times New Roman" pitchFamily="18" charset="0"/>
            </a:endParaRPr>
          </a:p>
          <a:p>
            <a:r>
              <a:rPr lang="cs-CZ" sz="1600" dirty="0" smtClean="0">
                <a:latin typeface="Georgia" pitchFamily="18" charset="0"/>
                <a:cs typeface="Times New Roman" pitchFamily="18" charset="0"/>
              </a:rPr>
              <a:t>Koperníkovo </a:t>
            </a:r>
            <a:r>
              <a:rPr lang="cs-CZ" sz="1600" dirty="0">
                <a:latin typeface="Georgia" pitchFamily="18" charset="0"/>
                <a:cs typeface="Times New Roman" pitchFamily="18" charset="0"/>
              </a:rPr>
              <a:t>odmítnutí ptolemaiovského </a:t>
            </a:r>
            <a:r>
              <a:rPr lang="cs-CZ" sz="1600" dirty="0">
                <a:solidFill>
                  <a:srgbClr val="FF0000"/>
                </a:solidFill>
                <a:latin typeface="Georgia" pitchFamily="18" charset="0"/>
                <a:cs typeface="Times New Roman" pitchFamily="18" charset="0"/>
              </a:rPr>
              <a:t>paradigmatu</a:t>
            </a:r>
            <a:r>
              <a:rPr lang="cs-CZ" sz="1600" dirty="0">
                <a:latin typeface="Georgia" pitchFamily="18" charset="0"/>
                <a:cs typeface="Times New Roman" pitchFamily="18" charset="0"/>
              </a:rPr>
              <a:t> a pro hledání </a:t>
            </a:r>
            <a:r>
              <a:rPr lang="cs-CZ" sz="1600" dirty="0">
                <a:solidFill>
                  <a:srgbClr val="FF0000"/>
                </a:solidFill>
                <a:latin typeface="Georgia" pitchFamily="18" charset="0"/>
                <a:cs typeface="Times New Roman" pitchFamily="18" charset="0"/>
              </a:rPr>
              <a:t>paradigmatu</a:t>
            </a:r>
            <a:r>
              <a:rPr lang="cs-CZ" sz="1600" dirty="0">
                <a:latin typeface="Georgia" pitchFamily="18" charset="0"/>
                <a:cs typeface="Times New Roman" pitchFamily="18" charset="0"/>
              </a:rPr>
              <a:t> nového. Koperníkův úvod k </a:t>
            </a:r>
            <a:r>
              <a:rPr lang="cs-CZ" sz="1600" i="1" dirty="0">
                <a:solidFill>
                  <a:srgbClr val="3333FF"/>
                </a:solidFill>
                <a:latin typeface="Georgia" pitchFamily="18" charset="0"/>
                <a:cs typeface="Times New Roman" pitchFamily="18" charset="0"/>
              </a:rPr>
              <a:t>De Revolutionibus </a:t>
            </a:r>
            <a:r>
              <a:rPr lang="cs-CZ" sz="1600" dirty="0">
                <a:latin typeface="Georgia" pitchFamily="18" charset="0"/>
                <a:cs typeface="Times New Roman" pitchFamily="18" charset="0"/>
              </a:rPr>
              <a:t>dodnes poskytuje jeden z klasických popisů stavu krize.</a:t>
            </a:r>
          </a:p>
          <a:p>
            <a:endParaRPr lang="cs-CZ" dirty="0">
              <a:latin typeface="Georgia" pitchFamily="18" charset="0"/>
              <a:cs typeface="Times New Roman" pitchFamily="18" charset="0"/>
            </a:endParaRPr>
          </a:p>
          <a:p>
            <a:r>
              <a:rPr lang="cs-CZ" dirty="0">
                <a:solidFill>
                  <a:srgbClr val="3333FF"/>
                </a:solidFill>
                <a:latin typeface="Georgia" pitchFamily="18" charset="0"/>
                <a:cs typeface="Times New Roman" pitchFamily="18" charset="0"/>
              </a:rPr>
              <a:t>		</a:t>
            </a:r>
            <a:endParaRPr lang="cs-CZ" dirty="0" smtClean="0">
              <a:solidFill>
                <a:srgbClr val="3333FF"/>
              </a:solidFill>
              <a:latin typeface="Georgia" pitchFamily="18" charset="0"/>
              <a:cs typeface="Times New Roman" pitchFamily="18" charset="0"/>
            </a:endParaRPr>
          </a:p>
          <a:p>
            <a:endParaRPr lang="cs-CZ" sz="1200" b="1" dirty="0" smtClean="0">
              <a:solidFill>
                <a:srgbClr val="3333FF"/>
              </a:solidFill>
              <a:latin typeface="Georgia" pitchFamily="18" charset="0"/>
              <a:cs typeface="Times New Roman" pitchFamily="18" charset="0"/>
            </a:endParaRPr>
          </a:p>
          <a:p>
            <a:r>
              <a:rPr lang="cs-CZ" sz="1200" b="1" dirty="0" smtClean="0">
                <a:solidFill>
                  <a:srgbClr val="3333FF"/>
                </a:solidFill>
                <a:latin typeface="Georgia" pitchFamily="18" charset="0"/>
                <a:cs typeface="Times New Roman" pitchFamily="18" charset="0"/>
              </a:rPr>
              <a:t>		</a:t>
            </a:r>
          </a:p>
          <a:p>
            <a:r>
              <a:rPr lang="cs-CZ" sz="1200" b="1" dirty="0" smtClean="0">
                <a:solidFill>
                  <a:srgbClr val="3333FF"/>
                </a:solidFill>
                <a:latin typeface="Georgia" pitchFamily="18" charset="0"/>
                <a:cs typeface="Times New Roman" pitchFamily="18" charset="0"/>
              </a:rPr>
              <a:t>		</a:t>
            </a:r>
          </a:p>
          <a:p>
            <a:endParaRPr lang="cs-CZ" sz="1200" b="1" dirty="0" smtClean="0">
              <a:solidFill>
                <a:srgbClr val="3333FF"/>
              </a:solidFill>
              <a:latin typeface="Georgia" pitchFamily="18" charset="0"/>
              <a:cs typeface="Times New Roman" pitchFamily="18" charset="0"/>
            </a:endParaRPr>
          </a:p>
          <a:p>
            <a:r>
              <a:rPr lang="cs-CZ" sz="1200" b="1" dirty="0" smtClean="0">
                <a:solidFill>
                  <a:srgbClr val="3333FF"/>
                </a:solidFill>
                <a:latin typeface="Georgia" pitchFamily="18" charset="0"/>
                <a:cs typeface="Times New Roman" pitchFamily="18" charset="0"/>
              </a:rPr>
              <a:t>		</a:t>
            </a:r>
          </a:p>
          <a:p>
            <a:r>
              <a:rPr lang="cs-CZ" sz="1200" b="1" dirty="0" smtClean="0">
                <a:solidFill>
                  <a:srgbClr val="3333FF"/>
                </a:solidFill>
                <a:latin typeface="Georgia" pitchFamily="18" charset="0"/>
                <a:cs typeface="Times New Roman" pitchFamily="18" charset="0"/>
              </a:rPr>
              <a:t>					</a:t>
            </a:r>
          </a:p>
          <a:p>
            <a:r>
              <a:rPr lang="cs-CZ" sz="1200" b="1" dirty="0" smtClean="0">
                <a:solidFill>
                  <a:srgbClr val="3333FF"/>
                </a:solidFill>
                <a:latin typeface="Georgia" pitchFamily="18" charset="0"/>
                <a:cs typeface="Times New Roman" pitchFamily="18" charset="0"/>
              </a:rPr>
              <a:t>		</a:t>
            </a:r>
            <a:endParaRPr lang="cs-CZ" sz="1200" dirty="0">
              <a:solidFill>
                <a:srgbClr val="3333FF"/>
              </a:solidFill>
              <a:latin typeface="Georgia" pitchFamily="18" charset="0"/>
              <a:cs typeface="Times New Roman" pitchFamily="18" charset="0"/>
            </a:endParaRPr>
          </a:p>
          <a:p>
            <a:r>
              <a:rPr lang="cs-CZ" sz="1200" b="1" dirty="0">
                <a:solidFill>
                  <a:srgbClr val="3333FF"/>
                </a:solidFill>
                <a:latin typeface="Georgia" pitchFamily="18" charset="0"/>
                <a:cs typeface="Times New Roman" pitchFamily="18" charset="0"/>
              </a:rPr>
              <a:t>		</a:t>
            </a:r>
            <a:endParaRPr lang="cs-CZ" sz="1200" b="1" dirty="0" smtClean="0">
              <a:solidFill>
                <a:srgbClr val="3333FF"/>
              </a:solidFill>
              <a:latin typeface="Georgia" pitchFamily="18" charset="0"/>
              <a:cs typeface="Times New Roman" pitchFamily="18" charset="0"/>
            </a:endParaRPr>
          </a:p>
          <a:p>
            <a:r>
              <a:rPr lang="cs-CZ" sz="1200" b="1" dirty="0" smtClean="0">
                <a:solidFill>
                  <a:srgbClr val="3333FF"/>
                </a:solidFill>
                <a:latin typeface="Georgia" pitchFamily="18" charset="0"/>
                <a:cs typeface="Times New Roman" pitchFamily="18" charset="0"/>
              </a:rPr>
              <a:t>						 T. S. Kuhn </a:t>
            </a:r>
            <a:r>
              <a:rPr lang="cs-CZ" sz="1200" dirty="0" smtClean="0">
                <a:solidFill>
                  <a:srgbClr val="3333FF"/>
                </a:solidFill>
                <a:latin typeface="Georgia" pitchFamily="18" charset="0"/>
                <a:cs typeface="Times New Roman" pitchFamily="18" charset="0"/>
              </a:rPr>
              <a:t>(1923-1996)</a:t>
            </a:r>
            <a:endParaRPr lang="cs-CZ" sz="1200" b="1" dirty="0" smtClean="0">
              <a:solidFill>
                <a:srgbClr val="3333FF"/>
              </a:solidFill>
              <a:latin typeface="Georgia" pitchFamily="18" charset="0"/>
              <a:cs typeface="Times New Roman" pitchFamily="18" charset="0"/>
            </a:endParaRPr>
          </a:p>
          <a:p>
            <a:r>
              <a:rPr lang="cs-CZ" sz="1200" b="1" i="1" dirty="0" smtClean="0">
                <a:solidFill>
                  <a:srgbClr val="3333FF"/>
                </a:solidFill>
                <a:latin typeface="Georgia" pitchFamily="18" charset="0"/>
                <a:cs typeface="Times New Roman" pitchFamily="18" charset="0"/>
              </a:rPr>
              <a:t>Struktura </a:t>
            </a:r>
            <a:r>
              <a:rPr lang="cs-CZ" sz="1200" b="1" i="1" dirty="0">
                <a:solidFill>
                  <a:srgbClr val="3333FF"/>
                </a:solidFill>
                <a:latin typeface="Georgia" pitchFamily="18" charset="0"/>
                <a:cs typeface="Times New Roman" pitchFamily="18" charset="0"/>
              </a:rPr>
              <a:t>vědeckých revolucí</a:t>
            </a:r>
            <a:r>
              <a:rPr lang="cs-CZ" sz="1200" b="1" dirty="0">
                <a:solidFill>
                  <a:srgbClr val="3333FF"/>
                </a:solidFill>
                <a:latin typeface="Georgia" pitchFamily="18" charset="0"/>
                <a:cs typeface="Times New Roman" pitchFamily="18" charset="0"/>
              </a:rPr>
              <a:t>. </a:t>
            </a:r>
            <a:r>
              <a:rPr lang="cs-CZ" sz="1200" b="1" dirty="0" smtClean="0">
                <a:solidFill>
                  <a:srgbClr val="3333FF"/>
                </a:solidFill>
                <a:latin typeface="Georgia" pitchFamily="18" charset="0"/>
                <a:cs typeface="Times New Roman" pitchFamily="18" charset="0"/>
              </a:rPr>
              <a:t>Praha: OIKOYMENH, 2008. </a:t>
            </a:r>
            <a:r>
              <a:rPr lang="cs-CZ" sz="1200" dirty="0" smtClean="0">
                <a:latin typeface="Georgia" pitchFamily="18" charset="0"/>
                <a:cs typeface="Times New Roman" pitchFamily="18" charset="0"/>
              </a:rPr>
              <a:t>Kuhn </a:t>
            </a:r>
            <a:r>
              <a:rPr lang="cs-CZ" sz="1200" dirty="0">
                <a:latin typeface="Georgia" pitchFamily="18" charset="0"/>
                <a:cs typeface="Times New Roman" pitchFamily="18" charset="0"/>
              </a:rPr>
              <a:t>v této práci ukazuje nový přístup k dějinám a filosofii </a:t>
            </a:r>
            <a:r>
              <a:rPr lang="cs-CZ" sz="1200" dirty="0" smtClean="0">
                <a:latin typeface="Georgia" pitchFamily="18" charset="0"/>
                <a:cs typeface="Times New Roman" pitchFamily="18" charset="0"/>
              </a:rPr>
              <a:t> vědy</a:t>
            </a:r>
            <a:r>
              <a:rPr lang="cs-CZ" sz="1200" dirty="0">
                <a:latin typeface="Georgia" pitchFamily="18" charset="0"/>
                <a:cs typeface="Times New Roman" pitchFamily="18" charset="0"/>
              </a:rPr>
              <a:t>, a to s pomocí výrazu </a:t>
            </a:r>
            <a:r>
              <a:rPr lang="cs-CZ" sz="1200" b="1" dirty="0">
                <a:solidFill>
                  <a:srgbClr val="FF0000"/>
                </a:solidFill>
                <a:latin typeface="Georgia" pitchFamily="18" charset="0"/>
                <a:cs typeface="Times New Roman" pitchFamily="18" charset="0"/>
              </a:rPr>
              <a:t>PARADIGMA</a:t>
            </a:r>
            <a:r>
              <a:rPr lang="cs-CZ" sz="1200" dirty="0" smtClean="0">
                <a:solidFill>
                  <a:srgbClr val="FF0000"/>
                </a:solidFill>
                <a:latin typeface="Georgia" pitchFamily="18" charset="0"/>
                <a:cs typeface="Times New Roman" pitchFamily="18" charset="0"/>
              </a:rPr>
              <a:t>.</a:t>
            </a:r>
            <a:endParaRPr lang="cs-CZ" dirty="0">
              <a:latin typeface="Calibri" pitchFamily="32" charset="0"/>
            </a:endParaRPr>
          </a:p>
        </p:txBody>
      </p:sp>
      <p:pic>
        <p:nvPicPr>
          <p:cNvPr id="28675" name="Obrázek 2" descr="koperník2.jpg"/>
          <p:cNvPicPr>
            <a:picLocks noChangeAspect="1"/>
          </p:cNvPicPr>
          <p:nvPr/>
        </p:nvPicPr>
        <p:blipFill>
          <a:blip r:embed="rId3" cstate="print"/>
          <a:srcRect/>
          <a:stretch>
            <a:fillRect/>
          </a:stretch>
        </p:blipFill>
        <p:spPr bwMode="auto">
          <a:xfrm>
            <a:off x="7164288" y="1124744"/>
            <a:ext cx="1414016" cy="1809941"/>
          </a:xfrm>
          <a:prstGeom prst="rect">
            <a:avLst/>
          </a:prstGeom>
          <a:noFill/>
          <a:ln w="9525">
            <a:noFill/>
            <a:miter lim="800000"/>
            <a:headEnd/>
            <a:tailEnd/>
          </a:ln>
        </p:spPr>
      </p:pic>
      <p:pic>
        <p:nvPicPr>
          <p:cNvPr id="28676" name="Obrázek 3" descr="Kop-orb.jpg"/>
          <p:cNvPicPr>
            <a:picLocks noChangeAspect="1"/>
          </p:cNvPicPr>
          <p:nvPr/>
        </p:nvPicPr>
        <p:blipFill>
          <a:blip r:embed="rId4" cstate="print"/>
          <a:srcRect/>
          <a:stretch>
            <a:fillRect/>
          </a:stretch>
        </p:blipFill>
        <p:spPr bwMode="auto">
          <a:xfrm>
            <a:off x="755576" y="3870275"/>
            <a:ext cx="1673299" cy="2143175"/>
          </a:xfrm>
          <a:prstGeom prst="rect">
            <a:avLst/>
          </a:prstGeom>
          <a:noFill/>
          <a:ln w="9525">
            <a:noFill/>
            <a:miter lim="800000"/>
            <a:headEnd/>
            <a:tailEnd/>
          </a:ln>
        </p:spPr>
      </p:pic>
      <p:sp>
        <p:nvSpPr>
          <p:cNvPr id="5" name="Nadpis 4"/>
          <p:cNvSpPr>
            <a:spLocks noGrp="1"/>
          </p:cNvSpPr>
          <p:nvPr>
            <p:ph type="title"/>
          </p:nvPr>
        </p:nvSpPr>
        <p:spPr>
          <a:xfrm>
            <a:off x="611560" y="188640"/>
            <a:ext cx="8229600" cy="706090"/>
          </a:xfrm>
        </p:spPr>
        <p:txBody>
          <a:bodyPr>
            <a:normAutofit fontScale="90000"/>
          </a:bodyPr>
          <a:lstStyle/>
          <a:p>
            <a:pPr algn="l"/>
            <a:r>
              <a:rPr lang="cs-CZ" dirty="0" smtClean="0">
                <a:solidFill>
                  <a:srgbClr val="3333FF"/>
                </a:solidFill>
                <a:latin typeface="Times New Roman" pitchFamily="18" charset="0"/>
                <a:cs typeface="Times New Roman" pitchFamily="18" charset="0"/>
              </a:rPr>
              <a:t/>
            </a:r>
            <a:br>
              <a:rPr lang="cs-CZ" dirty="0" smtClean="0">
                <a:solidFill>
                  <a:srgbClr val="3333FF"/>
                </a:solidFill>
                <a:latin typeface="Times New Roman" pitchFamily="18" charset="0"/>
                <a:cs typeface="Times New Roman" pitchFamily="18" charset="0"/>
              </a:rPr>
            </a:br>
            <a:r>
              <a:rPr lang="cs-CZ" sz="4000" dirty="0" smtClean="0">
                <a:solidFill>
                  <a:srgbClr val="0070C0"/>
                </a:solidFill>
                <a:latin typeface="Georgia" pitchFamily="18" charset="0"/>
                <a:cs typeface="Times New Roman" pitchFamily="18" charset="0"/>
              </a:rPr>
              <a:t>Mikuláš Koperník </a:t>
            </a:r>
            <a:r>
              <a:rPr lang="cs-CZ" sz="2700" dirty="0" smtClean="0">
                <a:solidFill>
                  <a:srgbClr val="0070C0"/>
                </a:solidFill>
                <a:latin typeface="Georgia" pitchFamily="18" charset="0"/>
                <a:cs typeface="Times New Roman" pitchFamily="18" charset="0"/>
              </a:rPr>
              <a:t>(1473-1543)</a:t>
            </a:r>
            <a:r>
              <a:rPr lang="cs-CZ" sz="2700" dirty="0" smtClean="0">
                <a:solidFill>
                  <a:srgbClr val="0070C0"/>
                </a:solidFill>
                <a:latin typeface="Times New Roman" pitchFamily="18" charset="0"/>
                <a:cs typeface="Times New Roman" pitchFamily="18" charset="0"/>
              </a:rPr>
              <a:t/>
            </a:r>
            <a:br>
              <a:rPr lang="cs-CZ" sz="2700" dirty="0" smtClean="0">
                <a:solidFill>
                  <a:srgbClr val="0070C0"/>
                </a:solidFill>
                <a:latin typeface="Times New Roman" pitchFamily="18" charset="0"/>
                <a:cs typeface="Times New Roman" pitchFamily="18" charset="0"/>
              </a:rPr>
            </a:br>
            <a:endParaRPr lang="cs-CZ" sz="2700" dirty="0">
              <a:solidFill>
                <a:srgbClr val="0070C0"/>
              </a:solidFill>
            </a:endParaRPr>
          </a:p>
        </p:txBody>
      </p:sp>
      <p:pic>
        <p:nvPicPr>
          <p:cNvPr id="7" name="Obrázek 6" descr="Koperník 1.jpg"/>
          <p:cNvPicPr>
            <a:picLocks noChangeAspect="1"/>
          </p:cNvPicPr>
          <p:nvPr/>
        </p:nvPicPr>
        <p:blipFill>
          <a:blip r:embed="rId5" cstate="print"/>
          <a:stretch>
            <a:fillRect/>
          </a:stretch>
        </p:blipFill>
        <p:spPr>
          <a:xfrm>
            <a:off x="2411760" y="3933056"/>
            <a:ext cx="3346964" cy="1872208"/>
          </a:xfrm>
          <a:prstGeom prst="rect">
            <a:avLst/>
          </a:prstGeom>
        </p:spPr>
      </p:pic>
      <p:pic>
        <p:nvPicPr>
          <p:cNvPr id="9" name="Obrázek 8" descr="Kuhn3.jpg"/>
          <p:cNvPicPr>
            <a:picLocks noChangeAspect="1"/>
          </p:cNvPicPr>
          <p:nvPr/>
        </p:nvPicPr>
        <p:blipFill>
          <a:blip r:embed="rId6" cstate="print"/>
          <a:stretch>
            <a:fillRect/>
          </a:stretch>
        </p:blipFill>
        <p:spPr>
          <a:xfrm>
            <a:off x="5940152" y="3861048"/>
            <a:ext cx="2160240" cy="1883811"/>
          </a:xfrm>
          <a:prstGeom prst="rect">
            <a:avLst/>
          </a:prstGeo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274638"/>
            <a:ext cx="8003232" cy="634082"/>
          </a:xfrm>
        </p:spPr>
        <p:txBody>
          <a:bodyPr>
            <a:normAutofit fontScale="90000"/>
          </a:bodyPr>
          <a:lstStyle/>
          <a:p>
            <a:pPr lvl="1" algn="l" rtl="0">
              <a:spcBef>
                <a:spcPct val="0"/>
              </a:spcBef>
            </a:pPr>
            <a:r>
              <a:rPr lang="cs-CZ" sz="3600" dirty="0" smtClean="0">
                <a:solidFill>
                  <a:srgbClr val="0070C0"/>
                </a:solidFill>
                <a:latin typeface="Georgia" pitchFamily="18" charset="0"/>
              </a:rPr>
              <a:t>Schola ludus </a:t>
            </a:r>
            <a:endParaRPr lang="cs-CZ" sz="3600" dirty="0"/>
          </a:p>
        </p:txBody>
      </p:sp>
      <p:sp>
        <p:nvSpPr>
          <p:cNvPr id="3" name="Zástupný symbol pro obsah 2"/>
          <p:cNvSpPr>
            <a:spLocks noGrp="1"/>
          </p:cNvSpPr>
          <p:nvPr>
            <p:ph idx="1"/>
          </p:nvPr>
        </p:nvSpPr>
        <p:spPr>
          <a:xfrm>
            <a:off x="683568" y="980728"/>
            <a:ext cx="7889527" cy="5472608"/>
          </a:xfrm>
        </p:spPr>
        <p:txBody>
          <a:bodyPr>
            <a:normAutofit fontScale="25000" lnSpcReduction="20000"/>
          </a:bodyPr>
          <a:lstStyle/>
          <a:p>
            <a:pPr marL="0" lvl="1" indent="0" algn="just">
              <a:buNone/>
            </a:pPr>
            <a:r>
              <a:rPr lang="fi-FI" sz="8000" b="1" dirty="0" smtClean="0">
                <a:solidFill>
                  <a:srgbClr val="FF0000"/>
                </a:solidFill>
                <a:latin typeface="Georgia" pitchFamily="18" charset="0"/>
              </a:rPr>
              <a:t>Škola na jevišti </a:t>
            </a:r>
            <a:r>
              <a:rPr lang="fi-FI" sz="8000" dirty="0" smtClean="0">
                <a:latin typeface="Georgia" pitchFamily="18" charset="0"/>
              </a:rPr>
              <a:t>(ŠKOLA HROU)</a:t>
            </a:r>
          </a:p>
          <a:p>
            <a:pPr marL="0" lvl="1" indent="0">
              <a:buNone/>
            </a:pPr>
            <a:endParaRPr lang="cs-CZ" sz="2300" dirty="0" smtClean="0">
              <a:latin typeface="Georgia" pitchFamily="18" charset="0"/>
            </a:endParaRPr>
          </a:p>
          <a:p>
            <a:pPr marL="0" lvl="1" indent="0">
              <a:buNone/>
            </a:pPr>
            <a:r>
              <a:rPr lang="fi-FI" sz="4800" dirty="0" smtClean="0">
                <a:latin typeface="Georgia" pitchFamily="18" charset="0"/>
              </a:rPr>
              <a:t>Za prvního pobytu v Lešně (1628 - 1641) se J</a:t>
            </a:r>
            <a:r>
              <a:rPr lang="cs-CZ" sz="4800" dirty="0" smtClean="0">
                <a:latin typeface="Georgia" pitchFamily="18" charset="0"/>
              </a:rPr>
              <a:t>an</a:t>
            </a:r>
            <a:r>
              <a:rPr lang="fi-FI" sz="4800" dirty="0" smtClean="0">
                <a:latin typeface="Georgia" pitchFamily="18" charset="0"/>
              </a:rPr>
              <a:t> A</a:t>
            </a:r>
            <a:r>
              <a:rPr lang="cs-CZ" sz="4800" dirty="0" smtClean="0">
                <a:latin typeface="Georgia" pitchFamily="18" charset="0"/>
              </a:rPr>
              <a:t>mos</a:t>
            </a:r>
            <a:r>
              <a:rPr lang="fi-FI" sz="4800" dirty="0" smtClean="0">
                <a:latin typeface="Georgia" pitchFamily="18" charset="0"/>
              </a:rPr>
              <a:t> Komenský</a:t>
            </a:r>
            <a:r>
              <a:rPr lang="cs-CZ" sz="4800" dirty="0" smtClean="0">
                <a:latin typeface="Georgia" pitchFamily="18" charset="0"/>
              </a:rPr>
              <a:t> </a:t>
            </a:r>
          </a:p>
          <a:p>
            <a:pPr marL="0" lvl="1" indent="0">
              <a:buNone/>
            </a:pPr>
            <a:r>
              <a:rPr lang="fi-FI" sz="4800" dirty="0" smtClean="0">
                <a:latin typeface="Georgia" pitchFamily="18" charset="0"/>
              </a:rPr>
              <a:t>pokouší na</a:t>
            </a:r>
            <a:r>
              <a:rPr lang="cs-CZ" sz="4800" dirty="0" smtClean="0">
                <a:latin typeface="Georgia" pitchFamily="18" charset="0"/>
              </a:rPr>
              <a:t> zák</a:t>
            </a:r>
            <a:r>
              <a:rPr lang="fi-FI" sz="4800" dirty="0" smtClean="0">
                <a:latin typeface="Georgia" pitchFamily="18" charset="0"/>
              </a:rPr>
              <a:t>ladě svých</a:t>
            </a:r>
            <a:r>
              <a:rPr lang="cs-CZ" sz="4800" dirty="0" smtClean="0">
                <a:latin typeface="Georgia" pitchFamily="18" charset="0"/>
              </a:rPr>
              <a:t> </a:t>
            </a:r>
            <a:r>
              <a:rPr lang="fi-FI" sz="4800" dirty="0" smtClean="0">
                <a:latin typeface="Georgia" pitchFamily="18" charset="0"/>
              </a:rPr>
              <a:t>pedagogických poznatků o</a:t>
            </a:r>
            <a:r>
              <a:rPr lang="cs-CZ" sz="4800" dirty="0" smtClean="0">
                <a:latin typeface="Georgia" pitchFamily="18" charset="0"/>
              </a:rPr>
              <a:t> </a:t>
            </a:r>
            <a:r>
              <a:rPr lang="fi-FI" sz="4800" dirty="0" smtClean="0">
                <a:latin typeface="Georgia" pitchFamily="18" charset="0"/>
              </a:rPr>
              <a:t>dramatizaci </a:t>
            </a:r>
            <a:endParaRPr lang="cs-CZ" sz="4800" dirty="0" smtClean="0">
              <a:latin typeface="Georgia" pitchFamily="18" charset="0"/>
            </a:endParaRPr>
          </a:p>
          <a:p>
            <a:pPr marL="0" lvl="1" indent="0">
              <a:buNone/>
            </a:pPr>
            <a:r>
              <a:rPr lang="fi-FI" sz="4800" dirty="0" smtClean="0">
                <a:latin typeface="Georgia" pitchFamily="18" charset="0"/>
              </a:rPr>
              <a:t>učební látky ve hrách</a:t>
            </a:r>
            <a:r>
              <a:rPr lang="cs-CZ" sz="4800" dirty="0" smtClean="0">
                <a:latin typeface="Georgia" pitchFamily="18" charset="0"/>
              </a:rPr>
              <a:t>:    </a:t>
            </a:r>
          </a:p>
          <a:p>
            <a:pPr marL="0" lvl="1" indent="0">
              <a:buNone/>
            </a:pPr>
            <a:r>
              <a:rPr lang="fi-FI" sz="4800" dirty="0" smtClean="0">
                <a:solidFill>
                  <a:srgbClr val="0070C0"/>
                </a:solidFill>
                <a:latin typeface="Georgia" pitchFamily="18" charset="0"/>
              </a:rPr>
              <a:t>”Diogenes cynicus redivivus” </a:t>
            </a:r>
            <a:endParaRPr lang="cs-CZ" sz="4800" dirty="0" smtClean="0">
              <a:solidFill>
                <a:srgbClr val="0070C0"/>
              </a:solidFill>
              <a:latin typeface="Georgia" pitchFamily="18" charset="0"/>
            </a:endParaRPr>
          </a:p>
          <a:p>
            <a:pPr marL="0" lvl="1" indent="0" algn="just">
              <a:buNone/>
            </a:pPr>
            <a:r>
              <a:rPr lang="fi-FI" sz="4800" dirty="0" smtClean="0">
                <a:solidFill>
                  <a:srgbClr val="0070C0"/>
                </a:solidFill>
                <a:latin typeface="Georgia" pitchFamily="18" charset="0"/>
              </a:rPr>
              <a:t>”Abrahamus patriarcha”</a:t>
            </a:r>
          </a:p>
          <a:p>
            <a:pPr marL="0" lvl="1" indent="0" algn="just">
              <a:buNone/>
            </a:pPr>
            <a:endParaRPr lang="cs-CZ" sz="3500" dirty="0" smtClean="0">
              <a:latin typeface="Georgia" pitchFamily="18" charset="0"/>
            </a:endParaRPr>
          </a:p>
          <a:p>
            <a:pPr marL="1771650" lvl="5" indent="0" defTabSz="360000">
              <a:buNone/>
            </a:pPr>
            <a:r>
              <a:rPr lang="cs-CZ" sz="3500" dirty="0" smtClean="0">
                <a:latin typeface="Georgia" pitchFamily="18" charset="0"/>
              </a:rPr>
              <a:t>		   </a:t>
            </a:r>
          </a:p>
          <a:p>
            <a:pPr marL="1771650" lvl="5" indent="0" defTabSz="360000">
              <a:buNone/>
            </a:pPr>
            <a:r>
              <a:rPr lang="cs-CZ" sz="3500" dirty="0" smtClean="0">
                <a:latin typeface="Georgia" pitchFamily="18" charset="0"/>
              </a:rPr>
              <a:t>		</a:t>
            </a:r>
          </a:p>
          <a:p>
            <a:pPr marL="1771650" lvl="5" indent="0" defTabSz="360000">
              <a:buNone/>
            </a:pPr>
            <a:endParaRPr lang="cs-CZ" sz="3500" dirty="0" smtClean="0">
              <a:latin typeface="Georgia" pitchFamily="18" charset="0"/>
            </a:endParaRPr>
          </a:p>
          <a:p>
            <a:pPr marL="1771650" lvl="5" indent="0" defTabSz="360000">
              <a:buNone/>
            </a:pPr>
            <a:endParaRPr lang="cs-CZ" sz="3500" dirty="0" smtClean="0">
              <a:latin typeface="Georgia" pitchFamily="18" charset="0"/>
            </a:endParaRPr>
          </a:p>
          <a:p>
            <a:pPr marL="1771650" lvl="5" indent="0" defTabSz="360000">
              <a:buNone/>
            </a:pPr>
            <a:r>
              <a:rPr lang="cs-CZ" sz="3500" dirty="0" smtClean="0">
                <a:latin typeface="Georgia" pitchFamily="18" charset="0"/>
              </a:rPr>
              <a:t>		</a:t>
            </a:r>
          </a:p>
          <a:p>
            <a:pPr marL="1771650" lvl="5" indent="0" defTabSz="360000">
              <a:buNone/>
            </a:pPr>
            <a:r>
              <a:rPr lang="cs-CZ" sz="3500" dirty="0" smtClean="0">
                <a:latin typeface="Georgia" pitchFamily="18" charset="0"/>
              </a:rPr>
              <a:t>		</a:t>
            </a:r>
          </a:p>
          <a:p>
            <a:pPr marL="1771650" lvl="5" indent="0" defTabSz="360000">
              <a:buNone/>
            </a:pPr>
            <a:r>
              <a:rPr lang="cs-CZ" sz="3500" dirty="0" smtClean="0">
                <a:latin typeface="Georgia" pitchFamily="18" charset="0"/>
              </a:rPr>
              <a:t>		</a:t>
            </a:r>
            <a:r>
              <a:rPr lang="cs-CZ" sz="5600" dirty="0" smtClean="0">
                <a:latin typeface="Georgia" pitchFamily="18" charset="0"/>
              </a:rPr>
              <a:t>N</a:t>
            </a:r>
            <a:r>
              <a:rPr lang="fi-FI" sz="5600" dirty="0" smtClean="0">
                <a:latin typeface="Georgia" pitchFamily="18" charset="0"/>
              </a:rPr>
              <a:t>a dramatizování svých učebnic navázal v Blatném potoce</a:t>
            </a:r>
            <a:r>
              <a:rPr lang="cs-CZ" sz="5600" dirty="0" smtClean="0">
                <a:latin typeface="Georgia" pitchFamily="18" charset="0"/>
              </a:rPr>
              <a:t> v</a:t>
            </a:r>
            <a:r>
              <a:rPr lang="fi-FI" sz="5600" dirty="0" smtClean="0">
                <a:latin typeface="Georgia" pitchFamily="18" charset="0"/>
              </a:rPr>
              <a:t> letech </a:t>
            </a:r>
            <a:endParaRPr lang="cs-CZ" sz="5600" dirty="0" smtClean="0">
              <a:latin typeface="Georgia" pitchFamily="18" charset="0"/>
            </a:endParaRPr>
          </a:p>
          <a:p>
            <a:pPr marL="1771650" lvl="5" indent="0" algn="just" defTabSz="360000">
              <a:buNone/>
            </a:pPr>
            <a:r>
              <a:rPr lang="cs-CZ" sz="5600" dirty="0" smtClean="0">
                <a:latin typeface="Georgia" pitchFamily="18" charset="0"/>
              </a:rPr>
              <a:t>		</a:t>
            </a:r>
            <a:r>
              <a:rPr lang="fi-FI" sz="5600" dirty="0" smtClean="0">
                <a:latin typeface="Georgia" pitchFamily="18" charset="0"/>
              </a:rPr>
              <a:t>1653 – 1653</a:t>
            </a:r>
            <a:r>
              <a:rPr lang="cs-CZ" sz="5600" dirty="0" smtClean="0">
                <a:latin typeface="Georgia" pitchFamily="18" charset="0"/>
              </a:rPr>
              <a:t>,</a:t>
            </a:r>
            <a:r>
              <a:rPr lang="fi-FI" sz="5600" dirty="0" smtClean="0">
                <a:latin typeface="Georgia" pitchFamily="18" charset="0"/>
              </a:rPr>
              <a:t> zde</a:t>
            </a:r>
            <a:r>
              <a:rPr lang="cs-CZ" sz="5600" dirty="0" smtClean="0">
                <a:latin typeface="Georgia" pitchFamily="18" charset="0"/>
              </a:rPr>
              <a:t> </a:t>
            </a:r>
            <a:r>
              <a:rPr lang="fi-FI" sz="5600" dirty="0" smtClean="0">
                <a:latin typeface="Georgia" pitchFamily="18" charset="0"/>
              </a:rPr>
              <a:t>napsal </a:t>
            </a:r>
            <a:r>
              <a:rPr lang="fi-FI" sz="5600" b="1" dirty="0" smtClean="0">
                <a:solidFill>
                  <a:srgbClr val="FF0000"/>
                </a:solidFill>
                <a:latin typeface="Georgia" pitchFamily="18" charset="0"/>
              </a:rPr>
              <a:t>”Schola ludus” </a:t>
            </a:r>
            <a:r>
              <a:rPr lang="fi-FI" sz="5600" dirty="0" smtClean="0">
                <a:latin typeface="Georgia" pitchFamily="18" charset="0"/>
              </a:rPr>
              <a:t>(Škola na jev</a:t>
            </a:r>
            <a:r>
              <a:rPr lang="cs-CZ" sz="5600" dirty="0" smtClean="0">
                <a:latin typeface="Georgia" pitchFamily="18" charset="0"/>
              </a:rPr>
              <a:t>i</a:t>
            </a:r>
            <a:r>
              <a:rPr lang="fi-FI" sz="5600" dirty="0" smtClean="0">
                <a:latin typeface="Georgia" pitchFamily="18" charset="0"/>
              </a:rPr>
              <a:t>šti)</a:t>
            </a:r>
            <a:r>
              <a:rPr lang="cs-CZ" sz="5600" dirty="0" smtClean="0">
                <a:latin typeface="Georgia" pitchFamily="18" charset="0"/>
              </a:rPr>
              <a:t>. </a:t>
            </a:r>
            <a:r>
              <a:rPr lang="cs-CZ" sz="5600" dirty="0" smtClean="0">
                <a:solidFill>
                  <a:srgbClr val="000000"/>
                </a:solidFill>
                <a:latin typeface="Georgia" pitchFamily="18" charset="0"/>
              </a:rPr>
              <a:t>S</a:t>
            </a:r>
            <a:r>
              <a:rPr lang="fi-FI" sz="5600" dirty="0" smtClean="0">
                <a:solidFill>
                  <a:srgbClr val="000000"/>
                </a:solidFill>
                <a:latin typeface="Georgia" pitchFamily="18" charset="0"/>
              </a:rPr>
              <a:t>oubor</a:t>
            </a:r>
            <a:endParaRPr lang="cs-CZ" sz="5600" dirty="0" smtClean="0">
              <a:solidFill>
                <a:srgbClr val="000000"/>
              </a:solidFill>
              <a:latin typeface="Georgia" pitchFamily="18" charset="0"/>
            </a:endParaRPr>
          </a:p>
          <a:p>
            <a:pPr marL="1771650" lvl="5" indent="0" algn="just" defTabSz="360000">
              <a:buNone/>
            </a:pPr>
            <a:r>
              <a:rPr lang="cs-CZ" sz="5600" dirty="0" smtClean="0">
                <a:solidFill>
                  <a:srgbClr val="000000"/>
                </a:solidFill>
                <a:latin typeface="Georgia" pitchFamily="18" charset="0"/>
              </a:rPr>
              <a:t>		</a:t>
            </a:r>
            <a:r>
              <a:rPr lang="fi-FI" sz="5600" dirty="0" smtClean="0">
                <a:solidFill>
                  <a:srgbClr val="000000"/>
                </a:solidFill>
                <a:latin typeface="Georgia" pitchFamily="18" charset="0"/>
              </a:rPr>
              <a:t>8 her, které měly u žáků prohloubit znalost</a:t>
            </a:r>
            <a:r>
              <a:rPr lang="cs-CZ" sz="5600" dirty="0" smtClean="0">
                <a:solidFill>
                  <a:srgbClr val="000000"/>
                </a:solidFill>
                <a:latin typeface="Georgia" pitchFamily="18" charset="0"/>
              </a:rPr>
              <a:t> </a:t>
            </a:r>
            <a:r>
              <a:rPr lang="fi-FI" sz="5600" dirty="0" smtClean="0">
                <a:solidFill>
                  <a:srgbClr val="000000"/>
                </a:solidFill>
                <a:latin typeface="Georgia" pitchFamily="18" charset="0"/>
              </a:rPr>
              <a:t>latiny.</a:t>
            </a:r>
            <a:r>
              <a:rPr lang="cs-CZ" sz="5600" dirty="0" smtClean="0">
                <a:solidFill>
                  <a:srgbClr val="000000"/>
                </a:solidFill>
                <a:latin typeface="Georgia" pitchFamily="18" charset="0"/>
              </a:rPr>
              <a:t>                                   </a:t>
            </a:r>
            <a:r>
              <a:rPr lang="cs-CZ" sz="4300" dirty="0" smtClean="0">
                <a:solidFill>
                  <a:srgbClr val="000000"/>
                </a:solidFill>
                <a:latin typeface="Georgia" pitchFamily="18" charset="0"/>
              </a:rPr>
              <a:t>                                        </a:t>
            </a:r>
          </a:p>
          <a:p>
            <a:pPr marL="0" lvl="1" indent="0" algn="just">
              <a:buNone/>
            </a:pPr>
            <a:endParaRPr lang="cs-CZ" sz="1600" dirty="0" smtClean="0">
              <a:latin typeface="Georgia" pitchFamily="18" charset="0"/>
            </a:endParaRPr>
          </a:p>
          <a:p>
            <a:pPr marL="0" lvl="1" indent="0" algn="just">
              <a:buNone/>
            </a:pPr>
            <a:endParaRPr lang="cs-CZ" sz="1600" dirty="0" smtClean="0">
              <a:latin typeface="Georgia" pitchFamily="18" charset="0"/>
            </a:endParaRPr>
          </a:p>
          <a:p>
            <a:pPr marL="0" lvl="1" indent="0" algn="just">
              <a:buNone/>
            </a:pPr>
            <a:endParaRPr lang="cs-CZ" sz="1600" dirty="0" smtClean="0">
              <a:latin typeface="Georgia" pitchFamily="18" charset="0"/>
            </a:endParaRPr>
          </a:p>
          <a:p>
            <a:pPr marL="2228850" lvl="6" indent="-180000" algn="just"/>
            <a:r>
              <a:rPr lang="cs-CZ" sz="5600" dirty="0" smtClean="0">
                <a:solidFill>
                  <a:srgbClr val="0070C0"/>
                </a:solidFill>
                <a:latin typeface="Georgia" pitchFamily="18" charset="0"/>
              </a:rPr>
              <a:t>Příroda</a:t>
            </a:r>
          </a:p>
          <a:p>
            <a:pPr marL="2228850" lvl="6" indent="-180000" algn="just"/>
            <a:r>
              <a:rPr lang="cs-CZ" sz="5600" dirty="0" smtClean="0">
                <a:solidFill>
                  <a:srgbClr val="0070C0"/>
                </a:solidFill>
                <a:latin typeface="Georgia" pitchFamily="18" charset="0"/>
              </a:rPr>
              <a:t>Člověk</a:t>
            </a:r>
          </a:p>
          <a:p>
            <a:pPr marL="2228850" lvl="6" indent="-180000" algn="just"/>
            <a:r>
              <a:rPr lang="cs-CZ" sz="5600" dirty="0" smtClean="0">
                <a:solidFill>
                  <a:srgbClr val="0070C0"/>
                </a:solidFill>
                <a:latin typeface="Georgia" pitchFamily="18" charset="0"/>
              </a:rPr>
              <a:t>Řemesla</a:t>
            </a:r>
          </a:p>
          <a:p>
            <a:pPr marL="2228850" lvl="6" indent="-180000" algn="just"/>
            <a:r>
              <a:rPr lang="cs-CZ" sz="5600" dirty="0" smtClean="0">
                <a:solidFill>
                  <a:srgbClr val="0070C0"/>
                </a:solidFill>
                <a:latin typeface="Georgia" pitchFamily="18" charset="0"/>
              </a:rPr>
              <a:t>Život v nižší škole</a:t>
            </a:r>
          </a:p>
          <a:p>
            <a:pPr marL="2228850" lvl="6" indent="-180000" algn="just"/>
            <a:r>
              <a:rPr lang="cs-CZ" sz="5600" dirty="0" smtClean="0">
                <a:solidFill>
                  <a:srgbClr val="0070C0"/>
                </a:solidFill>
                <a:latin typeface="Georgia" pitchFamily="18" charset="0"/>
              </a:rPr>
              <a:t>Univerzita</a:t>
            </a:r>
          </a:p>
          <a:p>
            <a:pPr marL="2228850" lvl="6" indent="-180000" algn="just"/>
            <a:r>
              <a:rPr lang="cs-CZ" sz="5600" dirty="0" smtClean="0">
                <a:solidFill>
                  <a:srgbClr val="0070C0"/>
                </a:solidFill>
                <a:latin typeface="Georgia" pitchFamily="18" charset="0"/>
              </a:rPr>
              <a:t>Morálka</a:t>
            </a:r>
          </a:p>
          <a:p>
            <a:pPr marL="2228850" lvl="6" indent="-180000" algn="just"/>
            <a:r>
              <a:rPr lang="cs-CZ" sz="5600" dirty="0" smtClean="0">
                <a:solidFill>
                  <a:srgbClr val="0070C0"/>
                </a:solidFill>
                <a:latin typeface="Georgia" pitchFamily="18" charset="0"/>
              </a:rPr>
              <a:t>Život v rodině a obci</a:t>
            </a:r>
          </a:p>
          <a:p>
            <a:pPr marL="2228850" lvl="6" indent="-180000" algn="just"/>
            <a:r>
              <a:rPr lang="cs-CZ" sz="5600" dirty="0" smtClean="0">
                <a:solidFill>
                  <a:srgbClr val="0070C0"/>
                </a:solidFill>
                <a:latin typeface="Georgia" pitchFamily="18" charset="0"/>
              </a:rPr>
              <a:t>Život ve státě a církvi</a:t>
            </a:r>
          </a:p>
          <a:p>
            <a:pPr marL="2228850" lvl="6" indent="-180000" algn="just"/>
            <a:endParaRPr lang="cs-CZ" sz="5600" dirty="0" smtClean="0">
              <a:latin typeface="Georgia" pitchFamily="18" charset="0"/>
            </a:endParaRPr>
          </a:p>
          <a:p>
            <a:pPr marL="0" lvl="1" indent="0" algn="just">
              <a:buNone/>
            </a:pPr>
            <a:endParaRPr lang="cs-CZ" sz="1600" dirty="0" smtClean="0">
              <a:latin typeface="Georgia" pitchFamily="18" charset="0"/>
            </a:endParaRPr>
          </a:p>
          <a:p>
            <a:pPr marL="0" lvl="1" indent="0" algn="just">
              <a:buNone/>
            </a:pPr>
            <a:endParaRPr lang="cs-CZ" sz="1600" dirty="0" smtClean="0">
              <a:latin typeface="Georgia" pitchFamily="18" charset="0"/>
            </a:endParaRPr>
          </a:p>
          <a:p>
            <a:pPr marL="0" lvl="1" indent="0">
              <a:buNone/>
            </a:pPr>
            <a:r>
              <a:rPr lang="fi-FI" sz="4800" dirty="0" smtClean="0">
                <a:solidFill>
                  <a:srgbClr val="000000"/>
                </a:solidFill>
                <a:latin typeface="Georgia" pitchFamily="18" charset="0"/>
              </a:rPr>
              <a:t>Vydáno v Blatném potoce 1656 až po</a:t>
            </a:r>
            <a:r>
              <a:rPr lang="cs-CZ" sz="4800" dirty="0" smtClean="0">
                <a:solidFill>
                  <a:srgbClr val="000000"/>
                </a:solidFill>
                <a:latin typeface="Georgia" pitchFamily="18" charset="0"/>
              </a:rPr>
              <a:t> </a:t>
            </a:r>
            <a:r>
              <a:rPr lang="fi-FI" sz="4800" dirty="0" smtClean="0">
                <a:solidFill>
                  <a:srgbClr val="000000"/>
                </a:solidFill>
                <a:latin typeface="Georgia" pitchFamily="18" charset="0"/>
              </a:rPr>
              <a:t>odchodu Komenského (1654).</a:t>
            </a:r>
            <a:r>
              <a:rPr lang="cs-CZ" sz="4800" dirty="0" smtClean="0">
                <a:solidFill>
                  <a:srgbClr val="000000"/>
                </a:solidFill>
                <a:latin typeface="Georgia" pitchFamily="18" charset="0"/>
              </a:rPr>
              <a:t>  </a:t>
            </a:r>
          </a:p>
          <a:p>
            <a:pPr marL="0" lvl="1" indent="0">
              <a:buNone/>
            </a:pPr>
            <a:r>
              <a:rPr lang="cs-CZ" sz="4800" dirty="0" smtClean="0">
                <a:solidFill>
                  <a:srgbClr val="000000"/>
                </a:solidFill>
                <a:latin typeface="Georgia" pitchFamily="18" charset="0"/>
              </a:rPr>
              <a:t>D</a:t>
            </a:r>
            <a:r>
              <a:rPr lang="fi-FI" sz="4800" dirty="0" smtClean="0">
                <a:solidFill>
                  <a:srgbClr val="000000"/>
                </a:solidFill>
                <a:latin typeface="Georgia" pitchFamily="18" charset="0"/>
              </a:rPr>
              <a:t>vě vybrané části této knihy přeložil</a:t>
            </a:r>
            <a:r>
              <a:rPr lang="cs-CZ" sz="4800" dirty="0" smtClean="0">
                <a:solidFill>
                  <a:srgbClr val="000000"/>
                </a:solidFill>
                <a:latin typeface="Georgia" pitchFamily="18" charset="0"/>
              </a:rPr>
              <a:t> </a:t>
            </a:r>
            <a:r>
              <a:rPr lang="fi-FI" sz="4800" dirty="0" smtClean="0">
                <a:solidFill>
                  <a:srgbClr val="000000"/>
                </a:solidFill>
                <a:latin typeface="Georgia" pitchFamily="18" charset="0"/>
              </a:rPr>
              <a:t>J. Hendrich v roce 1947 v Praze</a:t>
            </a:r>
            <a:r>
              <a:rPr lang="fi-FI" dirty="0" smtClean="0">
                <a:solidFill>
                  <a:srgbClr val="000000"/>
                </a:solidFill>
                <a:latin typeface="Georgia" pitchFamily="18" charset="0"/>
              </a:rPr>
              <a:t>.</a:t>
            </a:r>
            <a:endParaRPr lang="cs-CZ" dirty="0"/>
          </a:p>
        </p:txBody>
      </p:sp>
      <p:pic>
        <p:nvPicPr>
          <p:cNvPr id="5" name="Obrázek 4" descr="Komenský 1.jpg"/>
          <p:cNvPicPr>
            <a:picLocks noChangeAspect="1"/>
          </p:cNvPicPr>
          <p:nvPr/>
        </p:nvPicPr>
        <p:blipFill>
          <a:blip r:embed="rId3" cstate="print"/>
          <a:stretch>
            <a:fillRect/>
          </a:stretch>
        </p:blipFill>
        <p:spPr>
          <a:xfrm>
            <a:off x="971600" y="3933056"/>
            <a:ext cx="1440160" cy="1713022"/>
          </a:xfrm>
          <a:prstGeom prst="rect">
            <a:avLst/>
          </a:prstGeom>
        </p:spPr>
      </p:pic>
      <p:pic>
        <p:nvPicPr>
          <p:cNvPr id="8" name="Obrázek 7" descr="Schola ludus 4.jpg"/>
          <p:cNvPicPr>
            <a:picLocks noChangeAspect="1"/>
          </p:cNvPicPr>
          <p:nvPr/>
        </p:nvPicPr>
        <p:blipFill>
          <a:blip r:embed="rId4" cstate="print"/>
          <a:stretch>
            <a:fillRect/>
          </a:stretch>
        </p:blipFill>
        <p:spPr>
          <a:xfrm>
            <a:off x="5580112" y="4077072"/>
            <a:ext cx="2569667" cy="1866185"/>
          </a:xfrm>
          <a:prstGeom prst="rect">
            <a:avLst/>
          </a:prstGeom>
        </p:spPr>
      </p:pic>
      <p:pic>
        <p:nvPicPr>
          <p:cNvPr id="9" name="Obrázek 8" descr="Komenský 7.jpg"/>
          <p:cNvPicPr>
            <a:picLocks noChangeAspect="1"/>
          </p:cNvPicPr>
          <p:nvPr/>
        </p:nvPicPr>
        <p:blipFill>
          <a:blip r:embed="rId5" cstate="print"/>
          <a:stretch>
            <a:fillRect/>
          </a:stretch>
        </p:blipFill>
        <p:spPr>
          <a:xfrm>
            <a:off x="899592" y="2420888"/>
            <a:ext cx="1753067" cy="1141050"/>
          </a:xfrm>
          <a:prstGeom prst="rect">
            <a:avLst/>
          </a:prstGeom>
        </p:spPr>
      </p:pic>
      <p:pic>
        <p:nvPicPr>
          <p:cNvPr id="10" name="Obrázek 9" descr="Lešno 1.jpg"/>
          <p:cNvPicPr>
            <a:picLocks noChangeAspect="1"/>
          </p:cNvPicPr>
          <p:nvPr/>
        </p:nvPicPr>
        <p:blipFill>
          <a:blip r:embed="rId6" cstate="print"/>
          <a:stretch>
            <a:fillRect/>
          </a:stretch>
        </p:blipFill>
        <p:spPr>
          <a:xfrm>
            <a:off x="5292080" y="1124744"/>
            <a:ext cx="3020142" cy="1944216"/>
          </a:xfrm>
          <a:prstGeom prst="rect">
            <a:avLst/>
          </a:prstGeom>
        </p:spPr>
      </p:pic>
      <p:pic>
        <p:nvPicPr>
          <p:cNvPr id="11" name="Obrázek 10" descr="Znak Lešna 1.png"/>
          <p:cNvPicPr>
            <a:picLocks noChangeAspect="1"/>
          </p:cNvPicPr>
          <p:nvPr/>
        </p:nvPicPr>
        <p:blipFill>
          <a:blip r:embed="rId7" cstate="print"/>
          <a:stretch>
            <a:fillRect/>
          </a:stretch>
        </p:blipFill>
        <p:spPr>
          <a:xfrm>
            <a:off x="3923928" y="1916832"/>
            <a:ext cx="1028700" cy="1196340"/>
          </a:xfrm>
          <a:prstGeom prst="rect">
            <a:avLst/>
          </a:prstGeom>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274638"/>
            <a:ext cx="8075240" cy="634082"/>
          </a:xfrm>
        </p:spPr>
        <p:txBody>
          <a:bodyPr>
            <a:normAutofit fontScale="90000"/>
          </a:bodyPr>
          <a:lstStyle/>
          <a:p>
            <a:pPr algn="l"/>
            <a:r>
              <a:rPr lang="cs-CZ" sz="3600" dirty="0" smtClean="0">
                <a:solidFill>
                  <a:srgbClr val="0070C0"/>
                </a:solidFill>
                <a:latin typeface="Georgia" pitchFamily="18" charset="0"/>
              </a:rPr>
              <a:t>Schola ludus</a:t>
            </a:r>
            <a:endParaRPr lang="cs-CZ" sz="3600" dirty="0">
              <a:solidFill>
                <a:srgbClr val="0070C0"/>
              </a:solidFill>
              <a:latin typeface="Georgia" pitchFamily="18" charset="0"/>
            </a:endParaRPr>
          </a:p>
        </p:txBody>
      </p:sp>
      <p:pic>
        <p:nvPicPr>
          <p:cNvPr id="4" name="Zástupný symbol pro obsah 3" descr="scholaludus.jpg"/>
          <p:cNvPicPr>
            <a:picLocks noGrp="1" noChangeAspect="1"/>
          </p:cNvPicPr>
          <p:nvPr>
            <p:ph idx="1"/>
          </p:nvPr>
        </p:nvPicPr>
        <p:blipFill>
          <a:blip r:embed="rId2" cstate="print"/>
          <a:stretch>
            <a:fillRect/>
          </a:stretch>
        </p:blipFill>
        <p:spPr>
          <a:xfrm>
            <a:off x="3707904" y="3356992"/>
            <a:ext cx="2160240" cy="2851150"/>
          </a:xfrm>
          <a:prstGeom prst="rect">
            <a:avLst/>
          </a:prstGeom>
        </p:spPr>
      </p:pic>
      <p:sp>
        <p:nvSpPr>
          <p:cNvPr id="6" name="TextovéPole 5"/>
          <p:cNvSpPr txBox="1"/>
          <p:nvPr/>
        </p:nvSpPr>
        <p:spPr>
          <a:xfrm>
            <a:off x="3563888" y="1340768"/>
            <a:ext cx="4896544" cy="1323439"/>
          </a:xfrm>
          <a:prstGeom prst="rect">
            <a:avLst/>
          </a:prstGeom>
          <a:noFill/>
        </p:spPr>
        <p:txBody>
          <a:bodyPr wrap="square" rtlCol="0">
            <a:spAutoFit/>
          </a:bodyPr>
          <a:lstStyle/>
          <a:p>
            <a:pPr marL="0" lvl="1" indent="0">
              <a:buNone/>
            </a:pPr>
            <a:r>
              <a:rPr lang="cs-CZ" sz="1600" dirty="0" smtClean="0">
                <a:latin typeface="Georgia" pitchFamily="18" charset="0"/>
              </a:rPr>
              <a:t>Podle mého názoru tuto kniho nikdo ze  současníků (učitelů) nečetl, přesto je  </a:t>
            </a:r>
            <a:r>
              <a:rPr lang="cs-CZ" sz="1600" dirty="0" smtClean="0">
                <a:solidFill>
                  <a:srgbClr val="0070C0"/>
                </a:solidFill>
                <a:latin typeface="Georgia" pitchFamily="18" charset="0"/>
              </a:rPr>
              <a:t>„škola hrou“ </a:t>
            </a:r>
            <a:r>
              <a:rPr lang="cs-CZ" sz="1600" dirty="0" smtClean="0">
                <a:latin typeface="Georgia" pitchFamily="18" charset="0"/>
              </a:rPr>
              <a:t> velmi frekventovaný pojem. Navíc se zachovaly pouze tři exempláře této knihy, z toto jsou dva v zahraničí a jeden, s plátěnou vazbou, v Přerově.</a:t>
            </a:r>
            <a:endParaRPr lang="cs-CZ" dirty="0"/>
          </a:p>
        </p:txBody>
      </p:sp>
      <p:pic>
        <p:nvPicPr>
          <p:cNvPr id="1173505" name="Picture 1" descr="C:\Users\Dag\AppData\Local\Temp\Muzeum_Komenského_-_třída_z_doby_J.A.Komenského,_zámek,_Přerov.jpg"/>
          <p:cNvPicPr>
            <a:picLocks noChangeAspect="1" noChangeArrowheads="1"/>
          </p:cNvPicPr>
          <p:nvPr/>
        </p:nvPicPr>
        <p:blipFill>
          <a:blip r:embed="rId3" cstate="print"/>
          <a:srcRect/>
          <a:stretch>
            <a:fillRect/>
          </a:stretch>
        </p:blipFill>
        <p:spPr bwMode="auto">
          <a:xfrm>
            <a:off x="683569" y="4365104"/>
            <a:ext cx="2829790" cy="1875558"/>
          </a:xfrm>
          <a:prstGeom prst="rect">
            <a:avLst/>
          </a:prstGeom>
          <a:noFill/>
        </p:spPr>
      </p:pic>
      <p:pic>
        <p:nvPicPr>
          <p:cNvPr id="7" name="Obrázek 6" descr="Schola ludus 3.jpg"/>
          <p:cNvPicPr>
            <a:picLocks noChangeAspect="1"/>
          </p:cNvPicPr>
          <p:nvPr/>
        </p:nvPicPr>
        <p:blipFill>
          <a:blip r:embed="rId4" cstate="print"/>
          <a:stretch>
            <a:fillRect/>
          </a:stretch>
        </p:blipFill>
        <p:spPr>
          <a:xfrm>
            <a:off x="6084168" y="3356992"/>
            <a:ext cx="1872209" cy="2814056"/>
          </a:xfrm>
          <a:prstGeom prst="rect">
            <a:avLst/>
          </a:prstGeom>
        </p:spPr>
      </p:pic>
      <p:pic>
        <p:nvPicPr>
          <p:cNvPr id="10" name="Obrázek 9" descr="Muzeum Komenského 1.jpg"/>
          <p:cNvPicPr>
            <a:picLocks noChangeAspect="1"/>
          </p:cNvPicPr>
          <p:nvPr/>
        </p:nvPicPr>
        <p:blipFill>
          <a:blip r:embed="rId5" cstate="print"/>
          <a:stretch>
            <a:fillRect/>
          </a:stretch>
        </p:blipFill>
        <p:spPr>
          <a:xfrm>
            <a:off x="683568" y="1124744"/>
            <a:ext cx="2520280" cy="3121968"/>
          </a:xfrm>
          <a:prstGeom prst="rect">
            <a:avLst/>
          </a:prstGeom>
        </p:spPr>
      </p:pic>
      <p:pic>
        <p:nvPicPr>
          <p:cNvPr id="11" name="Obrázek 10" descr="Znak_města_Přerov.svg 1.png"/>
          <p:cNvPicPr>
            <a:picLocks noChangeAspect="1"/>
          </p:cNvPicPr>
          <p:nvPr/>
        </p:nvPicPr>
        <p:blipFill>
          <a:blip r:embed="rId6" cstate="print"/>
          <a:stretch>
            <a:fillRect/>
          </a:stretch>
        </p:blipFill>
        <p:spPr>
          <a:xfrm>
            <a:off x="7020272" y="2348880"/>
            <a:ext cx="777240" cy="914400"/>
          </a:xfrm>
          <a:prstGeom prst="rect">
            <a:avLst/>
          </a:prstGeom>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87624" y="1412776"/>
            <a:ext cx="7272808" cy="4555093"/>
          </a:xfrm>
          <a:prstGeom prst="rect">
            <a:avLst/>
          </a:prstGeom>
        </p:spPr>
        <p:txBody>
          <a:bodyPr wrap="square">
            <a:spAutoFit/>
          </a:bodyPr>
          <a:lstStyle/>
          <a:p>
            <a:r>
              <a:rPr lang="cs-CZ" sz="2800" dirty="0" smtClean="0">
                <a:solidFill>
                  <a:srgbClr val="0070C0"/>
                </a:solidFill>
                <a:latin typeface="Georgia" pitchFamily="18" charset="0"/>
              </a:rPr>
              <a:t>Konkurenceschopnost je jak boží milost. Člověk ji buď má, anebo nemá. Ti, kdo ji mají, budou spaseni. Ti však, kdo zhřešili nekonkurenceschopností, budou zatraceni.     </a:t>
            </a:r>
            <a:r>
              <a:rPr lang="cs-CZ" sz="2800" dirty="0" smtClean="0">
                <a:solidFill>
                  <a:srgbClr val="0070C0"/>
                </a:solidFill>
              </a:rPr>
              <a:t>			</a:t>
            </a:r>
            <a:r>
              <a:rPr lang="cs-CZ" dirty="0" smtClean="0">
                <a:solidFill>
                  <a:srgbClr val="0070C0"/>
                </a:solidFill>
              </a:rPr>
              <a:t>	</a:t>
            </a:r>
            <a:endParaRPr lang="cs-CZ" sz="1100" i="1" dirty="0" smtClean="0"/>
          </a:p>
          <a:p>
            <a:endParaRPr lang="cs-CZ" sz="1100" i="1" dirty="0" smtClean="0"/>
          </a:p>
          <a:p>
            <a:endParaRPr lang="cs-CZ" sz="1100" i="1" dirty="0" smtClean="0"/>
          </a:p>
          <a:p>
            <a:endParaRPr lang="cs-CZ" sz="1100" i="1" dirty="0" smtClean="0"/>
          </a:p>
          <a:p>
            <a:endParaRPr lang="cs-CZ" sz="1100" i="1" dirty="0" smtClean="0"/>
          </a:p>
          <a:p>
            <a:endParaRPr lang="cs-CZ" sz="1100" i="1" dirty="0" smtClean="0"/>
          </a:p>
          <a:p>
            <a:endParaRPr lang="cs-CZ" sz="1100" i="1" dirty="0" smtClean="0"/>
          </a:p>
          <a:p>
            <a:endParaRPr lang="cs-CZ" sz="1100" i="1" dirty="0" smtClean="0"/>
          </a:p>
          <a:p>
            <a:endParaRPr lang="cs-CZ" sz="1100" i="1" dirty="0" smtClean="0"/>
          </a:p>
          <a:p>
            <a:endParaRPr lang="cs-CZ" sz="1100" i="1" dirty="0" smtClean="0"/>
          </a:p>
          <a:p>
            <a:endParaRPr lang="cs-CZ" sz="1100" i="1" dirty="0" smtClean="0"/>
          </a:p>
          <a:p>
            <a:endParaRPr lang="cs-CZ" sz="1100" i="1" dirty="0" smtClean="0"/>
          </a:p>
          <a:p>
            <a:endParaRPr lang="cs-CZ" sz="1100" i="1" dirty="0" smtClean="0"/>
          </a:p>
          <a:p>
            <a:endParaRPr lang="cs-CZ" dirty="0"/>
          </a:p>
        </p:txBody>
      </p:sp>
      <p:sp>
        <p:nvSpPr>
          <p:cNvPr id="3" name="Nadpis 2"/>
          <p:cNvSpPr>
            <a:spLocks noGrp="1"/>
          </p:cNvSpPr>
          <p:nvPr>
            <p:ph type="title"/>
          </p:nvPr>
        </p:nvSpPr>
        <p:spPr>
          <a:xfrm>
            <a:off x="457200" y="274638"/>
            <a:ext cx="8229600" cy="850106"/>
          </a:xfrm>
        </p:spPr>
        <p:txBody>
          <a:bodyPr>
            <a:normAutofit/>
          </a:bodyPr>
          <a:lstStyle/>
          <a:p>
            <a:pPr algn="l"/>
            <a:r>
              <a:rPr lang="cs-CZ" sz="3600" dirty="0" smtClean="0">
                <a:solidFill>
                  <a:srgbClr val="0070C0"/>
                </a:solidFill>
                <a:latin typeface="Georgia" pitchFamily="18" charset="0"/>
              </a:rPr>
              <a:t>Konkurenceschopnost</a:t>
            </a:r>
            <a:endParaRPr lang="cs-CZ" sz="3600" dirty="0">
              <a:solidFill>
                <a:srgbClr val="0070C0"/>
              </a:solidFill>
              <a:latin typeface="Georgia" pitchFamily="18" charset="0"/>
            </a:endParaRPr>
          </a:p>
        </p:txBody>
      </p:sp>
      <p:pic>
        <p:nvPicPr>
          <p:cNvPr id="4" name="Obrázek 3" descr="Petrella 1.jpg"/>
          <p:cNvPicPr>
            <a:picLocks noChangeAspect="1"/>
          </p:cNvPicPr>
          <p:nvPr/>
        </p:nvPicPr>
        <p:blipFill>
          <a:blip r:embed="rId2" cstate="print"/>
          <a:stretch>
            <a:fillRect/>
          </a:stretch>
        </p:blipFill>
        <p:spPr>
          <a:xfrm>
            <a:off x="1331640" y="3645024"/>
            <a:ext cx="2095500" cy="1394460"/>
          </a:xfrm>
          <a:prstGeom prst="rect">
            <a:avLst/>
          </a:prstGeom>
        </p:spPr>
      </p:pic>
      <p:pic>
        <p:nvPicPr>
          <p:cNvPr id="5" name="Obrázek 4" descr="Petrella 2.jpg"/>
          <p:cNvPicPr>
            <a:picLocks noChangeAspect="1"/>
          </p:cNvPicPr>
          <p:nvPr/>
        </p:nvPicPr>
        <p:blipFill>
          <a:blip r:embed="rId3" cstate="print"/>
          <a:stretch>
            <a:fillRect/>
          </a:stretch>
        </p:blipFill>
        <p:spPr>
          <a:xfrm>
            <a:off x="6012160" y="3356992"/>
            <a:ext cx="1800200" cy="2510805"/>
          </a:xfrm>
          <a:prstGeom prst="rect">
            <a:avLst/>
          </a:prstGeom>
        </p:spPr>
      </p:pic>
      <p:sp>
        <p:nvSpPr>
          <p:cNvPr id="6" name="Obdélník 5"/>
          <p:cNvSpPr/>
          <p:nvPr/>
        </p:nvSpPr>
        <p:spPr>
          <a:xfrm>
            <a:off x="1187624" y="5085184"/>
            <a:ext cx="2773516" cy="553998"/>
          </a:xfrm>
          <a:prstGeom prst="rect">
            <a:avLst/>
          </a:prstGeom>
        </p:spPr>
        <p:txBody>
          <a:bodyPr wrap="none">
            <a:spAutoFit/>
          </a:bodyPr>
          <a:lstStyle/>
          <a:p>
            <a:r>
              <a:rPr lang="cs-CZ" dirty="0" smtClean="0">
                <a:solidFill>
                  <a:srgbClr val="FF0000"/>
                </a:solidFill>
                <a:latin typeface="Georgia" pitchFamily="18" charset="0"/>
              </a:rPr>
              <a:t>Prof. Dr. Ricardo Petrella</a:t>
            </a:r>
          </a:p>
          <a:p>
            <a:r>
              <a:rPr lang="cs-CZ" sz="1200" dirty="0" smtClean="0">
                <a:solidFill>
                  <a:srgbClr val="FF0000"/>
                </a:solidFill>
                <a:latin typeface="Georgia" pitchFamily="18" charset="0"/>
              </a:rPr>
              <a:t>Université Catholique de Louvain</a:t>
            </a:r>
            <a:endParaRPr lang="cs-CZ" sz="1200" dirty="0">
              <a:solidFill>
                <a:srgbClr val="FF0000"/>
              </a:solidFill>
              <a:latin typeface="Georgia" pitchFamily="18"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685800" y="332656"/>
            <a:ext cx="7772400" cy="1584176"/>
          </a:xfrm>
          <a:prstGeom prst="rect">
            <a:avLst/>
          </a:prstGeom>
          <a:noFill/>
          <a:ln w="9525">
            <a:noFill/>
            <a:round/>
            <a:headEnd/>
            <a:tailEnd/>
          </a:ln>
        </p:spPr>
        <p:txBody>
          <a:bodyPr lIns="90000" tIns="46800" rIns="90000" bIns="46800" anchor="ctr"/>
          <a:lstStyle/>
          <a:p>
            <a: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4400" dirty="0">
                <a:solidFill>
                  <a:srgbClr val="0070C0"/>
                </a:solidFill>
                <a:latin typeface="Georgia" pitchFamily="18" charset="0"/>
                <a:cs typeface="Times New Roman" pitchFamily="18" charset="0"/>
              </a:rPr>
              <a:t>ABERO</a:t>
            </a:r>
          </a:p>
        </p:txBody>
      </p:sp>
      <p:sp>
        <p:nvSpPr>
          <p:cNvPr id="6147" name="Text Box 2"/>
          <p:cNvSpPr txBox="1">
            <a:spLocks noChangeArrowheads="1"/>
          </p:cNvSpPr>
          <p:nvPr/>
        </p:nvSpPr>
        <p:spPr bwMode="auto">
          <a:xfrm>
            <a:off x="827584" y="2060848"/>
            <a:ext cx="7632848" cy="3624064"/>
          </a:xfrm>
          <a:prstGeom prst="rect">
            <a:avLst/>
          </a:prstGeom>
          <a:noFill/>
          <a:ln w="9525">
            <a:noFill/>
            <a:round/>
            <a:headEnd/>
            <a:tailEnd/>
          </a:ln>
        </p:spPr>
        <p:txBody>
          <a:bodyPr lIns="90000" tIns="46800" rIns="90000" bIns="46800"/>
          <a:lstStyle/>
          <a:p>
            <a:pPr algn="ctr">
              <a:spcBef>
                <a:spcPts val="800"/>
              </a:spcBef>
              <a:buClr>
                <a:srgbClr val="898989"/>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3200" i="1" dirty="0">
                <a:solidFill>
                  <a:srgbClr val="898989"/>
                </a:solidFill>
                <a:latin typeface="Georgia" pitchFamily="18" charset="0"/>
                <a:cs typeface="Times New Roman" pitchFamily="18" charset="0"/>
              </a:rPr>
              <a:t>Pozdrav matematiků</a:t>
            </a:r>
          </a:p>
          <a:p>
            <a:pPr algn="ctr">
              <a:spcBef>
                <a:spcPts val="800"/>
              </a:spcBef>
              <a:buClr>
                <a:srgbClr val="0000FF"/>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800" i="1" dirty="0">
                <a:solidFill>
                  <a:srgbClr val="0000FF"/>
                </a:solidFill>
                <a:latin typeface="Georgia" pitchFamily="18" charset="0"/>
                <a:cs typeface="Times New Roman" pitchFamily="18" charset="0"/>
              </a:rPr>
              <a:t>Sestrojte trojúhelník ABC, je-li dáno</a:t>
            </a:r>
            <a:r>
              <a:rPr lang="cs-CZ" sz="2800" i="1" dirty="0">
                <a:solidFill>
                  <a:srgbClr val="0000FF"/>
                </a:solidFill>
                <a:latin typeface="Times New Roman" pitchFamily="18" charset="0"/>
                <a:cs typeface="Times New Roman" pitchFamily="18" charset="0"/>
              </a:rPr>
              <a:t> </a:t>
            </a:r>
            <a:r>
              <a:rPr lang="cs-CZ" sz="3200" i="1" dirty="0">
                <a:solidFill>
                  <a:srgbClr val="0000FF"/>
                </a:solidFill>
                <a:latin typeface="Times New Roman" pitchFamily="18" charset="0"/>
                <a:cs typeface="Times New Roman" pitchFamily="18" charset="0"/>
              </a:rPr>
              <a:t>(a, b, </a:t>
            </a:r>
            <a:r>
              <a:rPr lang="el-GR" sz="3200" i="1" dirty="0" smtClean="0">
                <a:solidFill>
                  <a:srgbClr val="0000FF"/>
                </a:solidFill>
                <a:latin typeface="Times New Roman" pitchFamily="18" charset="0"/>
                <a:cs typeface="Times New Roman" pitchFamily="18" charset="0"/>
              </a:rPr>
              <a:t>ρ</a:t>
            </a:r>
            <a:r>
              <a:rPr lang="cs-CZ" sz="3200" i="1" dirty="0" smtClean="0">
                <a:solidFill>
                  <a:srgbClr val="0000FF"/>
                </a:solidFill>
                <a:latin typeface="Times New Roman" pitchFamily="18" charset="0"/>
                <a:cs typeface="Times New Roman" pitchFamily="18" charset="0"/>
              </a:rPr>
              <a:t>)‏</a:t>
            </a:r>
          </a:p>
          <a:p>
            <a:pPr>
              <a:spcBef>
                <a:spcPts val="600"/>
              </a:spcBef>
              <a:buClr>
                <a:srgbClr val="0000FF"/>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3200" i="1" dirty="0" smtClean="0">
                <a:solidFill>
                  <a:srgbClr val="0000FF"/>
                </a:solidFill>
                <a:latin typeface="Times New Roman" pitchFamily="18" charset="0"/>
                <a:cs typeface="Times New Roman" pitchFamily="18" charset="0"/>
              </a:rPr>
              <a:t>ρ</a:t>
            </a:r>
            <a:r>
              <a:rPr lang="cs-CZ" sz="3200" i="1" dirty="0" smtClean="0">
                <a:solidFill>
                  <a:srgbClr val="0000FF"/>
                </a:solidFill>
                <a:latin typeface="Times New Roman" pitchFamily="18" charset="0"/>
                <a:cs typeface="Times New Roman" pitchFamily="18" charset="0"/>
              </a:rPr>
              <a:t>  -  </a:t>
            </a:r>
            <a:r>
              <a:rPr lang="cs-CZ" sz="2400" i="1" dirty="0" smtClean="0">
                <a:solidFill>
                  <a:srgbClr val="0000FF"/>
                </a:solidFill>
                <a:latin typeface="Times New Roman" pitchFamily="18" charset="0"/>
                <a:cs typeface="Times New Roman" pitchFamily="18" charset="0"/>
              </a:rPr>
              <a:t>poloměr kružnice vepsané</a:t>
            </a:r>
          </a:p>
          <a:p>
            <a:pPr>
              <a:spcBef>
                <a:spcPts val="600"/>
              </a:spcBef>
              <a:buClr>
                <a:srgbClr val="0000FF"/>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400" i="1" dirty="0" smtClean="0">
                <a:solidFill>
                  <a:srgbClr val="000000"/>
                </a:solidFill>
                <a:latin typeface="Times New Roman" pitchFamily="18" charset="0"/>
                <a:cs typeface="Times New Roman" pitchFamily="18" charset="0"/>
              </a:rPr>
              <a:t>(a, b, ρ) → (a, b, c)</a:t>
            </a:r>
            <a:r>
              <a:rPr lang="cs-CZ" sz="2800" i="1" dirty="0" smtClean="0">
                <a:solidFill>
                  <a:srgbClr val="000000"/>
                </a:solidFill>
                <a:latin typeface="Times New Roman" pitchFamily="18" charset="0"/>
                <a:cs typeface="Times New Roman" pitchFamily="18" charset="0"/>
              </a:rPr>
              <a:t/>
            </a:r>
            <a:br>
              <a:rPr lang="cs-CZ" sz="2800" i="1" dirty="0" smtClean="0">
                <a:solidFill>
                  <a:srgbClr val="000000"/>
                </a:solidFill>
                <a:latin typeface="Times New Roman" pitchFamily="18" charset="0"/>
                <a:cs typeface="Times New Roman" pitchFamily="18" charset="0"/>
              </a:rPr>
            </a:br>
            <a:r>
              <a:rPr lang="cs-CZ" sz="2400" i="1" dirty="0" smtClean="0">
                <a:solidFill>
                  <a:srgbClr val="000000"/>
                </a:solidFill>
                <a:latin typeface="Times New Roman" pitchFamily="18" charset="0"/>
                <a:cs typeface="Times New Roman" pitchFamily="18" charset="0"/>
              </a:rPr>
              <a:t>c=c(a,b,ρ)</a:t>
            </a:r>
          </a:p>
          <a:p>
            <a:pPr algn="ctr">
              <a:spcBef>
                <a:spcPts val="600"/>
              </a:spcBef>
              <a:buClr>
                <a:srgbClr val="0000FF"/>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800" i="1" dirty="0" smtClean="0">
                <a:solidFill>
                  <a:srgbClr val="000000"/>
                </a:solidFill>
                <a:latin typeface="Times New Roman" pitchFamily="18" charset="0"/>
                <a:cs typeface="Times New Roman" pitchFamily="18" charset="0"/>
              </a:rPr>
              <a:t/>
            </a:r>
            <a:br>
              <a:rPr lang="cs-CZ" sz="2800" i="1" dirty="0" smtClean="0">
                <a:solidFill>
                  <a:srgbClr val="000000"/>
                </a:solidFill>
                <a:latin typeface="Times New Roman" pitchFamily="18" charset="0"/>
                <a:cs typeface="Times New Roman" pitchFamily="18" charset="0"/>
              </a:rPr>
            </a:br>
            <a:r>
              <a:rPr lang="cs-CZ" sz="2400" i="1" dirty="0" smtClean="0">
                <a:solidFill>
                  <a:srgbClr val="0000FF"/>
                </a:solidFill>
                <a:latin typeface="Times New Roman" pitchFamily="18" charset="0"/>
                <a:cs typeface="Times New Roman" pitchFamily="18" charset="0"/>
              </a:rPr>
              <a:t>c</a:t>
            </a:r>
            <a:r>
              <a:rPr lang="cs-CZ" sz="2400" i="1" baseline="30000" dirty="0" smtClean="0">
                <a:solidFill>
                  <a:srgbClr val="0000FF"/>
                </a:solidFill>
                <a:latin typeface="Times New Roman" pitchFamily="18" charset="0"/>
                <a:cs typeface="Times New Roman" pitchFamily="18" charset="0"/>
              </a:rPr>
              <a:t>3</a:t>
            </a:r>
            <a:r>
              <a:rPr lang="cs-CZ" sz="2400" i="1" dirty="0" smtClean="0">
                <a:solidFill>
                  <a:srgbClr val="0000FF"/>
                </a:solidFill>
                <a:latin typeface="Times New Roman" pitchFamily="18" charset="0"/>
                <a:cs typeface="Times New Roman" pitchFamily="18" charset="0"/>
              </a:rPr>
              <a:t>-(a+b)c</a:t>
            </a:r>
            <a:r>
              <a:rPr lang="cs-CZ" sz="2400" i="1" baseline="30000" dirty="0" smtClean="0">
                <a:solidFill>
                  <a:srgbClr val="0000FF"/>
                </a:solidFill>
                <a:latin typeface="Times New Roman" pitchFamily="18" charset="0"/>
                <a:cs typeface="Times New Roman" pitchFamily="18" charset="0"/>
              </a:rPr>
              <a:t>2</a:t>
            </a:r>
            <a:r>
              <a:rPr lang="cs-CZ" sz="2400" i="1" dirty="0" smtClean="0">
                <a:solidFill>
                  <a:srgbClr val="0000FF"/>
                </a:solidFill>
                <a:latin typeface="Times New Roman" pitchFamily="18" charset="0"/>
                <a:cs typeface="Times New Roman" pitchFamily="18" charset="0"/>
              </a:rPr>
              <a:t>-[(a-b)</a:t>
            </a:r>
            <a:r>
              <a:rPr lang="cs-CZ" sz="2400" i="1" baseline="30000" dirty="0" smtClean="0">
                <a:solidFill>
                  <a:srgbClr val="0000FF"/>
                </a:solidFill>
                <a:latin typeface="Times New Roman" pitchFamily="18" charset="0"/>
                <a:cs typeface="Times New Roman" pitchFamily="18" charset="0"/>
              </a:rPr>
              <a:t>2</a:t>
            </a:r>
            <a:r>
              <a:rPr lang="cs-CZ" sz="2400" i="1" dirty="0" smtClean="0">
                <a:solidFill>
                  <a:srgbClr val="0000FF"/>
                </a:solidFill>
                <a:latin typeface="Times New Roman" pitchFamily="18" charset="0"/>
                <a:cs typeface="Times New Roman" pitchFamily="18" charset="0"/>
              </a:rPr>
              <a:t>- 4ρ</a:t>
            </a:r>
            <a:r>
              <a:rPr lang="cs-CZ" sz="2400" i="1" baseline="30000" dirty="0" smtClean="0">
                <a:solidFill>
                  <a:srgbClr val="0000FF"/>
                </a:solidFill>
                <a:latin typeface="Times New Roman" pitchFamily="18" charset="0"/>
                <a:cs typeface="Times New Roman" pitchFamily="18" charset="0"/>
              </a:rPr>
              <a:t>2</a:t>
            </a:r>
            <a:r>
              <a:rPr lang="cs-CZ" sz="2400" i="1" dirty="0" smtClean="0">
                <a:solidFill>
                  <a:srgbClr val="0000FF"/>
                </a:solidFill>
                <a:latin typeface="Times New Roman" pitchFamily="18" charset="0"/>
                <a:cs typeface="Times New Roman" pitchFamily="18" charset="0"/>
              </a:rPr>
              <a:t>]c+[(a-b)</a:t>
            </a:r>
            <a:r>
              <a:rPr lang="cs-CZ" sz="2400" i="1" baseline="30000" dirty="0" smtClean="0">
                <a:solidFill>
                  <a:srgbClr val="0000FF"/>
                </a:solidFill>
                <a:latin typeface="Times New Roman" pitchFamily="18" charset="0"/>
                <a:cs typeface="Times New Roman" pitchFamily="18" charset="0"/>
              </a:rPr>
              <a:t>2 </a:t>
            </a:r>
            <a:r>
              <a:rPr lang="cs-CZ" sz="2400" i="1" dirty="0" smtClean="0">
                <a:solidFill>
                  <a:srgbClr val="0000FF"/>
                </a:solidFill>
                <a:latin typeface="Times New Roman" pitchFamily="18" charset="0"/>
                <a:cs typeface="Times New Roman" pitchFamily="18" charset="0"/>
              </a:rPr>
              <a:t>+4ρ</a:t>
            </a:r>
            <a:r>
              <a:rPr lang="cs-CZ" sz="2400" i="1" baseline="30000" dirty="0" smtClean="0">
                <a:solidFill>
                  <a:srgbClr val="0000FF"/>
                </a:solidFill>
                <a:latin typeface="Times New Roman" pitchFamily="18" charset="0"/>
                <a:cs typeface="Times New Roman" pitchFamily="18" charset="0"/>
              </a:rPr>
              <a:t>2</a:t>
            </a:r>
            <a:r>
              <a:rPr lang="cs-CZ" sz="2400" i="1" dirty="0" smtClean="0">
                <a:solidFill>
                  <a:srgbClr val="0000FF"/>
                </a:solidFill>
                <a:latin typeface="Times New Roman" pitchFamily="18" charset="0"/>
                <a:cs typeface="Times New Roman" pitchFamily="18" charset="0"/>
              </a:rPr>
              <a:t>](a+b)=0 </a:t>
            </a:r>
          </a:p>
          <a:p>
            <a:pPr algn="ctr">
              <a:spcBef>
                <a:spcPts val="600"/>
              </a:spcBef>
              <a:buClr>
                <a:srgbClr val="0000FF"/>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2400" i="1" dirty="0">
              <a:solidFill>
                <a:srgbClr val="0000FF"/>
              </a:solidFill>
              <a:latin typeface="Times New Roman" pitchFamily="18" charset="0"/>
              <a:cs typeface="Times New Roman" pitchFamily="18" charset="0"/>
            </a:endParaRPr>
          </a:p>
        </p:txBody>
      </p:sp>
      <p:pic>
        <p:nvPicPr>
          <p:cNvPr id="4" name="Obrázek 3" descr="abero.png"/>
          <p:cNvPicPr>
            <a:picLocks noChangeAspect="1"/>
          </p:cNvPicPr>
          <p:nvPr/>
        </p:nvPicPr>
        <p:blipFill>
          <a:blip r:embed="rId3" cstate="print"/>
          <a:stretch>
            <a:fillRect/>
          </a:stretch>
        </p:blipFill>
        <p:spPr>
          <a:xfrm>
            <a:off x="4932040" y="3284984"/>
            <a:ext cx="3093070" cy="1512168"/>
          </a:xfrm>
          <a:prstGeom prst="rect">
            <a:avLst/>
          </a:prstGeom>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Nadpis 1"/>
          <p:cNvSpPr>
            <a:spLocks noGrp="1"/>
          </p:cNvSpPr>
          <p:nvPr>
            <p:ph type="title"/>
          </p:nvPr>
        </p:nvSpPr>
        <p:spPr/>
        <p:txBody>
          <a:bodyPr/>
          <a:lstStyle/>
          <a:p>
            <a:endParaRPr lang="cs-CZ" altLang="cs-CZ" dirty="0" smtClean="0"/>
          </a:p>
        </p:txBody>
      </p:sp>
      <p:sp>
        <p:nvSpPr>
          <p:cNvPr id="114691" name="Zástupný symbol pro obsah 2"/>
          <p:cNvSpPr>
            <a:spLocks noGrp="1"/>
          </p:cNvSpPr>
          <p:nvPr>
            <p:ph idx="1"/>
          </p:nvPr>
        </p:nvSpPr>
        <p:spPr/>
        <p:txBody>
          <a:bodyPr/>
          <a:lstStyle/>
          <a:p>
            <a:endParaRPr lang="cs-CZ" altLang="cs-CZ" dirty="0" smtClean="0"/>
          </a:p>
        </p:txBody>
      </p:sp>
      <p:pic>
        <p:nvPicPr>
          <p:cNvPr id="114692" name="Picture 2" descr="I:\ANTALYA\Možná použít\546773_399811066713794_1561245674_n.jpg"/>
          <p:cNvPicPr>
            <a:picLocks noChangeAspect="1" noChangeArrowheads="1"/>
          </p:cNvPicPr>
          <p:nvPr/>
        </p:nvPicPr>
        <p:blipFill>
          <a:blip r:embed="rId3" cstate="print"/>
          <a:srcRect/>
          <a:stretch>
            <a:fillRect/>
          </a:stretch>
        </p:blipFill>
        <p:spPr bwMode="auto">
          <a:xfrm>
            <a:off x="0" y="176213"/>
            <a:ext cx="9144000" cy="6505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11560" y="2492896"/>
            <a:ext cx="7344816" cy="769441"/>
          </a:xfrm>
          <a:prstGeom prst="rect">
            <a:avLst/>
          </a:prstGeom>
        </p:spPr>
        <p:txBody>
          <a:bodyPr wrap="square">
            <a:spAutoFit/>
          </a:bodyPr>
          <a:lstStyle/>
          <a:p>
            <a:r>
              <a:rPr lang="cs-CZ" sz="4400" b="1" dirty="0" smtClean="0"/>
              <a:t>	</a:t>
            </a:r>
            <a:r>
              <a:rPr lang="cs-CZ" sz="4400" b="1" dirty="0" smtClean="0">
                <a:solidFill>
                  <a:srgbClr val="0070C0"/>
                </a:solidFill>
              </a:rPr>
              <a:t>Don‘t</a:t>
            </a:r>
            <a:r>
              <a:rPr lang="cs-CZ" sz="4400" dirty="0" smtClean="0">
                <a:solidFill>
                  <a:srgbClr val="0070C0"/>
                </a:solidFill>
              </a:rPr>
              <a:t> </a:t>
            </a:r>
            <a:r>
              <a:rPr lang="cs-CZ" sz="4400" b="1" dirty="0" smtClean="0">
                <a:solidFill>
                  <a:srgbClr val="0070C0"/>
                </a:solidFill>
              </a:rPr>
              <a:t>worry</a:t>
            </a:r>
            <a:r>
              <a:rPr lang="cs-CZ" sz="4400" dirty="0" smtClean="0">
                <a:solidFill>
                  <a:srgbClr val="0070C0"/>
                </a:solidFill>
              </a:rPr>
              <a:t>, </a:t>
            </a:r>
            <a:r>
              <a:rPr lang="cs-CZ" sz="4400" b="1" dirty="0" smtClean="0">
                <a:solidFill>
                  <a:srgbClr val="0070C0"/>
                </a:solidFill>
              </a:rPr>
              <a:t>be</a:t>
            </a:r>
            <a:r>
              <a:rPr lang="cs-CZ" sz="4400" dirty="0" smtClean="0">
                <a:solidFill>
                  <a:srgbClr val="0070C0"/>
                </a:solidFill>
              </a:rPr>
              <a:t> </a:t>
            </a:r>
            <a:r>
              <a:rPr lang="cs-CZ" sz="4400" b="1" dirty="0" smtClean="0">
                <a:solidFill>
                  <a:srgbClr val="0070C0"/>
                </a:solidFill>
              </a:rPr>
              <a:t>happy</a:t>
            </a:r>
            <a:r>
              <a:rPr lang="cs-CZ" sz="4400" dirty="0" smtClean="0">
                <a:solidFill>
                  <a:srgbClr val="0070C0"/>
                </a:solidFill>
              </a:rPr>
              <a:t>! </a:t>
            </a:r>
            <a:endParaRPr lang="cs-CZ" sz="4400" dirty="0">
              <a:solidFill>
                <a:srgbClr val="0070C0"/>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55576" y="1196752"/>
            <a:ext cx="7358114" cy="1754326"/>
          </a:xfrm>
          <a:prstGeom prst="rect">
            <a:avLst/>
          </a:prstGeom>
        </p:spPr>
        <p:txBody>
          <a:bodyPr wrap="square">
            <a:spAutoFit/>
          </a:bodyPr>
          <a:lstStyle/>
          <a:p>
            <a:pPr algn="just" defTabSz="542925"/>
            <a:r>
              <a:rPr lang="cs-CZ" sz="1600" dirty="0" smtClean="0">
                <a:latin typeface="Georgia" pitchFamily="18" charset="0"/>
              </a:rPr>
              <a:t>Otázky typu: </a:t>
            </a:r>
            <a:r>
              <a:rPr lang="cs-CZ" sz="1600" dirty="0" smtClean="0">
                <a:solidFill>
                  <a:srgbClr val="0070C0"/>
                </a:solidFill>
                <a:latin typeface="Georgia" pitchFamily="18" charset="0"/>
              </a:rPr>
              <a:t>„K čemu budu v životě potřebovat diskriminant kvadratické rovnice?“</a:t>
            </a:r>
            <a:r>
              <a:rPr lang="cs-CZ" sz="1600" dirty="0" smtClean="0">
                <a:latin typeface="Georgia" pitchFamily="18" charset="0"/>
              </a:rPr>
              <a:t> jsou pro mě irelevantní. „K čemu je nějaké vědy prakticky potřeba, to ptá se střízlivě lidstvo i jednotlivec na malém stupni kultury, kde je zájem pouze o hmotné potřeby. Čeho každý absolvent střední školy potřebuje, jest, aby se dovedl oholit, a tomu se na střední škole nenaučí.“</a:t>
            </a:r>
          </a:p>
          <a:p>
            <a:pPr algn="just" defTabSz="542925"/>
            <a:endParaRPr lang="cs-CZ" sz="1400" i="1" dirty="0" smtClean="0"/>
          </a:p>
          <a:p>
            <a:pPr algn="just" defTabSz="542925"/>
            <a:r>
              <a:rPr lang="cs-CZ" sz="1400" i="1" dirty="0" smtClean="0">
                <a:solidFill>
                  <a:srgbClr val="0070C0"/>
                </a:solidFill>
                <a:latin typeface="Georgia" pitchFamily="18" charset="0"/>
              </a:rPr>
              <a:t>(PhDr. Vladimír Buben, str. 39 , Čapek, E. :100 hlasů o reformě, Praha 1930)</a:t>
            </a:r>
            <a:endParaRPr lang="cs-CZ" sz="1400" i="1" dirty="0">
              <a:solidFill>
                <a:srgbClr val="0070C0"/>
              </a:solidFill>
              <a:latin typeface="Georgia" pitchFamily="18" charset="0"/>
            </a:endParaRPr>
          </a:p>
        </p:txBody>
      </p:sp>
      <p:sp>
        <p:nvSpPr>
          <p:cNvPr id="3" name="Nadpis 2"/>
          <p:cNvSpPr>
            <a:spLocks noGrp="1"/>
          </p:cNvSpPr>
          <p:nvPr>
            <p:ph type="title"/>
          </p:nvPr>
        </p:nvSpPr>
        <p:spPr>
          <a:xfrm>
            <a:off x="683568" y="260648"/>
            <a:ext cx="7848872" cy="634082"/>
          </a:xfrm>
        </p:spPr>
        <p:txBody>
          <a:bodyPr>
            <a:noAutofit/>
          </a:bodyPr>
          <a:lstStyle/>
          <a:p>
            <a:pPr algn="l"/>
            <a:r>
              <a:rPr lang="cs-CZ" sz="3600" dirty="0" smtClean="0">
                <a:solidFill>
                  <a:srgbClr val="0070C0"/>
                </a:solidFill>
                <a:latin typeface="Georgia" pitchFamily="18" charset="0"/>
              </a:rPr>
              <a:t/>
            </a:r>
            <a:br>
              <a:rPr lang="cs-CZ" sz="3600" dirty="0" smtClean="0">
                <a:solidFill>
                  <a:srgbClr val="0070C0"/>
                </a:solidFill>
                <a:latin typeface="Georgia" pitchFamily="18" charset="0"/>
              </a:rPr>
            </a:br>
            <a:r>
              <a:rPr lang="cs-CZ" sz="3600" dirty="0" smtClean="0">
                <a:solidFill>
                  <a:srgbClr val="0070C0"/>
                </a:solidFill>
                <a:latin typeface="Georgia" pitchFamily="18" charset="0"/>
              </a:rPr>
              <a:t>K čemu to budu potřebovat?</a:t>
            </a:r>
            <a:br>
              <a:rPr lang="cs-CZ" sz="3600" dirty="0" smtClean="0">
                <a:solidFill>
                  <a:srgbClr val="0070C0"/>
                </a:solidFill>
                <a:latin typeface="Georgia" pitchFamily="18" charset="0"/>
              </a:rPr>
            </a:br>
            <a:endParaRPr lang="cs-CZ" sz="3600" dirty="0">
              <a:solidFill>
                <a:srgbClr val="0070C0"/>
              </a:solidFill>
              <a:latin typeface="Georgia" pitchFamily="18" charset="0"/>
            </a:endParaRPr>
          </a:p>
        </p:txBody>
      </p:sp>
      <p:pic>
        <p:nvPicPr>
          <p:cNvPr id="4" name="Obrázek 3" descr="Buben 2.jpg"/>
          <p:cNvPicPr>
            <a:picLocks noChangeAspect="1"/>
          </p:cNvPicPr>
          <p:nvPr/>
        </p:nvPicPr>
        <p:blipFill>
          <a:blip r:embed="rId3" cstate="print"/>
          <a:stretch>
            <a:fillRect/>
          </a:stretch>
        </p:blipFill>
        <p:spPr>
          <a:xfrm>
            <a:off x="827584" y="3068960"/>
            <a:ext cx="1800200" cy="2419469"/>
          </a:xfrm>
          <a:prstGeom prst="rect">
            <a:avLst/>
          </a:prstGeom>
        </p:spPr>
      </p:pic>
      <p:pic>
        <p:nvPicPr>
          <p:cNvPr id="6" name="Obrázek 5" descr="Reformy 2.jpg"/>
          <p:cNvPicPr>
            <a:picLocks noChangeAspect="1"/>
          </p:cNvPicPr>
          <p:nvPr/>
        </p:nvPicPr>
        <p:blipFill>
          <a:blip r:embed="rId4" cstate="print"/>
          <a:stretch>
            <a:fillRect/>
          </a:stretch>
        </p:blipFill>
        <p:spPr>
          <a:xfrm>
            <a:off x="2915816" y="3429000"/>
            <a:ext cx="1324740" cy="2016224"/>
          </a:xfrm>
          <a:prstGeom prst="rect">
            <a:avLst/>
          </a:prstGeom>
        </p:spPr>
      </p:pic>
      <p:pic>
        <p:nvPicPr>
          <p:cNvPr id="8" name="Obrázek 7" descr="Chlup 2.jpg"/>
          <p:cNvPicPr>
            <a:picLocks noChangeAspect="1"/>
          </p:cNvPicPr>
          <p:nvPr/>
        </p:nvPicPr>
        <p:blipFill>
          <a:blip r:embed="rId5" cstate="print"/>
          <a:stretch>
            <a:fillRect/>
          </a:stretch>
        </p:blipFill>
        <p:spPr>
          <a:xfrm>
            <a:off x="4427984" y="2996952"/>
            <a:ext cx="1872208" cy="2482547"/>
          </a:xfrm>
          <a:prstGeom prst="rect">
            <a:avLst/>
          </a:prstGeom>
        </p:spPr>
      </p:pic>
      <p:pic>
        <p:nvPicPr>
          <p:cNvPr id="9" name="Obrázek 8" descr="Příhoda 1.jpg"/>
          <p:cNvPicPr>
            <a:picLocks noChangeAspect="1"/>
          </p:cNvPicPr>
          <p:nvPr/>
        </p:nvPicPr>
        <p:blipFill>
          <a:blip r:embed="rId6" cstate="print"/>
          <a:stretch>
            <a:fillRect/>
          </a:stretch>
        </p:blipFill>
        <p:spPr>
          <a:xfrm>
            <a:off x="6372200" y="2996952"/>
            <a:ext cx="2004814" cy="2477059"/>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a:bodyPr>
          <a:lstStyle/>
          <a:p>
            <a:pPr algn="l"/>
            <a:r>
              <a:rPr lang="cs-CZ" sz="3600" dirty="0" smtClean="0">
                <a:solidFill>
                  <a:srgbClr val="0070C0"/>
                </a:solidFill>
                <a:latin typeface="Georgia" pitchFamily="18" charset="0"/>
              </a:rPr>
              <a:t>Neoliberální přístup k edukaci</a:t>
            </a:r>
            <a:endParaRPr lang="cs-CZ" sz="3600" dirty="0">
              <a:solidFill>
                <a:srgbClr val="0070C0"/>
              </a:solidFill>
              <a:latin typeface="Georgia" pitchFamily="18" charset="0"/>
            </a:endParaRPr>
          </a:p>
        </p:txBody>
      </p:sp>
      <p:sp>
        <p:nvSpPr>
          <p:cNvPr id="3" name="Zástupný symbol pro obsah 2"/>
          <p:cNvSpPr>
            <a:spLocks noGrp="1"/>
          </p:cNvSpPr>
          <p:nvPr>
            <p:ph idx="1"/>
          </p:nvPr>
        </p:nvSpPr>
        <p:spPr>
          <a:xfrm>
            <a:off x="395536" y="1124744"/>
            <a:ext cx="8280920" cy="5328592"/>
          </a:xfrm>
        </p:spPr>
        <p:txBody>
          <a:bodyPr>
            <a:normAutofit fontScale="55000" lnSpcReduction="20000"/>
          </a:bodyPr>
          <a:lstStyle/>
          <a:p>
            <a:pPr marL="0" lvl="0" defTabSz="360000">
              <a:lnSpc>
                <a:spcPct val="120000"/>
              </a:lnSpc>
              <a:buNone/>
            </a:pPr>
            <a:r>
              <a:rPr lang="cs-CZ" sz="2900" i="1" dirty="0" smtClean="0">
                <a:latin typeface="Georgia" pitchFamily="18" charset="0"/>
              </a:rPr>
              <a:t>„Všude vidíme drtivý tlak na to, aby se škola proměnila v tvrdě řízený podnik s předem danými procesními i cílovými standardy, v němž se vyučování a učení dětí stává výrobkem. Taková proměna školství nás odpuzuje, kvůli tomu jsme do školství nenastupovali. Půjdeme raději pracovat přímo do skutečných výrobních podniků a za tomu odpovídající mzdy!“</a:t>
            </a:r>
          </a:p>
          <a:p>
            <a:pPr marL="0" lvl="0" defTabSz="360000">
              <a:buNone/>
            </a:pPr>
            <a:endParaRPr lang="cs-CZ" sz="2000" dirty="0" smtClean="0">
              <a:latin typeface="Georgia" pitchFamily="18" charset="0"/>
            </a:endParaRPr>
          </a:p>
          <a:p>
            <a:pPr marL="0" lvl="0" defTabSz="360000">
              <a:buNone/>
            </a:pPr>
            <a:r>
              <a:rPr lang="cs-CZ" sz="2200" dirty="0" smtClean="0">
                <a:latin typeface="Georgia" pitchFamily="18" charset="0"/>
              </a:rPr>
              <a:t>Z diskuzí  </a:t>
            </a:r>
            <a:r>
              <a:rPr lang="cs-CZ" sz="2200" i="1" dirty="0" smtClean="0">
                <a:solidFill>
                  <a:srgbClr val="0070C0"/>
                </a:solidFill>
                <a:latin typeface="Georgia" pitchFamily="18" charset="0"/>
              </a:rPr>
              <a:t>A. Kohna </a:t>
            </a:r>
            <a:r>
              <a:rPr lang="cs-CZ" sz="2200" dirty="0" smtClean="0">
                <a:latin typeface="Georgia" pitchFamily="18" charset="0"/>
              </a:rPr>
              <a:t>s učiteli v amerických odborných učitelských časopisech.</a:t>
            </a:r>
          </a:p>
          <a:p>
            <a:pPr>
              <a:buNone/>
            </a:pPr>
            <a:endParaRPr lang="cs-CZ" sz="2000" dirty="0" smtClean="0"/>
          </a:p>
          <a:p>
            <a:pPr>
              <a:buNone/>
            </a:pPr>
            <a:r>
              <a:rPr lang="cs-CZ" sz="2000" dirty="0" smtClean="0"/>
              <a:t>				</a:t>
            </a:r>
          </a:p>
          <a:p>
            <a:pPr>
              <a:buNone/>
            </a:pPr>
            <a:endParaRPr lang="cs-CZ" sz="2000" dirty="0" smtClean="0"/>
          </a:p>
          <a:p>
            <a:pPr>
              <a:buNone/>
            </a:pPr>
            <a:endParaRPr lang="cs-CZ" sz="2000" dirty="0" smtClean="0"/>
          </a:p>
          <a:p>
            <a:pPr>
              <a:buNone/>
            </a:pPr>
            <a:endParaRPr lang="cs-CZ" sz="2000" dirty="0" smtClean="0"/>
          </a:p>
          <a:p>
            <a:pPr>
              <a:buNone/>
            </a:pPr>
            <a:r>
              <a:rPr lang="cs-CZ" sz="1200" dirty="0" smtClean="0">
                <a:solidFill>
                  <a:srgbClr val="0070C0"/>
                </a:solidFill>
              </a:rPr>
              <a:t>     </a:t>
            </a:r>
          </a:p>
          <a:p>
            <a:pPr>
              <a:buNone/>
            </a:pPr>
            <a:endParaRPr lang="cs-CZ" sz="1200" dirty="0" smtClean="0">
              <a:solidFill>
                <a:srgbClr val="0070C0"/>
              </a:solidFill>
            </a:endParaRPr>
          </a:p>
          <a:p>
            <a:pPr>
              <a:buNone/>
            </a:pPr>
            <a:endParaRPr lang="cs-CZ" sz="1200" dirty="0" smtClean="0">
              <a:solidFill>
                <a:srgbClr val="0070C0"/>
              </a:solidFill>
            </a:endParaRPr>
          </a:p>
          <a:p>
            <a:pPr>
              <a:buNone/>
            </a:pPr>
            <a:endParaRPr lang="cs-CZ" sz="1200" dirty="0" smtClean="0">
              <a:solidFill>
                <a:srgbClr val="0070C0"/>
              </a:solidFill>
            </a:endParaRPr>
          </a:p>
          <a:p>
            <a:pPr>
              <a:buNone/>
            </a:pPr>
            <a:endParaRPr lang="cs-CZ" sz="1200" dirty="0" smtClean="0">
              <a:solidFill>
                <a:srgbClr val="0070C0"/>
              </a:solidFill>
            </a:endParaRPr>
          </a:p>
          <a:p>
            <a:pPr>
              <a:buNone/>
            </a:pPr>
            <a:endParaRPr lang="cs-CZ" sz="1200" dirty="0" smtClean="0">
              <a:solidFill>
                <a:srgbClr val="0070C0"/>
              </a:solidFill>
            </a:endParaRPr>
          </a:p>
          <a:p>
            <a:pPr>
              <a:buNone/>
            </a:pPr>
            <a:endParaRPr lang="cs-CZ" sz="1200" dirty="0" smtClean="0">
              <a:solidFill>
                <a:srgbClr val="0070C0"/>
              </a:solidFill>
            </a:endParaRPr>
          </a:p>
          <a:p>
            <a:pPr>
              <a:buNone/>
            </a:pPr>
            <a:endParaRPr lang="cs-CZ" sz="1200" dirty="0" smtClean="0">
              <a:solidFill>
                <a:srgbClr val="0070C0"/>
              </a:solidFill>
            </a:endParaRPr>
          </a:p>
          <a:p>
            <a:pPr>
              <a:buNone/>
            </a:pPr>
            <a:endParaRPr lang="cs-CZ" sz="1200" dirty="0" smtClean="0">
              <a:solidFill>
                <a:srgbClr val="0070C0"/>
              </a:solidFill>
            </a:endParaRPr>
          </a:p>
          <a:p>
            <a:pPr>
              <a:buNone/>
            </a:pPr>
            <a:endParaRPr lang="cs-CZ" sz="1200" dirty="0" smtClean="0">
              <a:solidFill>
                <a:srgbClr val="0070C0"/>
              </a:solidFill>
            </a:endParaRPr>
          </a:p>
          <a:p>
            <a:pPr>
              <a:buNone/>
            </a:pPr>
            <a:r>
              <a:rPr lang="cs-CZ" sz="1050" dirty="0" smtClean="0">
                <a:solidFill>
                  <a:srgbClr val="0070C0"/>
                </a:solidFill>
              </a:rPr>
              <a:t> 				</a:t>
            </a:r>
            <a:r>
              <a:rPr lang="cs-CZ" sz="1600" dirty="0" smtClean="0">
                <a:solidFill>
                  <a:srgbClr val="0070C0"/>
                </a:solidFill>
                <a:latin typeface="Georgia" pitchFamily="18" charset="0"/>
              </a:rPr>
              <a:t>Alfie Kohn, </a:t>
            </a:r>
            <a:r>
              <a:rPr lang="en-US" sz="1600" dirty="0" smtClean="0">
                <a:solidFill>
                  <a:srgbClr val="0070C0"/>
                </a:solidFill>
                <a:latin typeface="Georgia" pitchFamily="18" charset="0"/>
              </a:rPr>
              <a:t>*</a:t>
            </a:r>
            <a:r>
              <a:rPr lang="cs-CZ" sz="1600" dirty="0" smtClean="0">
                <a:solidFill>
                  <a:srgbClr val="0070C0"/>
                </a:solidFill>
                <a:latin typeface="Georgia" pitchFamily="18" charset="0"/>
              </a:rPr>
              <a:t>1957</a:t>
            </a:r>
          </a:p>
          <a:p>
            <a:pPr>
              <a:buNone/>
            </a:pPr>
            <a:r>
              <a:rPr lang="cs-CZ" sz="1200" dirty="0" smtClean="0">
                <a:solidFill>
                  <a:srgbClr val="0070C0"/>
                </a:solidFill>
              </a:rPr>
              <a:t>				</a:t>
            </a:r>
            <a:endParaRPr lang="cs-CZ" sz="1600" i="1" dirty="0" smtClean="0"/>
          </a:p>
          <a:p>
            <a:pPr>
              <a:buNone/>
            </a:pPr>
            <a:endParaRPr lang="cs-CZ" sz="1200" i="1" dirty="0" smtClean="0"/>
          </a:p>
          <a:p>
            <a:pPr>
              <a:buNone/>
            </a:pPr>
            <a:endParaRPr lang="cs-CZ" sz="1200" i="1" dirty="0" smtClean="0"/>
          </a:p>
          <a:p>
            <a:pPr>
              <a:buNone/>
            </a:pPr>
            <a:endParaRPr lang="cs-CZ" sz="1200" i="1" dirty="0" smtClean="0"/>
          </a:p>
          <a:p>
            <a:pPr>
              <a:buNone/>
            </a:pPr>
            <a:endParaRPr lang="cs-CZ" sz="1200" i="1" dirty="0" smtClean="0"/>
          </a:p>
          <a:p>
            <a:pPr>
              <a:buNone/>
            </a:pPr>
            <a:endParaRPr lang="cs-CZ" sz="1900" i="1" dirty="0" smtClean="0"/>
          </a:p>
          <a:p>
            <a:pPr>
              <a:buNone/>
            </a:pPr>
            <a:r>
              <a:rPr lang="cs-CZ" sz="1900" i="1" dirty="0" smtClean="0"/>
              <a:t>				</a:t>
            </a:r>
            <a:r>
              <a:rPr lang="cs-CZ" sz="2500" dirty="0" smtClean="0">
                <a:solidFill>
                  <a:srgbClr val="0070C0"/>
                </a:solidFill>
                <a:latin typeface="Georgia" pitchFamily="18" charset="0"/>
              </a:rPr>
              <a:t>Alfie Kohn</a:t>
            </a:r>
          </a:p>
          <a:p>
            <a:pPr>
              <a:buNone/>
            </a:pPr>
            <a:endParaRPr lang="cs-CZ" sz="1900" i="1" dirty="0" smtClean="0"/>
          </a:p>
          <a:p>
            <a:pPr>
              <a:buNone/>
            </a:pPr>
            <a:endParaRPr lang="cs-CZ" sz="2200" i="1" dirty="0" smtClean="0"/>
          </a:p>
          <a:p>
            <a:pPr>
              <a:buNone/>
            </a:pPr>
            <a:endParaRPr lang="cs-CZ" sz="2200" i="1" dirty="0" smtClean="0"/>
          </a:p>
          <a:p>
            <a:pPr>
              <a:buNone/>
            </a:pPr>
            <a:r>
              <a:rPr lang="cs-CZ" sz="2200" i="1" dirty="0" smtClean="0"/>
              <a:t>Zdroj: Rýdl, K.: Širší souvislosti rizik potřeby hodnocení kvality v oblasti vzdělávání v Evropě.</a:t>
            </a:r>
          </a:p>
          <a:p>
            <a:pPr>
              <a:buNone/>
            </a:pPr>
            <a:endParaRPr lang="cs-CZ" sz="1200" dirty="0" smtClean="0">
              <a:solidFill>
                <a:srgbClr val="0070C0"/>
              </a:solidFill>
            </a:endParaRPr>
          </a:p>
          <a:p>
            <a:pPr>
              <a:buNone/>
            </a:pPr>
            <a:endParaRPr lang="cs-CZ" sz="1200" dirty="0">
              <a:solidFill>
                <a:srgbClr val="0070C0"/>
              </a:solidFill>
            </a:endParaRPr>
          </a:p>
        </p:txBody>
      </p:sp>
      <p:pic>
        <p:nvPicPr>
          <p:cNvPr id="5" name="Obrázek 4" descr="alfi 2.jpg"/>
          <p:cNvPicPr>
            <a:picLocks noChangeAspect="1"/>
          </p:cNvPicPr>
          <p:nvPr/>
        </p:nvPicPr>
        <p:blipFill>
          <a:blip r:embed="rId2" cstate="print"/>
          <a:stretch>
            <a:fillRect/>
          </a:stretch>
        </p:blipFill>
        <p:spPr>
          <a:xfrm>
            <a:off x="5868144" y="3068961"/>
            <a:ext cx="1697331" cy="2376263"/>
          </a:xfrm>
          <a:prstGeom prst="rect">
            <a:avLst/>
          </a:prstGeom>
        </p:spPr>
      </p:pic>
      <p:pic>
        <p:nvPicPr>
          <p:cNvPr id="6" name="Obrázek 5" descr="alfi 3.jpg"/>
          <p:cNvPicPr>
            <a:picLocks noChangeAspect="1"/>
          </p:cNvPicPr>
          <p:nvPr/>
        </p:nvPicPr>
        <p:blipFill>
          <a:blip r:embed="rId3" cstate="print"/>
          <a:stretch>
            <a:fillRect/>
          </a:stretch>
        </p:blipFill>
        <p:spPr>
          <a:xfrm>
            <a:off x="3059832" y="2996952"/>
            <a:ext cx="1656184" cy="2381379"/>
          </a:xfrm>
          <a:prstGeom prst="rect">
            <a:avLst/>
          </a:prstGeom>
        </p:spPr>
      </p:pic>
      <p:pic>
        <p:nvPicPr>
          <p:cNvPr id="7" name="Obrázek 6" descr="Kuhn 4.jpg"/>
          <p:cNvPicPr>
            <a:picLocks noChangeAspect="1"/>
          </p:cNvPicPr>
          <p:nvPr/>
        </p:nvPicPr>
        <p:blipFill>
          <a:blip r:embed="rId4" cstate="print"/>
          <a:stretch>
            <a:fillRect/>
          </a:stretch>
        </p:blipFill>
        <p:spPr>
          <a:xfrm>
            <a:off x="467544" y="2924944"/>
            <a:ext cx="1684987" cy="2592288"/>
          </a:xfrm>
          <a:prstGeom prst="rect">
            <a:avLst/>
          </a:prstGeo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fontScale="90000"/>
          </a:bodyPr>
          <a:lstStyle/>
          <a:p>
            <a:pPr algn="l"/>
            <a:r>
              <a:rPr lang="cs-CZ" sz="3600" dirty="0" smtClean="0">
                <a:solidFill>
                  <a:srgbClr val="0070C0"/>
                </a:solidFill>
                <a:latin typeface="Georgia" pitchFamily="18" charset="0"/>
              </a:rPr>
              <a:t>Profesionalita učitele v neoliberální době</a:t>
            </a:r>
            <a:endParaRPr lang="cs-CZ" sz="3600" dirty="0">
              <a:solidFill>
                <a:srgbClr val="0070C0"/>
              </a:solidFill>
              <a:latin typeface="Georgia" pitchFamily="18" charset="0"/>
            </a:endParaRPr>
          </a:p>
        </p:txBody>
      </p:sp>
      <p:sp>
        <p:nvSpPr>
          <p:cNvPr id="3" name="TextovéPole 2"/>
          <p:cNvSpPr txBox="1"/>
          <p:nvPr/>
        </p:nvSpPr>
        <p:spPr>
          <a:xfrm>
            <a:off x="539552" y="1268760"/>
            <a:ext cx="8208912" cy="5078313"/>
          </a:xfrm>
          <a:prstGeom prst="rect">
            <a:avLst/>
          </a:prstGeom>
          <a:noFill/>
        </p:spPr>
        <p:txBody>
          <a:bodyPr wrap="square" rtlCol="0">
            <a:spAutoFit/>
          </a:bodyPr>
          <a:lstStyle/>
          <a:p>
            <a:pPr>
              <a:buFont typeface="Arial" pitchFamily="34" charset="0"/>
              <a:buChar char="•"/>
            </a:pPr>
            <a:r>
              <a:rPr lang="cs-CZ" sz="2000" dirty="0" smtClean="0"/>
              <a:t> </a:t>
            </a:r>
            <a:r>
              <a:rPr lang="cs-CZ" sz="2400" dirty="0" smtClean="0"/>
              <a:t> </a:t>
            </a:r>
            <a:r>
              <a:rPr lang="cs-CZ" sz="1600" dirty="0" smtClean="0">
                <a:latin typeface="Georgia" pitchFamily="18" charset="0"/>
              </a:rPr>
              <a:t>dítě jako střed výchovy</a:t>
            </a:r>
            <a:endParaRPr lang="cs-CZ" sz="1600" dirty="0" smtClean="0">
              <a:solidFill>
                <a:srgbClr val="0070C0"/>
              </a:solidFill>
              <a:latin typeface="Georgia" pitchFamily="18" charset="0"/>
            </a:endParaRPr>
          </a:p>
          <a:p>
            <a:pPr>
              <a:buFont typeface="Arial" pitchFamily="34" charset="0"/>
              <a:buChar char="•"/>
            </a:pPr>
            <a:r>
              <a:rPr lang="cs-CZ" sz="1600" dirty="0" smtClean="0">
                <a:latin typeface="Georgia" pitchFamily="18" charset="0"/>
              </a:rPr>
              <a:t>   škola jako efektivně fungující podnik</a:t>
            </a:r>
          </a:p>
          <a:p>
            <a:pPr>
              <a:buFont typeface="Arial" pitchFamily="34" charset="0"/>
              <a:buChar char="•"/>
            </a:pPr>
            <a:r>
              <a:rPr lang="cs-CZ" sz="1600" dirty="0" smtClean="0">
                <a:latin typeface="Georgia" pitchFamily="18" charset="0"/>
              </a:rPr>
              <a:t>   ředitel a učitel jako vzdělávací manažer</a:t>
            </a:r>
          </a:p>
          <a:p>
            <a:pPr>
              <a:buFont typeface="Arial" pitchFamily="34" charset="0"/>
              <a:buChar char="•"/>
            </a:pPr>
            <a:r>
              <a:rPr lang="cs-CZ" sz="1600" dirty="0" smtClean="0">
                <a:latin typeface="Georgia" pitchFamily="18" charset="0"/>
              </a:rPr>
              <a:t>   partnerství školy a podniků jako cesty ke zkvalitnění vzdělávání</a:t>
            </a:r>
          </a:p>
          <a:p>
            <a:pPr>
              <a:buFont typeface="Arial" pitchFamily="34" charset="0"/>
              <a:buChar char="•"/>
            </a:pPr>
            <a:r>
              <a:rPr lang="cs-CZ" sz="1600" dirty="0" smtClean="0">
                <a:latin typeface="Georgia" pitchFamily="18" charset="0"/>
              </a:rPr>
              <a:t>   non-direktivní pedagogický vztah jako žádoucí model vzdělávání</a:t>
            </a:r>
          </a:p>
          <a:p>
            <a:pPr>
              <a:buFont typeface="Arial" pitchFamily="34" charset="0"/>
              <a:buChar char="•"/>
            </a:pPr>
            <a:r>
              <a:rPr lang="cs-CZ" sz="1600" dirty="0" smtClean="0">
                <a:latin typeface="Georgia" pitchFamily="18" charset="0"/>
              </a:rPr>
              <a:t>   vědecké evaluace žáků, třídy, učitelů a školy</a:t>
            </a:r>
          </a:p>
          <a:p>
            <a:pPr>
              <a:buFont typeface="Arial" pitchFamily="34" charset="0"/>
              <a:buChar char="•"/>
            </a:pPr>
            <a:r>
              <a:rPr lang="cs-CZ" sz="1600" dirty="0" smtClean="0">
                <a:latin typeface="Georgia" pitchFamily="18" charset="0"/>
              </a:rPr>
              <a:t>   rodina jako informovaný a racionální spotřebitel vzdělávací nabídky</a:t>
            </a:r>
          </a:p>
          <a:p>
            <a:pPr>
              <a:buFont typeface="Arial" pitchFamily="34" charset="0"/>
              <a:buChar char="•"/>
            </a:pPr>
            <a:r>
              <a:rPr lang="cs-CZ" sz="1600" dirty="0" smtClean="0">
                <a:latin typeface="Georgia" pitchFamily="18" charset="0"/>
              </a:rPr>
              <a:t>   celoživotní vzdělávání flexibilně kompetentního lidského zdroje </a:t>
            </a:r>
          </a:p>
          <a:p>
            <a:endParaRPr lang="cs-CZ" sz="1200" i="1" dirty="0" smtClean="0">
              <a:latin typeface="Georgia" pitchFamily="18" charset="0"/>
            </a:endParaRPr>
          </a:p>
          <a:p>
            <a:r>
              <a:rPr lang="cs-CZ" sz="1200" i="1" dirty="0" smtClean="0">
                <a:latin typeface="Georgia" pitchFamily="18" charset="0"/>
              </a:rPr>
              <a:t>Zdroj: Stanislav Štech, Esej o paradoxní situaci učitelství.</a:t>
            </a:r>
          </a:p>
          <a:p>
            <a:endParaRPr lang="cs-CZ" sz="2400" b="1" dirty="0" smtClean="0">
              <a:solidFill>
                <a:srgbClr val="FF0000"/>
              </a:solidFill>
            </a:endParaRPr>
          </a:p>
          <a:p>
            <a:r>
              <a:rPr lang="cs-CZ" dirty="0" smtClean="0">
                <a:solidFill>
                  <a:srgbClr val="FF0000"/>
                </a:solidFill>
                <a:latin typeface="Georgia" pitchFamily="18" charset="0"/>
              </a:rPr>
              <a:t>Autonomie vzdělávacích systémů je v postmoderní době </a:t>
            </a:r>
          </a:p>
          <a:p>
            <a:r>
              <a:rPr lang="cs-CZ" dirty="0" smtClean="0">
                <a:solidFill>
                  <a:srgbClr val="FF0000"/>
                </a:solidFill>
                <a:latin typeface="Georgia" pitchFamily="18" charset="0"/>
              </a:rPr>
              <a:t>čirou iluzí … </a:t>
            </a:r>
            <a:r>
              <a:rPr lang="cs-CZ" u="sng" dirty="0" smtClean="0">
                <a:solidFill>
                  <a:srgbClr val="FF0000"/>
                </a:solidFill>
                <a:latin typeface="Georgia" pitchFamily="18" charset="0"/>
              </a:rPr>
              <a:t>edukační systém je téměř totálně „kolonizován“ </a:t>
            </a:r>
          </a:p>
          <a:p>
            <a:r>
              <a:rPr lang="cs-CZ" u="sng" dirty="0" smtClean="0">
                <a:solidFill>
                  <a:srgbClr val="FF0000"/>
                </a:solidFill>
                <a:latin typeface="Georgia" pitchFamily="18" charset="0"/>
              </a:rPr>
              <a:t>politickým a dnes zejména ekonomickým systémem</a:t>
            </a:r>
            <a:r>
              <a:rPr lang="cs-CZ" dirty="0" smtClean="0">
                <a:solidFill>
                  <a:srgbClr val="FF0000"/>
                </a:solidFill>
                <a:latin typeface="Georgia" pitchFamily="18" charset="0"/>
              </a:rPr>
              <a:t> a nepřímo</a:t>
            </a:r>
          </a:p>
          <a:p>
            <a:r>
              <a:rPr lang="cs-CZ" dirty="0" smtClean="0">
                <a:solidFill>
                  <a:srgbClr val="FF0000"/>
                </a:solidFill>
                <a:latin typeface="Georgia" pitchFamily="18" charset="0"/>
              </a:rPr>
              <a:t> nejvlivnějším „tvůrcem idejí“ … totiž systémem mediálním. </a:t>
            </a:r>
          </a:p>
          <a:p>
            <a:pPr>
              <a:buFont typeface="Arial" pitchFamily="34" charset="0"/>
              <a:buChar char="•"/>
            </a:pPr>
            <a:r>
              <a:rPr lang="cs-CZ" sz="2000" dirty="0" smtClean="0">
                <a:latin typeface="Georgia" pitchFamily="18" charset="0"/>
              </a:rPr>
              <a:t>   </a:t>
            </a:r>
            <a:r>
              <a:rPr lang="cs-CZ" sz="1400" dirty="0" smtClean="0">
                <a:latin typeface="Georgia" pitchFamily="18" charset="0"/>
              </a:rPr>
              <a:t>pokud bude čas, přečíst Bertrand, str. 196 (myslím, že čas nebude)</a:t>
            </a:r>
          </a:p>
          <a:p>
            <a:endParaRPr lang="cs-CZ" sz="1400" dirty="0" smtClean="0"/>
          </a:p>
          <a:p>
            <a:endParaRPr lang="cs-CZ" sz="1400" dirty="0" smtClean="0"/>
          </a:p>
          <a:p>
            <a:endParaRPr lang="cs-CZ" sz="2000" dirty="0" smtClean="0"/>
          </a:p>
        </p:txBody>
      </p:sp>
      <p:pic>
        <p:nvPicPr>
          <p:cNvPr id="4" name="Obrázek 3"/>
          <p:cNvPicPr>
            <a:picLocks noChangeAspect="1"/>
          </p:cNvPicPr>
          <p:nvPr/>
        </p:nvPicPr>
        <p:blipFill>
          <a:blip r:embed="rId3" cstate="print">
            <a:alphaModFix/>
            <a:lum/>
          </a:blip>
          <a:srcRect/>
          <a:stretch>
            <a:fillRect/>
          </a:stretch>
        </p:blipFill>
        <p:spPr>
          <a:xfrm>
            <a:off x="6948264" y="4194788"/>
            <a:ext cx="1664577" cy="1968568"/>
          </a:xfrm>
          <a:prstGeom prst="rect">
            <a:avLst/>
          </a:prstGeom>
          <a:noFill/>
          <a:ln>
            <a:noFill/>
          </a:ln>
        </p:spPr>
      </p:pic>
      <p:pic>
        <p:nvPicPr>
          <p:cNvPr id="6" name="Obrázek 5"/>
          <p:cNvPicPr>
            <a:picLocks noChangeAspect="1"/>
          </p:cNvPicPr>
          <p:nvPr/>
        </p:nvPicPr>
        <p:blipFill>
          <a:blip r:embed="rId4" cstate="print">
            <a:alphaModFix/>
            <a:lum/>
          </a:blip>
          <a:srcRect/>
          <a:stretch>
            <a:fillRect/>
          </a:stretch>
        </p:blipFill>
        <p:spPr>
          <a:xfrm>
            <a:off x="6156176" y="5229200"/>
            <a:ext cx="718413" cy="1088508"/>
          </a:xfrm>
          <a:prstGeom prst="rect">
            <a:avLst/>
          </a:prstGeom>
          <a:noFill/>
          <a:ln>
            <a:noFill/>
          </a:ln>
        </p:spPr>
      </p:pic>
      <p:pic>
        <p:nvPicPr>
          <p:cNvPr id="7" name="Obrázek 6" descr="štech.jpg"/>
          <p:cNvPicPr>
            <a:picLocks noChangeAspect="1"/>
          </p:cNvPicPr>
          <p:nvPr/>
        </p:nvPicPr>
        <p:blipFill>
          <a:blip r:embed="rId5" cstate="print"/>
          <a:stretch>
            <a:fillRect/>
          </a:stretch>
        </p:blipFill>
        <p:spPr>
          <a:xfrm>
            <a:off x="7164288" y="1340768"/>
            <a:ext cx="1394460" cy="2095500"/>
          </a:xfrm>
          <a:prstGeom prst="rect">
            <a:avLst/>
          </a:prstGeom>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normAutofit fontScale="90000"/>
          </a:bodyPr>
          <a:lstStyle/>
          <a:p>
            <a:pPr algn="l"/>
            <a:r>
              <a:rPr lang="cs-CZ" dirty="0" smtClean="0"/>
              <a:t> </a:t>
            </a:r>
            <a:r>
              <a:rPr lang="cs-CZ" sz="3600" dirty="0" smtClean="0">
                <a:solidFill>
                  <a:srgbClr val="0070C0"/>
                </a:solidFill>
                <a:latin typeface="Georgia" pitchFamily="18" charset="0"/>
              </a:rPr>
              <a:t>Riziko neoliberálního přístupu k edukaci</a:t>
            </a:r>
            <a:endParaRPr lang="cs-CZ" sz="3600" dirty="0">
              <a:solidFill>
                <a:srgbClr val="0070C0"/>
              </a:solidFill>
              <a:latin typeface="Georgia" pitchFamily="18" charset="0"/>
            </a:endParaRPr>
          </a:p>
        </p:txBody>
      </p:sp>
      <p:sp>
        <p:nvSpPr>
          <p:cNvPr id="3" name="Zástupný symbol pro obsah 2"/>
          <p:cNvSpPr>
            <a:spLocks noGrp="1"/>
          </p:cNvSpPr>
          <p:nvPr>
            <p:ph idx="1"/>
          </p:nvPr>
        </p:nvSpPr>
        <p:spPr>
          <a:xfrm>
            <a:off x="467544" y="1340768"/>
            <a:ext cx="8229600" cy="4525963"/>
          </a:xfrm>
        </p:spPr>
        <p:txBody>
          <a:bodyPr>
            <a:normAutofit/>
          </a:bodyPr>
          <a:lstStyle/>
          <a:p>
            <a:r>
              <a:rPr lang="cs-CZ" sz="1800" dirty="0" smtClean="0">
                <a:latin typeface="Georgia" pitchFamily="18" charset="0"/>
              </a:rPr>
              <a:t>z pohledů liberálních ekonomů není výchova a vzdělávání lidí „nic než poskytování služeb“</a:t>
            </a:r>
          </a:p>
          <a:p>
            <a:r>
              <a:rPr lang="cs-CZ" sz="1800" dirty="0" smtClean="0">
                <a:latin typeface="Georgia" pitchFamily="18" charset="0"/>
              </a:rPr>
              <a:t>na tyto služby se nekriticky aplikují poznatky z neoliberální ekonomie a nového managementu</a:t>
            </a:r>
          </a:p>
          <a:p>
            <a:r>
              <a:rPr lang="cs-CZ" sz="1800" dirty="0" smtClean="0">
                <a:solidFill>
                  <a:srgbClr val="0070C0"/>
                </a:solidFill>
                <a:latin typeface="Georgia" pitchFamily="18" charset="0"/>
              </a:rPr>
              <a:t>ve školství nestačí prosazovat jen kritéria transparentnosti, prokazatelného okamžitého přínosu, kontroly kvality, …</a:t>
            </a:r>
          </a:p>
          <a:p>
            <a:r>
              <a:rPr lang="cs-CZ" sz="1800" b="1" dirty="0" smtClean="0">
                <a:solidFill>
                  <a:srgbClr val="0070C0"/>
                </a:solidFill>
                <a:latin typeface="Georgia" pitchFamily="18" charset="0"/>
              </a:rPr>
              <a:t>lidé nemají být připravováni výhradně pro „aktuální potřeby společnosti“</a:t>
            </a:r>
          </a:p>
          <a:p>
            <a:r>
              <a:rPr lang="cs-CZ" sz="1800" dirty="0" smtClean="0">
                <a:solidFill>
                  <a:srgbClr val="0070C0"/>
                </a:solidFill>
                <a:latin typeface="Georgia" pitchFamily="18" charset="0"/>
              </a:rPr>
              <a:t>potenciální zaměstnavatelé by neměli mít poslední slovo v odborných záležitostech</a:t>
            </a:r>
          </a:p>
          <a:p>
            <a:r>
              <a:rPr lang="cs-CZ" sz="1800" dirty="0" smtClean="0">
                <a:solidFill>
                  <a:srgbClr val="0070C0"/>
                </a:solidFill>
                <a:latin typeface="Georgia" pitchFamily="18" charset="0"/>
              </a:rPr>
              <a:t>tendence prosazovat, aby učební plány, cíle, vyučovací postupy a výstupní dovednosti odpovídaly momentálním požadavkům trhu práce </a:t>
            </a:r>
            <a:endParaRPr lang="cs-CZ" sz="1800" dirty="0">
              <a:solidFill>
                <a:srgbClr val="0070C0"/>
              </a:solidFill>
              <a:latin typeface="Georgia" pitchFamily="18"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56192" y="273679"/>
            <a:ext cx="8228110" cy="771394"/>
          </a:xfrm>
        </p:spPr>
        <p:txBody>
          <a:bodyPr wrap="square" tIns="11103">
            <a:norm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hangingPunct="1">
              <a:lnSpc>
                <a:spcPct val="97000"/>
              </a:lnSpc>
            </a:pPr>
            <a:r>
              <a:rPr lang="cs-CZ" sz="3600" dirty="0">
                <a:solidFill>
                  <a:srgbClr val="0070C0"/>
                </a:solidFill>
                <a:latin typeface="Georgia" pitchFamily="18" charset="0"/>
              </a:rPr>
              <a:t>Neoliberalismus</a:t>
            </a:r>
          </a:p>
        </p:txBody>
      </p:sp>
      <p:sp>
        <p:nvSpPr>
          <p:cNvPr id="3" name="Podnadpis 2"/>
          <p:cNvSpPr txBox="1">
            <a:spLocks noGrp="1"/>
          </p:cNvSpPr>
          <p:nvPr>
            <p:ph type="subTitle" idx="4294967295"/>
          </p:nvPr>
        </p:nvSpPr>
        <p:spPr>
          <a:xfrm>
            <a:off x="323528" y="980728"/>
            <a:ext cx="8228110" cy="5356001"/>
          </a:xfrm>
        </p:spPr>
        <p:txBody>
          <a:bodyPr wrap="square" tIns="8164" anchor="ct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marL="0" indent="-180000">
              <a:lnSpc>
                <a:spcPct val="97000"/>
              </a:lnSpc>
              <a:buClr>
                <a:srgbClr val="000000"/>
              </a:buClr>
              <a:buSzPct val="45000"/>
              <a:buFont typeface="Wingdings" pitchFamily="2"/>
              <a:buChar char=""/>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r>
              <a:rPr lang="cs-CZ" sz="2200" dirty="0" smtClean="0">
                <a:latin typeface="Georgia" pitchFamily="18" charset="0"/>
              </a:rPr>
              <a:t>   </a:t>
            </a:r>
            <a:r>
              <a:rPr lang="cs-CZ" sz="2000" dirty="0" smtClean="0">
                <a:latin typeface="Georgia" pitchFamily="18" charset="0"/>
              </a:rPr>
              <a:t>typická </a:t>
            </a:r>
            <a:r>
              <a:rPr lang="cs-CZ" sz="2000" dirty="0">
                <a:latin typeface="Georgia" pitchFamily="18" charset="0"/>
              </a:rPr>
              <a:t>forma současné guvernmentality</a:t>
            </a:r>
          </a:p>
          <a:p>
            <a:pPr marL="0" indent="-180000">
              <a:lnSpc>
                <a:spcPct val="97000"/>
              </a:lnSpc>
              <a:buClr>
                <a:srgbClr val="000000"/>
              </a:buClr>
              <a:buSzPct val="45000"/>
              <a:buFont typeface="Wingdings" pitchFamily="2"/>
              <a:buChar char=""/>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r>
              <a:rPr lang="cs-CZ" sz="2200" dirty="0" smtClean="0">
                <a:solidFill>
                  <a:srgbClr val="FF3333"/>
                </a:solidFill>
                <a:latin typeface="Georgia" pitchFamily="18" charset="0"/>
              </a:rPr>
              <a:t>   </a:t>
            </a:r>
            <a:r>
              <a:rPr lang="cs-CZ" sz="2000" b="1" dirty="0" smtClean="0">
                <a:solidFill>
                  <a:srgbClr val="FF3333"/>
                </a:solidFill>
                <a:latin typeface="Georgia" pitchFamily="18" charset="0"/>
              </a:rPr>
              <a:t>guvernmentalita</a:t>
            </a:r>
            <a:r>
              <a:rPr lang="cs-CZ" sz="2200" dirty="0" smtClean="0">
                <a:solidFill>
                  <a:srgbClr val="FF3333"/>
                </a:solidFill>
                <a:latin typeface="Georgia" pitchFamily="18" charset="0"/>
              </a:rPr>
              <a:t> </a:t>
            </a:r>
            <a:r>
              <a:rPr lang="cs-CZ" sz="1600" dirty="0">
                <a:latin typeface="Georgia" pitchFamily="18" charset="0"/>
              </a:rPr>
              <a:t>(Foucaltův termín)</a:t>
            </a:r>
          </a:p>
          <a:p>
            <a:pPr marL="195607" indent="-195607">
              <a:lnSpc>
                <a:spcPct val="97000"/>
              </a:lnSpc>
              <a:tabLst>
                <a:tab pos="195607" algn="l"/>
                <a:tab pos="291941" algn="l"/>
                <a:tab pos="699483" algn="l"/>
                <a:tab pos="1107025" algn="l"/>
                <a:tab pos="1514567" algn="l"/>
                <a:tab pos="1922109" algn="l"/>
                <a:tab pos="2329651" algn="l"/>
                <a:tab pos="2737192" algn="l"/>
                <a:tab pos="3144733" algn="l"/>
                <a:tab pos="3552276" algn="l"/>
                <a:tab pos="3959817" algn="l"/>
                <a:tab pos="4367033" algn="l"/>
                <a:tab pos="4774575" algn="l"/>
                <a:tab pos="5182117" algn="l"/>
                <a:tab pos="5589659" algn="l"/>
                <a:tab pos="5997200" algn="l"/>
                <a:tab pos="6404743" algn="l"/>
                <a:tab pos="6812284" algn="l"/>
                <a:tab pos="7219827" algn="l"/>
                <a:tab pos="7627368" algn="l"/>
                <a:tab pos="8034910" algn="l"/>
              </a:tabLst>
            </a:pPr>
            <a:r>
              <a:rPr lang="cs-CZ" sz="1500" dirty="0">
                <a:latin typeface="Georgia" pitchFamily="18" charset="0"/>
              </a:rPr>
              <a:t>    </a:t>
            </a:r>
            <a:r>
              <a:rPr lang="cs-CZ" sz="1500" dirty="0" smtClean="0">
                <a:latin typeface="Georgia" pitchFamily="18" charset="0"/>
              </a:rPr>
              <a:t>    strategie </a:t>
            </a:r>
            <a:r>
              <a:rPr lang="cs-CZ" sz="1500" dirty="0">
                <a:latin typeface="Georgia" pitchFamily="18" charset="0"/>
              </a:rPr>
              <a:t>vládnutí spojující určitý typ mentality se specifickými technologiemi moci</a:t>
            </a:r>
          </a:p>
          <a:p>
            <a:pPr marL="0" indent="-180000" defTabSz="360000">
              <a:lnSpc>
                <a:spcPct val="97000"/>
              </a:lnSpc>
              <a:buClr>
                <a:srgbClr val="000000"/>
              </a:buClr>
              <a:buSzPct val="45000"/>
              <a:buFont typeface="Wingdings" pitchFamily="2"/>
              <a:buChar char=""/>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r>
              <a:rPr lang="cs-CZ" sz="2200" dirty="0" smtClean="0">
                <a:latin typeface="Georgia" pitchFamily="18" charset="0"/>
              </a:rPr>
              <a:t>   </a:t>
            </a:r>
            <a:r>
              <a:rPr lang="cs-CZ" sz="2000" b="1" dirty="0" smtClean="0">
                <a:solidFill>
                  <a:srgbClr val="0070C0"/>
                </a:solidFill>
                <a:latin typeface="Georgia" pitchFamily="18" charset="0"/>
              </a:rPr>
              <a:t>neoliberalismus</a:t>
            </a:r>
            <a:r>
              <a:rPr lang="cs-CZ" sz="2000" b="1" dirty="0" smtClean="0">
                <a:latin typeface="Georgia" pitchFamily="18" charset="0"/>
              </a:rPr>
              <a:t> </a:t>
            </a:r>
            <a:r>
              <a:rPr lang="cs-CZ" sz="2200" dirty="0">
                <a:latin typeface="Georgia" pitchFamily="18" charset="0"/>
              </a:rPr>
              <a:t>– </a:t>
            </a:r>
            <a:r>
              <a:rPr lang="cs-CZ" sz="1600" dirty="0">
                <a:latin typeface="Georgia" pitchFamily="18" charset="0"/>
              </a:rPr>
              <a:t>specifický diskurs, v jehož rámci dochází k propojení </a:t>
            </a:r>
            <a:r>
              <a:rPr lang="cs-CZ" sz="1600" dirty="0" smtClean="0">
                <a:latin typeface="Georgia" pitchFamily="18" charset="0"/>
              </a:rPr>
              <a:t>				      ekonomického a politického </a:t>
            </a:r>
            <a:r>
              <a:rPr lang="cs-CZ" sz="1600" dirty="0">
                <a:latin typeface="Georgia" pitchFamily="18" charset="0"/>
              </a:rPr>
              <a:t>uvažování, přičemž ekonomický zřetel je primární</a:t>
            </a:r>
          </a:p>
          <a:p>
            <a:pPr marL="0" indent="0">
              <a:lnSpc>
                <a:spcPct val="97000"/>
              </a:lnSpc>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endParaRPr lang="cs-CZ" sz="2500" dirty="0">
              <a:latin typeface="Georgia" pitchFamily="18" charset="0"/>
            </a:endParaRPr>
          </a:p>
          <a:p>
            <a:pPr marL="0" indent="0">
              <a:lnSpc>
                <a:spcPct val="97000"/>
              </a:lnSpc>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endParaRPr lang="cs-CZ" sz="2500" dirty="0">
              <a:latin typeface="Droid Serif" pitchFamily="18"/>
            </a:endParaRPr>
          </a:p>
          <a:p>
            <a:pPr marL="0" indent="0">
              <a:lnSpc>
                <a:spcPct val="97000"/>
              </a:lnSpc>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endParaRPr lang="cs-CZ" sz="2500" dirty="0">
              <a:latin typeface="Droid Serif" pitchFamily="18"/>
            </a:endParaRPr>
          </a:p>
          <a:p>
            <a:pPr marL="0" indent="0">
              <a:lnSpc>
                <a:spcPct val="97000"/>
              </a:lnSpc>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endParaRPr lang="cs-CZ" sz="2500" dirty="0">
              <a:latin typeface="Droid Serif" pitchFamily="18"/>
            </a:endParaRPr>
          </a:p>
          <a:p>
            <a:pPr marL="0" indent="0">
              <a:lnSpc>
                <a:spcPct val="97000"/>
              </a:lnSpc>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endParaRPr lang="cs-CZ" sz="2500" dirty="0" smtClean="0">
              <a:latin typeface="Droid Serif" pitchFamily="18"/>
            </a:endParaRPr>
          </a:p>
          <a:p>
            <a:pPr marL="0" indent="0">
              <a:lnSpc>
                <a:spcPct val="97000"/>
              </a:lnSpc>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endParaRPr lang="cs-CZ" sz="2500" dirty="0">
              <a:latin typeface="Droid Serif" pitchFamily="18"/>
            </a:endParaRPr>
          </a:p>
          <a:p>
            <a:pPr marL="0" indent="0">
              <a:lnSpc>
                <a:spcPct val="97000"/>
              </a:lnSpc>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r>
              <a:rPr lang="cs-CZ" sz="1400" dirty="0" smtClean="0">
                <a:latin typeface="Georgia" pitchFamily="18" charset="0"/>
              </a:rPr>
              <a:t>Neoliberalismus představuje základní mentalitu současné ekonomické, politické a sociální správy.</a:t>
            </a:r>
            <a:endParaRPr lang="cs-CZ" sz="1400" dirty="0">
              <a:latin typeface="Georgia" pitchFamily="18" charset="0"/>
            </a:endParaRPr>
          </a:p>
        </p:txBody>
      </p:sp>
      <p:sp>
        <p:nvSpPr>
          <p:cNvPr id="4" name="Volný tvar 3"/>
          <p:cNvSpPr/>
          <p:nvPr/>
        </p:nvSpPr>
        <p:spPr>
          <a:xfrm>
            <a:off x="1115616" y="5013176"/>
            <a:ext cx="2808312" cy="54017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6205" rIns="0" bIns="0" anchor="ctr"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marL="195607" indent="-195607" hangingPunct="0">
              <a:lnSpc>
                <a:spcPct val="97000"/>
              </a:lnSpc>
              <a:tabLst>
                <a:tab pos="195607" algn="l"/>
                <a:tab pos="602821" algn="l"/>
                <a:tab pos="1010363" algn="l"/>
                <a:tab pos="1417906" algn="l"/>
                <a:tab pos="1825448" algn="l"/>
                <a:tab pos="2232990" algn="l"/>
                <a:tab pos="2640532" algn="l"/>
                <a:tab pos="3048074" algn="l"/>
                <a:tab pos="3455616" algn="l"/>
                <a:tab pos="3863157" algn="l"/>
                <a:tab pos="4270699" algn="l"/>
                <a:tab pos="4678240" algn="l"/>
                <a:tab pos="5085783" algn="l"/>
                <a:tab pos="5493325" algn="l"/>
                <a:tab pos="5900867" algn="l"/>
                <a:tab pos="6308409" algn="l"/>
                <a:tab pos="6715951" algn="l"/>
                <a:tab pos="7123493" algn="l"/>
                <a:tab pos="7531034" algn="l"/>
                <a:tab pos="7938576" algn="l"/>
                <a:tab pos="8346118" algn="l"/>
              </a:tabLst>
            </a:pPr>
            <a:r>
              <a:rPr lang="cs-CZ" sz="1300" dirty="0">
                <a:solidFill>
                  <a:srgbClr val="0047FF"/>
                </a:solidFill>
                <a:latin typeface="Georgia" pitchFamily="18" charset="0"/>
                <a:ea typeface="Droid Sans Fallback" pitchFamily="2"/>
                <a:cs typeface="Droid Sans Fallback" pitchFamily="2"/>
              </a:rPr>
              <a:t>Michel Foucault</a:t>
            </a:r>
          </a:p>
          <a:p>
            <a:pPr marL="195607" indent="-195607" hangingPunct="0">
              <a:lnSpc>
                <a:spcPct val="97000"/>
              </a:lnSpc>
              <a:tabLst>
                <a:tab pos="195607" algn="l"/>
                <a:tab pos="407215" algn="l"/>
                <a:tab pos="814757" algn="l"/>
                <a:tab pos="1222299" algn="l"/>
                <a:tab pos="1629840" algn="l"/>
                <a:tab pos="2037383" algn="l"/>
                <a:tab pos="2444598" algn="l"/>
                <a:tab pos="2852140" algn="l"/>
                <a:tab pos="3259682" algn="l"/>
                <a:tab pos="3667223" algn="l"/>
                <a:tab pos="4074766" algn="l"/>
                <a:tab pos="4482308" algn="l"/>
                <a:tab pos="4889850" algn="l"/>
                <a:tab pos="5297391" algn="l"/>
                <a:tab pos="5704933" algn="l"/>
                <a:tab pos="6112475" algn="l"/>
                <a:tab pos="6520017" algn="l"/>
                <a:tab pos="6927559" algn="l"/>
                <a:tab pos="7335101" algn="l"/>
                <a:tab pos="7742643" algn="l"/>
                <a:tab pos="8150185" algn="l"/>
                <a:tab pos="8557727" algn="l"/>
                <a:tab pos="8965268" algn="l"/>
                <a:tab pos="9372810" algn="l"/>
                <a:tab pos="9780352" algn="l"/>
              </a:tabLst>
            </a:pPr>
            <a:r>
              <a:rPr lang="cs-CZ" sz="1300" dirty="0">
                <a:solidFill>
                  <a:srgbClr val="0047FF"/>
                </a:solidFill>
                <a:latin typeface="Georgia" pitchFamily="18" charset="0"/>
                <a:ea typeface="Droid Sans Fallback" pitchFamily="2"/>
                <a:cs typeface="Droid Sans Fallback" pitchFamily="2"/>
              </a:rPr>
              <a:t>(* 1926 Poitiers – </a:t>
            </a:r>
            <a:r>
              <a:rPr lang="cs-CZ" sz="1300" dirty="0">
                <a:solidFill>
                  <a:srgbClr val="0047FF"/>
                </a:solidFill>
                <a:latin typeface="Georgia" pitchFamily="18" charset="0"/>
                <a:ea typeface="Droid Serif" pitchFamily="18"/>
                <a:cs typeface="Droid Serif" pitchFamily="18"/>
              </a:rPr>
              <a:t>† </a:t>
            </a:r>
            <a:r>
              <a:rPr lang="cs-CZ" sz="1300" dirty="0">
                <a:solidFill>
                  <a:srgbClr val="0047FF"/>
                </a:solidFill>
                <a:latin typeface="Georgia" pitchFamily="18" charset="0"/>
                <a:ea typeface="Droid Sans Fallback" pitchFamily="2"/>
                <a:cs typeface="Droid Sans Fallback" pitchFamily="2"/>
              </a:rPr>
              <a:t>1984 Paříž) </a:t>
            </a:r>
            <a:r>
              <a:rPr lang="cs-CZ" sz="1300" dirty="0">
                <a:solidFill>
                  <a:srgbClr val="0047FF"/>
                </a:solidFill>
                <a:latin typeface="+mj-lt"/>
                <a:ea typeface="Droid Sans Fallback" pitchFamily="2"/>
                <a:cs typeface="Droid Sans Fallback" pitchFamily="2"/>
              </a:rPr>
              <a:t>	</a:t>
            </a:r>
            <a:r>
              <a:rPr lang="cs-CZ" sz="1500" dirty="0">
                <a:solidFill>
                  <a:srgbClr val="0047FF"/>
                </a:solidFill>
                <a:latin typeface="+mj-lt"/>
                <a:ea typeface="Droid Sans Fallback" pitchFamily="2"/>
                <a:cs typeface="Droid Sans Fallback" pitchFamily="2"/>
              </a:rPr>
              <a:t>			</a:t>
            </a:r>
          </a:p>
        </p:txBody>
      </p:sp>
      <p:sp>
        <p:nvSpPr>
          <p:cNvPr id="5" name="Volný tvar 4"/>
          <p:cNvSpPr/>
          <p:nvPr/>
        </p:nvSpPr>
        <p:spPr>
          <a:xfrm>
            <a:off x="5580112" y="5085184"/>
            <a:ext cx="3003617" cy="6466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5551" rIns="0" bIns="0" anchor="ctr"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marL="195607" indent="-195607" algn="ctr" hangingPunct="0">
              <a:lnSpc>
                <a:spcPct val="97000"/>
              </a:lnSpc>
              <a:tabLst>
                <a:tab pos="195607" algn="l"/>
                <a:tab pos="602821" algn="l"/>
                <a:tab pos="1010363" algn="l"/>
                <a:tab pos="1417906" algn="l"/>
                <a:tab pos="1825448" algn="l"/>
                <a:tab pos="2232990" algn="l"/>
                <a:tab pos="2640532" algn="l"/>
                <a:tab pos="3048074" algn="l"/>
                <a:tab pos="3455616" algn="l"/>
                <a:tab pos="3863157" algn="l"/>
                <a:tab pos="4270699" algn="l"/>
                <a:tab pos="4678240" algn="l"/>
                <a:tab pos="5085783" algn="l"/>
                <a:tab pos="5493325" algn="l"/>
                <a:tab pos="5900867" algn="l"/>
                <a:tab pos="6308409" algn="l"/>
                <a:tab pos="6715951" algn="l"/>
                <a:tab pos="7123493" algn="l"/>
                <a:tab pos="7531034" algn="l"/>
                <a:tab pos="7938576" algn="l"/>
                <a:tab pos="8346118" algn="l"/>
              </a:tabLst>
            </a:pPr>
            <a:r>
              <a:rPr lang="cs-CZ" sz="1300" dirty="0">
                <a:solidFill>
                  <a:srgbClr val="0047FF"/>
                </a:solidFill>
                <a:latin typeface="Georgia" pitchFamily="18" charset="0"/>
                <a:ea typeface="Droid Sans Fallback" pitchFamily="2"/>
                <a:cs typeface="Droid Sans Fallback" pitchFamily="2"/>
              </a:rPr>
              <a:t>bitva u Poitiers/Tours, 732 n. l.</a:t>
            </a:r>
          </a:p>
          <a:p>
            <a:pPr marL="195607" indent="-195607" algn="ctr" hangingPunct="0">
              <a:lnSpc>
                <a:spcPct val="97000"/>
              </a:lnSpc>
              <a:tabLst>
                <a:tab pos="195607" algn="l"/>
                <a:tab pos="602821" algn="l"/>
                <a:tab pos="1010363" algn="l"/>
                <a:tab pos="1417906" algn="l"/>
                <a:tab pos="1825448" algn="l"/>
                <a:tab pos="2232990" algn="l"/>
                <a:tab pos="2640532" algn="l"/>
                <a:tab pos="3048074" algn="l"/>
                <a:tab pos="3455616" algn="l"/>
                <a:tab pos="3863157" algn="l"/>
                <a:tab pos="4270699" algn="l"/>
                <a:tab pos="4678240" algn="l"/>
                <a:tab pos="5085783" algn="l"/>
                <a:tab pos="5493325" algn="l"/>
                <a:tab pos="5900867" algn="l"/>
                <a:tab pos="6308409" algn="l"/>
                <a:tab pos="6715951" algn="l"/>
                <a:tab pos="7123493" algn="l"/>
                <a:tab pos="7531034" algn="l"/>
                <a:tab pos="7938576" algn="l"/>
                <a:tab pos="8346118" algn="l"/>
              </a:tabLst>
            </a:pPr>
            <a:r>
              <a:rPr lang="cs-CZ" sz="1300" dirty="0">
                <a:solidFill>
                  <a:srgbClr val="0047FF"/>
                </a:solidFill>
                <a:latin typeface="Georgia" pitchFamily="18" charset="0"/>
                <a:ea typeface="Droid Sans Fallback" pitchFamily="2"/>
                <a:cs typeface="Droid Sans Fallback" pitchFamily="2"/>
              </a:rPr>
              <a:t>Karel Martel zastavil arabskou invazi do Evropy</a:t>
            </a:r>
          </a:p>
        </p:txBody>
      </p:sp>
      <p:pic>
        <p:nvPicPr>
          <p:cNvPr id="6" name="Obrázek 5"/>
          <p:cNvPicPr>
            <a:picLocks noChangeAspect="1"/>
          </p:cNvPicPr>
          <p:nvPr/>
        </p:nvPicPr>
        <p:blipFill>
          <a:blip r:embed="rId3" cstate="print">
            <a:alphaModFix/>
            <a:lum/>
          </a:blip>
          <a:srcRect/>
          <a:stretch>
            <a:fillRect/>
          </a:stretch>
        </p:blipFill>
        <p:spPr>
          <a:xfrm>
            <a:off x="1115617" y="3140968"/>
            <a:ext cx="1319038" cy="1800200"/>
          </a:xfrm>
          <a:prstGeom prst="rect">
            <a:avLst/>
          </a:prstGeom>
          <a:noFill/>
          <a:ln>
            <a:noFill/>
          </a:ln>
        </p:spPr>
      </p:pic>
      <p:pic>
        <p:nvPicPr>
          <p:cNvPr id="7" name="Obrázek 6"/>
          <p:cNvPicPr>
            <a:picLocks noChangeAspect="1"/>
          </p:cNvPicPr>
          <p:nvPr/>
        </p:nvPicPr>
        <p:blipFill>
          <a:blip r:embed="rId4" cstate="print">
            <a:alphaModFix/>
            <a:lum/>
          </a:blip>
          <a:srcRect/>
          <a:stretch>
            <a:fillRect/>
          </a:stretch>
        </p:blipFill>
        <p:spPr>
          <a:xfrm>
            <a:off x="6084168" y="3149040"/>
            <a:ext cx="1872208" cy="1924677"/>
          </a:xfrm>
          <a:prstGeom prst="rect">
            <a:avLst/>
          </a:prstGeom>
          <a:noFill/>
          <a:ln>
            <a:noFill/>
          </a:ln>
        </p:spPr>
      </p:pic>
      <p:pic>
        <p:nvPicPr>
          <p:cNvPr id="8" name="Obrázek 7" descr="Foucault 1.JPG"/>
          <p:cNvPicPr>
            <a:picLocks noChangeAspect="1"/>
          </p:cNvPicPr>
          <p:nvPr/>
        </p:nvPicPr>
        <p:blipFill>
          <a:blip r:embed="rId5" cstate="print"/>
          <a:stretch>
            <a:fillRect/>
          </a:stretch>
        </p:blipFill>
        <p:spPr>
          <a:xfrm>
            <a:off x="2987824" y="3140968"/>
            <a:ext cx="2589999" cy="1944216"/>
          </a:xfrm>
          <a:prstGeom prst="rect">
            <a:avLst/>
          </a:prstGeo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67544" y="260648"/>
            <a:ext cx="8228110" cy="851066"/>
          </a:xfrm>
        </p:spPr>
        <p:txBody>
          <a:bodyPr wrap="square" tIns="12409">
            <a:norm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hangingPunct="1">
              <a:lnSpc>
                <a:spcPct val="97000"/>
              </a:lnSpc>
            </a:pPr>
            <a:r>
              <a:rPr lang="cs-CZ" sz="3600" dirty="0">
                <a:solidFill>
                  <a:srgbClr val="0070C0"/>
                </a:solidFill>
                <a:latin typeface="Georgia" pitchFamily="18" charset="0"/>
              </a:rPr>
              <a:t>Neoliberální trojúhelník</a:t>
            </a:r>
          </a:p>
        </p:txBody>
      </p:sp>
      <p:sp>
        <p:nvSpPr>
          <p:cNvPr id="3" name="Podnadpis 2"/>
          <p:cNvSpPr txBox="1">
            <a:spLocks noGrp="1"/>
          </p:cNvSpPr>
          <p:nvPr>
            <p:ph type="subTitle" idx="4294967295"/>
          </p:nvPr>
        </p:nvSpPr>
        <p:spPr>
          <a:xfrm>
            <a:off x="467544" y="1052736"/>
            <a:ext cx="8208912" cy="5040560"/>
          </a:xfrm>
        </p:spPr>
        <p:txBody>
          <a:bodyPr wrap="square" tIns="6858" anchor="ctr">
            <a:normAutofit/>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marL="0" indent="0">
              <a:lnSpc>
                <a:spcPct val="97000"/>
              </a:lnSpc>
              <a:buClr>
                <a:srgbClr val="000000"/>
              </a:buClr>
              <a:buSzPct val="45000"/>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r>
              <a:rPr lang="cs-CZ" sz="1600" dirty="0" smtClean="0">
                <a:solidFill>
                  <a:srgbClr val="0070C0"/>
                </a:solidFill>
                <a:latin typeface="Georgia" pitchFamily="18" charset="0"/>
              </a:rPr>
              <a:t>AKONTABILITA, EVALUACE, STANDARDIZACE</a:t>
            </a:r>
          </a:p>
          <a:p>
            <a:pPr marL="0" indent="0">
              <a:lnSpc>
                <a:spcPct val="97000"/>
              </a:lnSpc>
              <a:buClr>
                <a:srgbClr val="000000"/>
              </a:buClr>
              <a:buSzPct val="45000"/>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r>
              <a:rPr lang="cs-CZ" sz="1600" dirty="0" smtClean="0">
                <a:latin typeface="Georgia" pitchFamily="18" charset="0"/>
              </a:rPr>
              <a:t>trojice neoliberálních technik typických pro výkon politické moci v současnosti</a:t>
            </a:r>
          </a:p>
          <a:p>
            <a:pPr marL="0" indent="0">
              <a:lnSpc>
                <a:spcPct val="97000"/>
              </a:lnSpc>
              <a:buClr>
                <a:srgbClr val="000000"/>
              </a:buClr>
              <a:buSzPct val="45000"/>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r>
              <a:rPr lang="cs-CZ" sz="2200" b="1" dirty="0" smtClean="0">
                <a:solidFill>
                  <a:srgbClr val="FF0000"/>
                </a:solidFill>
                <a:latin typeface="Georgia" pitchFamily="18" charset="0"/>
              </a:rPr>
              <a:t>Akontabilita  </a:t>
            </a:r>
            <a:r>
              <a:rPr lang="cs-CZ" sz="2200" dirty="0">
                <a:latin typeface="Georgia" pitchFamily="18" charset="0"/>
              </a:rPr>
              <a:t>- </a:t>
            </a:r>
            <a:r>
              <a:rPr lang="cs-CZ" sz="1500" dirty="0">
                <a:latin typeface="Georgia" pitchFamily="18" charset="0"/>
              </a:rPr>
              <a:t>adresná zodpovědnost pedagogů nebo celých edukativních institucí za kvalitu i kvantitu jejich služeb, ochota, schopnost a dovednost složit účty ze své edukativní </a:t>
            </a:r>
            <a:r>
              <a:rPr lang="cs-CZ" sz="1500" dirty="0" smtClean="0">
                <a:latin typeface="Georgia" pitchFamily="18" charset="0"/>
              </a:rPr>
              <a:t>aktivity</a:t>
            </a:r>
          </a:p>
          <a:p>
            <a:pPr marL="0" indent="0">
              <a:lnSpc>
                <a:spcPct val="97000"/>
              </a:lnSpc>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r>
              <a:rPr lang="cs-CZ" sz="1400" dirty="0" smtClean="0">
                <a:solidFill>
                  <a:srgbClr val="0000FF"/>
                </a:solidFill>
                <a:latin typeface="Georgia" pitchFamily="18" charset="0"/>
              </a:rPr>
              <a:t>Branislav Pupala, Ondrej Kaščák</a:t>
            </a:r>
          </a:p>
          <a:p>
            <a:pPr marL="0" indent="0">
              <a:lnSpc>
                <a:spcPct val="97000"/>
              </a:lnSpc>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r>
              <a:rPr lang="cs-CZ" sz="1400" i="1" dirty="0" smtClean="0">
                <a:latin typeface="Georgia" pitchFamily="18" charset="0"/>
              </a:rPr>
              <a:t>Škola zlatých golierov. Vzdelávanie v ére neoliberalizmu</a:t>
            </a:r>
            <a:r>
              <a:rPr lang="cs-CZ" sz="1400" dirty="0" smtClean="0">
                <a:latin typeface="Georgia" pitchFamily="18" charset="0"/>
              </a:rPr>
              <a:t>. Praha: SLON, 2012.</a:t>
            </a:r>
          </a:p>
          <a:p>
            <a:pPr marL="0" indent="0" algn="ctr">
              <a:lnSpc>
                <a:spcPct val="97000"/>
              </a:lnSpc>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 pos="8557727" algn="l"/>
                <a:tab pos="8965268" algn="l"/>
                <a:tab pos="9372810" algn="l"/>
                <a:tab pos="9780352" algn="l"/>
              </a:tabLst>
            </a:pPr>
            <a:r>
              <a:rPr lang="cs-CZ" sz="2200" dirty="0" smtClean="0">
                <a:solidFill>
                  <a:srgbClr val="FF0000"/>
                </a:solidFill>
              </a:rPr>
              <a:t>   </a:t>
            </a:r>
            <a:r>
              <a:rPr lang="cs-CZ" sz="2200" dirty="0">
                <a:solidFill>
                  <a:srgbClr val="FF0000"/>
                </a:solidFill>
              </a:rPr>
              <a:t>		</a:t>
            </a:r>
          </a:p>
          <a:p>
            <a:pPr marL="0" indent="0" algn="ctr">
              <a:lnSpc>
                <a:spcPct val="97000"/>
              </a:lnSpc>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 pos="8557727" algn="l"/>
                <a:tab pos="8965268" algn="l"/>
                <a:tab pos="9372810" algn="l"/>
                <a:tab pos="9780352" algn="l"/>
              </a:tabLst>
            </a:pPr>
            <a:r>
              <a:rPr lang="cs-CZ" sz="2200" dirty="0">
                <a:solidFill>
                  <a:srgbClr val="FF0000"/>
                </a:solidFill>
              </a:rPr>
              <a:t>							</a:t>
            </a:r>
            <a:r>
              <a:rPr lang="cs-CZ" sz="2200" dirty="0" smtClean="0">
                <a:solidFill>
                  <a:srgbClr val="FF0000"/>
                </a:solidFill>
              </a:rPr>
              <a:t>   </a:t>
            </a:r>
            <a:r>
              <a:rPr lang="cs-CZ" sz="1400" b="1" dirty="0" smtClean="0">
                <a:solidFill>
                  <a:srgbClr val="FF0000"/>
                </a:solidFill>
                <a:latin typeface="Georgia" pitchFamily="18" charset="0"/>
              </a:rPr>
              <a:t>EVALUACE</a:t>
            </a:r>
            <a:endParaRPr lang="cs-CZ" sz="1400" b="1" dirty="0">
              <a:solidFill>
                <a:srgbClr val="FF0000"/>
              </a:solidFill>
              <a:latin typeface="Georgia" pitchFamily="18" charset="0"/>
            </a:endParaRPr>
          </a:p>
          <a:p>
            <a:pPr marL="0" indent="0">
              <a:lnSpc>
                <a:spcPct val="97000"/>
              </a:lnSpc>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endParaRPr lang="cs-CZ" sz="1200" dirty="0" smtClean="0">
              <a:solidFill>
                <a:srgbClr val="0000FF"/>
              </a:solidFill>
            </a:endParaRPr>
          </a:p>
          <a:p>
            <a:pPr marL="0" indent="0">
              <a:lnSpc>
                <a:spcPct val="97000"/>
              </a:lnSpc>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endParaRPr lang="cs-CZ" sz="1200" dirty="0">
              <a:solidFill>
                <a:srgbClr val="0047FF"/>
              </a:solidFill>
              <a:latin typeface="Droid Serif" pitchFamily="18"/>
            </a:endParaRPr>
          </a:p>
          <a:p>
            <a:pPr marL="0" indent="0">
              <a:lnSpc>
                <a:spcPct val="97000"/>
              </a:lnSpc>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endParaRPr lang="cs-CZ" sz="1200" dirty="0" smtClean="0">
              <a:solidFill>
                <a:srgbClr val="0000FF"/>
              </a:solidFill>
            </a:endParaRPr>
          </a:p>
          <a:p>
            <a:pPr marL="0" indent="0">
              <a:lnSpc>
                <a:spcPct val="97000"/>
              </a:lnSpc>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endParaRPr lang="cs-CZ" sz="1200" dirty="0"/>
          </a:p>
          <a:p>
            <a:pPr marL="0" indent="0" algn="ctr">
              <a:lnSpc>
                <a:spcPct val="97000"/>
              </a:lnSpc>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endParaRPr lang="cs-CZ" sz="1200" dirty="0">
              <a:solidFill>
                <a:srgbClr val="0047FF"/>
              </a:solidFill>
              <a:latin typeface="Droid Serif" pitchFamily="18"/>
            </a:endParaRPr>
          </a:p>
          <a:p>
            <a:pPr marL="0" indent="0" algn="ctr">
              <a:lnSpc>
                <a:spcPct val="97000"/>
              </a:lnSpc>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r>
              <a:rPr lang="cs-CZ" sz="1200" dirty="0" smtClean="0">
                <a:solidFill>
                  <a:srgbClr val="FF0000"/>
                </a:solidFill>
                <a:latin typeface="Droid Serif" pitchFamily="18"/>
              </a:rPr>
              <a:t>                                    </a:t>
            </a:r>
            <a:endParaRPr lang="cs-CZ" sz="1200" dirty="0">
              <a:solidFill>
                <a:srgbClr val="FF0000"/>
              </a:solidFill>
              <a:latin typeface="Droid Serif" pitchFamily="18"/>
            </a:endParaRPr>
          </a:p>
          <a:p>
            <a:pPr marL="0" indent="0" algn="ctr">
              <a:lnSpc>
                <a:spcPct val="97000"/>
              </a:lnSpc>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 pos="8557727" algn="l"/>
                <a:tab pos="8965268" algn="l"/>
                <a:tab pos="9372810" algn="l"/>
                <a:tab pos="9780352" algn="l"/>
              </a:tabLst>
            </a:pPr>
            <a:r>
              <a:rPr lang="cs-CZ" sz="1200" dirty="0">
                <a:solidFill>
                  <a:srgbClr val="FF0000"/>
                </a:solidFill>
                <a:latin typeface="Droid Serif" pitchFamily="18"/>
              </a:rPr>
              <a:t>							</a:t>
            </a:r>
            <a:endParaRPr lang="cs-CZ" sz="1200" b="1" dirty="0" smtClean="0">
              <a:solidFill>
                <a:srgbClr val="FF0000"/>
              </a:solidFill>
              <a:latin typeface="Georgia" pitchFamily="18" charset="0"/>
            </a:endParaRPr>
          </a:p>
          <a:p>
            <a:pPr marL="0" indent="0" algn="ctr">
              <a:lnSpc>
                <a:spcPct val="97000"/>
              </a:lnSpc>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 pos="8557727" algn="l"/>
                <a:tab pos="8965268" algn="l"/>
                <a:tab pos="9372810" algn="l"/>
                <a:tab pos="9780352" algn="l"/>
              </a:tabLst>
            </a:pPr>
            <a:r>
              <a:rPr lang="cs-CZ" sz="1200" b="1" dirty="0" smtClean="0">
                <a:solidFill>
                  <a:srgbClr val="FF0000"/>
                </a:solidFill>
                <a:latin typeface="Georgia" pitchFamily="18" charset="0"/>
              </a:rPr>
              <a:t> </a:t>
            </a:r>
          </a:p>
          <a:p>
            <a:pPr marL="0" indent="0" algn="ctr">
              <a:lnSpc>
                <a:spcPct val="97000"/>
              </a:lnSpc>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 pos="8557727" algn="l"/>
                <a:tab pos="8965268" algn="l"/>
                <a:tab pos="9372810" algn="l"/>
                <a:tab pos="9780352" algn="l"/>
              </a:tabLst>
            </a:pPr>
            <a:endParaRPr lang="cs-CZ" sz="1200" b="1" dirty="0" smtClean="0">
              <a:solidFill>
                <a:srgbClr val="FF0000"/>
              </a:solidFill>
              <a:latin typeface="Georgia" pitchFamily="18" charset="0"/>
            </a:endParaRPr>
          </a:p>
          <a:p>
            <a:pPr marL="0" indent="0" algn="ctr">
              <a:lnSpc>
                <a:spcPct val="97000"/>
              </a:lnSpc>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 pos="8557727" algn="l"/>
                <a:tab pos="8965268" algn="l"/>
                <a:tab pos="9372810" algn="l"/>
                <a:tab pos="9780352" algn="l"/>
              </a:tabLst>
            </a:pPr>
            <a:endParaRPr lang="cs-CZ" sz="1200" b="1" dirty="0">
              <a:solidFill>
                <a:srgbClr val="FF0000"/>
              </a:solidFill>
              <a:latin typeface="Georgia" pitchFamily="18" charset="0"/>
            </a:endParaRPr>
          </a:p>
        </p:txBody>
      </p:sp>
      <p:sp>
        <p:nvSpPr>
          <p:cNvPr id="4" name="Volný tvar 3"/>
          <p:cNvSpPr/>
          <p:nvPr/>
        </p:nvSpPr>
        <p:spPr>
          <a:xfrm>
            <a:off x="4932040" y="3933056"/>
            <a:ext cx="1872208" cy="1728192"/>
          </a:xfrm>
          <a:custGeom>
            <a:avLst>
              <a:gd name="f0" fmla="val 10865"/>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pin 0 f0 21600"/>
              <a:gd name="f14" fmla="*/ f10 f1 1"/>
              <a:gd name="f15" fmla="val f13"/>
              <a:gd name="f16" fmla="*/ f13 1 2"/>
              <a:gd name="f17" fmla="*/ f13 f11 1"/>
              <a:gd name="f18" fmla="*/ f6 f12 1"/>
              <a:gd name="f19" fmla="*/ 18000 f12 1"/>
              <a:gd name="f20" fmla="*/ 10800 f12 1"/>
              <a:gd name="f21" fmla="*/ 0 f12 1"/>
              <a:gd name="f22" fmla="*/ f14 1 f3"/>
              <a:gd name="f23" fmla="*/ 0 f11 1"/>
              <a:gd name="f24" fmla="*/ 21600 f12 1"/>
              <a:gd name="f25" fmla="*/ 10800 f11 1"/>
              <a:gd name="f26" fmla="*/ 21600 f11 1"/>
              <a:gd name="f27" fmla="+- f16 10800 0"/>
              <a:gd name="f28" fmla="+- 21600 0 f15"/>
              <a:gd name="f29" fmla="*/ f16 f11 1"/>
              <a:gd name="f30" fmla="*/ f15 f11 1"/>
              <a:gd name="f31" fmla="+- f22 0 f2"/>
              <a:gd name="f32" fmla="*/ f28 1 2"/>
              <a:gd name="f33" fmla="*/ f27 f11 1"/>
              <a:gd name="f34" fmla="+- 21600 0 f32"/>
              <a:gd name="f35" fmla="*/ f34 f11 1"/>
            </a:gdLst>
            <a:ahLst>
              <a:ahXY gdRefX="f0" minX="f6" maxX="f7" gdRefY="" minY="0" maxY="0">
                <a:pos x="f17" y="f18"/>
              </a:ahXY>
            </a:ahLst>
            <a:cxnLst>
              <a:cxn ang="3cd4">
                <a:pos x="hc" y="t"/>
              </a:cxn>
              <a:cxn ang="0">
                <a:pos x="r" y="vc"/>
              </a:cxn>
              <a:cxn ang="cd4">
                <a:pos x="hc" y="b"/>
              </a:cxn>
              <a:cxn ang="cd2">
                <a:pos x="l" y="vc"/>
              </a:cxn>
              <a:cxn ang="f31">
                <a:pos x="f30" y="f21"/>
              </a:cxn>
              <a:cxn ang="f31">
                <a:pos x="f29" y="f20"/>
              </a:cxn>
              <a:cxn ang="f31">
                <a:pos x="f23" y="f24"/>
              </a:cxn>
              <a:cxn ang="f31">
                <a:pos x="f25" y="f24"/>
              </a:cxn>
              <a:cxn ang="f31">
                <a:pos x="f26" y="f24"/>
              </a:cxn>
              <a:cxn ang="f31">
                <a:pos x="f35" y="f20"/>
              </a:cxn>
            </a:cxnLst>
            <a:rect l="f29" t="f20" r="f33" b="f19"/>
            <a:pathLst>
              <a:path w="21600" h="21600">
                <a:moveTo>
                  <a:pt x="f15" y="f6"/>
                </a:moveTo>
                <a:lnTo>
                  <a:pt x="f7" y="f7"/>
                </a:lnTo>
                <a:lnTo>
                  <a:pt x="f6" y="f7"/>
                </a:lnTo>
                <a:close/>
              </a:path>
            </a:pathLst>
          </a:custGeom>
          <a:solidFill>
            <a:srgbClr val="729FCF"/>
          </a:solidFill>
          <a:ln w="9360">
            <a:solidFill>
              <a:srgbClr val="3465A4"/>
            </a:solidFill>
            <a:prstDash val="solid"/>
            <a:round/>
          </a:ln>
        </p:spPr>
        <p:txBody>
          <a:bodyPr vert="horz" wrap="none" lIns="81639" tIns="42452" rIns="81639" bIns="42452" anchor="ctr"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94000"/>
              </a:lnSpc>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Lst>
            </a:pPr>
            <a:endParaRPr lang="cs-CZ" sz="1600" dirty="0">
              <a:solidFill>
                <a:srgbClr val="000000"/>
              </a:solidFill>
              <a:latin typeface="Arial" pitchFamily="18"/>
              <a:ea typeface="Droid Sans Fallback" pitchFamily="2"/>
              <a:cs typeface="Droid Sans Fallback" pitchFamily="2"/>
            </a:endParaRPr>
          </a:p>
        </p:txBody>
      </p:sp>
      <p:pic>
        <p:nvPicPr>
          <p:cNvPr id="5" name="Obrázek 4"/>
          <p:cNvPicPr>
            <a:picLocks noChangeAspect="1"/>
          </p:cNvPicPr>
          <p:nvPr/>
        </p:nvPicPr>
        <p:blipFill>
          <a:blip r:embed="rId3" cstate="print">
            <a:alphaModFix/>
            <a:lum/>
          </a:blip>
          <a:srcRect/>
          <a:stretch>
            <a:fillRect/>
          </a:stretch>
        </p:blipFill>
        <p:spPr>
          <a:xfrm>
            <a:off x="2267744" y="4365104"/>
            <a:ext cx="864096" cy="1090538"/>
          </a:xfrm>
          <a:prstGeom prst="rect">
            <a:avLst/>
          </a:prstGeom>
          <a:noFill/>
          <a:ln>
            <a:noFill/>
          </a:ln>
        </p:spPr>
      </p:pic>
      <p:pic>
        <p:nvPicPr>
          <p:cNvPr id="6" name="Obrázek 5"/>
          <p:cNvPicPr>
            <a:picLocks noChangeAspect="1"/>
          </p:cNvPicPr>
          <p:nvPr/>
        </p:nvPicPr>
        <p:blipFill>
          <a:blip r:embed="rId4" cstate="print">
            <a:alphaModFix/>
            <a:lum/>
          </a:blip>
          <a:srcRect/>
          <a:stretch>
            <a:fillRect/>
          </a:stretch>
        </p:blipFill>
        <p:spPr>
          <a:xfrm>
            <a:off x="2267744" y="3212976"/>
            <a:ext cx="872612" cy="1080120"/>
          </a:xfrm>
          <a:prstGeom prst="rect">
            <a:avLst/>
          </a:prstGeom>
          <a:noFill/>
          <a:ln>
            <a:noFill/>
          </a:ln>
        </p:spPr>
      </p:pic>
      <p:pic>
        <p:nvPicPr>
          <p:cNvPr id="7" name="Obrázek 6" descr="zlaté goliery 2.jpg"/>
          <p:cNvPicPr>
            <a:picLocks noChangeAspect="1"/>
          </p:cNvPicPr>
          <p:nvPr/>
        </p:nvPicPr>
        <p:blipFill>
          <a:blip r:embed="rId5" cstate="print"/>
          <a:stretch>
            <a:fillRect/>
          </a:stretch>
        </p:blipFill>
        <p:spPr>
          <a:xfrm>
            <a:off x="539552" y="3140968"/>
            <a:ext cx="1656184" cy="2297663"/>
          </a:xfrm>
          <a:prstGeom prst="rect">
            <a:avLst/>
          </a:prstGeom>
        </p:spPr>
      </p:pic>
      <p:sp>
        <p:nvSpPr>
          <p:cNvPr id="8" name="Obdélník 7"/>
          <p:cNvSpPr/>
          <p:nvPr/>
        </p:nvSpPr>
        <p:spPr>
          <a:xfrm>
            <a:off x="3851920" y="5805264"/>
            <a:ext cx="4572000" cy="307777"/>
          </a:xfrm>
          <a:prstGeom prst="rect">
            <a:avLst/>
          </a:prstGeom>
        </p:spPr>
        <p:txBody>
          <a:bodyPr>
            <a:spAutoFit/>
          </a:bodyPr>
          <a:lstStyle/>
          <a:p>
            <a:r>
              <a:rPr lang="cs-CZ" sz="1400" b="1" dirty="0" smtClean="0">
                <a:solidFill>
                  <a:srgbClr val="FF0000"/>
                </a:solidFill>
                <a:latin typeface="Georgia" pitchFamily="18" charset="0"/>
              </a:rPr>
              <a:t>STANDARDIZACE              AKONTABILITA </a:t>
            </a:r>
            <a:endParaRPr lang="cs-CZ" sz="1400"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67544" y="260648"/>
            <a:ext cx="8228110" cy="851066"/>
          </a:xfrm>
        </p:spPr>
        <p:txBody>
          <a:bodyPr wrap="square" tIns="12409">
            <a:norm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lnSpc>
                <a:spcPct val="97000"/>
              </a:lnSpc>
            </a:pPr>
            <a:r>
              <a:rPr lang="cs-CZ" sz="2400" dirty="0" smtClean="0">
                <a:solidFill>
                  <a:srgbClr val="0070C0"/>
                </a:solidFill>
                <a:latin typeface="Georgia" pitchFamily="18" charset="0"/>
              </a:rPr>
              <a:t>Škola zlatých golierov. Vzdělávanie v ére neoliberalizmu.</a:t>
            </a:r>
            <a:endParaRPr lang="cs-CZ" sz="2400" dirty="0">
              <a:solidFill>
                <a:srgbClr val="0070C0"/>
              </a:solidFill>
              <a:latin typeface="Georgia" pitchFamily="18" charset="0"/>
            </a:endParaRPr>
          </a:p>
        </p:txBody>
      </p:sp>
      <p:sp>
        <p:nvSpPr>
          <p:cNvPr id="3" name="Podnadpis 2"/>
          <p:cNvSpPr txBox="1">
            <a:spLocks noGrp="1"/>
          </p:cNvSpPr>
          <p:nvPr>
            <p:ph type="subTitle" idx="4294967295"/>
          </p:nvPr>
        </p:nvSpPr>
        <p:spPr>
          <a:xfrm>
            <a:off x="467544" y="1196752"/>
            <a:ext cx="8208912" cy="4896544"/>
          </a:xfrm>
        </p:spPr>
        <p:txBody>
          <a:bodyPr wrap="square" tIns="6858" anchor="ctr">
            <a:normAutofit/>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marL="0" indent="0">
              <a:lnSpc>
                <a:spcPct val="97000"/>
              </a:lnSpc>
              <a:tabLst>
                <a:tab pos="0" algn="l"/>
                <a:tab pos="96334" algn="l"/>
                <a:tab pos="503876" algn="l"/>
                <a:tab pos="911418" algn="l"/>
                <a:tab pos="1318960" algn="l"/>
                <a:tab pos="1726502" algn="l"/>
                <a:tab pos="2134043" algn="l"/>
                <a:tab pos="2541585" algn="l"/>
                <a:tab pos="2949126" algn="l"/>
                <a:tab pos="3356669" algn="l"/>
                <a:tab pos="3764210" algn="l"/>
                <a:tab pos="4171426" algn="l"/>
                <a:tab pos="4578968" algn="l"/>
                <a:tab pos="4986510" algn="l"/>
                <a:tab pos="5394052" algn="l"/>
                <a:tab pos="5801593" algn="l"/>
                <a:tab pos="6209136" algn="l"/>
                <a:tab pos="6616677" algn="l"/>
                <a:tab pos="7024220" algn="l"/>
                <a:tab pos="7431761" algn="l"/>
                <a:tab pos="7839303" algn="l"/>
              </a:tabLst>
            </a:pPr>
            <a:r>
              <a:rPr lang="cs-CZ" sz="1400" dirty="0" smtClean="0">
                <a:solidFill>
                  <a:srgbClr val="0000FF"/>
                </a:solidFill>
                <a:latin typeface="Georgia" pitchFamily="18" charset="0"/>
              </a:rPr>
              <a:t>							</a:t>
            </a:r>
          </a:p>
        </p:txBody>
      </p:sp>
      <p:pic>
        <p:nvPicPr>
          <p:cNvPr id="7" name="Obrázek 6" descr="zlaté goliery 2.jpg"/>
          <p:cNvPicPr>
            <a:picLocks noChangeAspect="1"/>
          </p:cNvPicPr>
          <p:nvPr/>
        </p:nvPicPr>
        <p:blipFill>
          <a:blip r:embed="rId3" cstate="print"/>
          <a:stretch>
            <a:fillRect/>
          </a:stretch>
        </p:blipFill>
        <p:spPr>
          <a:xfrm>
            <a:off x="539551" y="1268760"/>
            <a:ext cx="2283787" cy="3168352"/>
          </a:xfrm>
          <a:prstGeom prst="rect">
            <a:avLst/>
          </a:prstGeom>
        </p:spPr>
      </p:pic>
      <p:sp>
        <p:nvSpPr>
          <p:cNvPr id="8" name="Obdélník 7"/>
          <p:cNvSpPr/>
          <p:nvPr/>
        </p:nvSpPr>
        <p:spPr>
          <a:xfrm>
            <a:off x="3851920" y="5805264"/>
            <a:ext cx="4572000" cy="307777"/>
          </a:xfrm>
          <a:prstGeom prst="rect">
            <a:avLst/>
          </a:prstGeom>
        </p:spPr>
        <p:txBody>
          <a:bodyPr>
            <a:spAutoFit/>
          </a:bodyPr>
          <a:lstStyle/>
          <a:p>
            <a:endParaRPr lang="cs-CZ" sz="1400" dirty="0"/>
          </a:p>
        </p:txBody>
      </p:sp>
      <p:sp>
        <p:nvSpPr>
          <p:cNvPr id="9" name="TextovéPole 8"/>
          <p:cNvSpPr txBox="1"/>
          <p:nvPr/>
        </p:nvSpPr>
        <p:spPr>
          <a:xfrm>
            <a:off x="3203848" y="1268760"/>
            <a:ext cx="5214889" cy="3108543"/>
          </a:xfrm>
          <a:prstGeom prst="rect">
            <a:avLst/>
          </a:prstGeom>
          <a:noFill/>
        </p:spPr>
        <p:txBody>
          <a:bodyPr wrap="none" rtlCol="0">
            <a:spAutoFit/>
          </a:bodyPr>
          <a:lstStyle/>
          <a:p>
            <a:pPr marL="342900" indent="-342900">
              <a:buFont typeface="+mj-lt"/>
              <a:buAutoNum type="arabicPeriod"/>
            </a:pPr>
            <a:r>
              <a:rPr lang="cs-CZ" sz="1400" dirty="0" smtClean="0">
                <a:latin typeface="Georgia" pitchFamily="18" charset="0"/>
              </a:rPr>
              <a:t>O neoliberalizme</a:t>
            </a:r>
          </a:p>
          <a:p>
            <a:pPr marL="342900" indent="-342900">
              <a:buFont typeface="+mj-lt"/>
              <a:buAutoNum type="arabicPeriod"/>
            </a:pPr>
            <a:r>
              <a:rPr lang="cs-CZ" sz="1400" dirty="0" smtClean="0">
                <a:latin typeface="Georgia" pitchFamily="18" charset="0"/>
              </a:rPr>
              <a:t>Neoliberálna guvernmentalita</a:t>
            </a:r>
          </a:p>
          <a:p>
            <a:pPr marL="342900" indent="-342900">
              <a:buFont typeface="+mj-lt"/>
              <a:buAutoNum type="arabicPeriod"/>
            </a:pPr>
            <a:r>
              <a:rPr lang="cs-CZ" sz="1400" dirty="0" smtClean="0">
                <a:latin typeface="Georgia" pitchFamily="18" charset="0"/>
              </a:rPr>
              <a:t>Sociálny a individuálny „manažment“</a:t>
            </a:r>
          </a:p>
          <a:p>
            <a:pPr marL="342900" indent="-342900">
              <a:buFont typeface="+mj-lt"/>
              <a:buAutoNum type="arabicPeriod"/>
            </a:pPr>
            <a:r>
              <a:rPr lang="cs-CZ" sz="1400" dirty="0" smtClean="0">
                <a:latin typeface="Georgia" pitchFamily="18" charset="0"/>
              </a:rPr>
              <a:t>Ekonomický kalkul ve vzdelávaní</a:t>
            </a:r>
          </a:p>
          <a:p>
            <a:pPr marL="342900" indent="-342900">
              <a:buFont typeface="+mj-lt"/>
              <a:buAutoNum type="arabicPeriod"/>
            </a:pPr>
            <a:r>
              <a:rPr lang="cs-CZ" sz="1400" dirty="0" smtClean="0">
                <a:latin typeface="Georgia" pitchFamily="18" charset="0"/>
              </a:rPr>
              <a:t>OECD a (inter) nacionalizácia vzdelávania</a:t>
            </a:r>
          </a:p>
          <a:p>
            <a:pPr marL="342900" indent="-342900">
              <a:buFont typeface="+mj-lt"/>
              <a:buAutoNum type="arabicPeriod"/>
            </a:pPr>
            <a:r>
              <a:rPr lang="cs-CZ" sz="1400" dirty="0" smtClean="0">
                <a:latin typeface="Georgia" pitchFamily="18" charset="0"/>
              </a:rPr>
              <a:t>Neoliberálny trojuholník a jeho dôsledky</a:t>
            </a:r>
          </a:p>
          <a:p>
            <a:pPr marL="342900" indent="-342900">
              <a:buFont typeface="+mj-lt"/>
              <a:buAutoNum type="arabicPeriod"/>
            </a:pPr>
            <a:r>
              <a:rPr lang="cs-CZ" sz="1400" dirty="0" smtClean="0">
                <a:latin typeface="Georgia" pitchFamily="18" charset="0"/>
              </a:rPr>
              <a:t>Vzorce vnútornej dynamiky školy</a:t>
            </a:r>
          </a:p>
          <a:p>
            <a:pPr marL="342900" indent="-342900">
              <a:buFont typeface="+mj-lt"/>
              <a:buAutoNum type="arabicPeriod"/>
            </a:pPr>
            <a:r>
              <a:rPr lang="cs-CZ" sz="1400" dirty="0" smtClean="0">
                <a:latin typeface="Georgia" pitchFamily="18" charset="0"/>
              </a:rPr>
              <a:t>Neoliberálny humanizmus – humanistický neoliberalizmus</a:t>
            </a:r>
          </a:p>
          <a:p>
            <a:pPr marL="342900" indent="-342900">
              <a:buFont typeface="+mj-lt"/>
              <a:buAutoNum type="arabicPeriod"/>
            </a:pPr>
            <a:r>
              <a:rPr lang="cs-CZ" sz="1400" dirty="0" smtClean="0">
                <a:latin typeface="Georgia" pitchFamily="18" charset="0"/>
              </a:rPr>
              <a:t>Naberanie humánneho kapitálu v celoživotnom učení sa</a:t>
            </a:r>
          </a:p>
          <a:p>
            <a:pPr marL="342900" indent="-342900">
              <a:buFont typeface="+mj-lt"/>
              <a:buAutoNum type="arabicPeriod"/>
            </a:pPr>
            <a:r>
              <a:rPr lang="cs-CZ" sz="1400" dirty="0" smtClean="0">
                <a:latin typeface="Georgia" pitchFamily="18" charset="0"/>
              </a:rPr>
              <a:t>Kompetencie jako univerzálne ciele podnikateľského ducha</a:t>
            </a:r>
          </a:p>
          <a:p>
            <a:pPr marL="342900" indent="-342900">
              <a:buFont typeface="+mj-lt"/>
              <a:buAutoNum type="arabicPeriod"/>
            </a:pPr>
            <a:r>
              <a:rPr lang="cs-CZ" sz="1400" dirty="0" smtClean="0">
                <a:latin typeface="Georgia" pitchFamily="18" charset="0"/>
              </a:rPr>
              <a:t>Změna tváre univerzity</a:t>
            </a:r>
          </a:p>
          <a:p>
            <a:pPr marL="342900" indent="-342900">
              <a:buFont typeface="+mj-lt"/>
              <a:buAutoNum type="arabicPeriod"/>
            </a:pPr>
            <a:r>
              <a:rPr lang="cs-CZ" sz="1400" dirty="0" smtClean="0">
                <a:latin typeface="Georgia" pitchFamily="18" charset="0"/>
              </a:rPr>
              <a:t>Pestovanie štandardizovaného učiteľa</a:t>
            </a:r>
          </a:p>
          <a:p>
            <a:pPr marL="342900" indent="-342900">
              <a:buFont typeface="+mj-lt"/>
              <a:buAutoNum type="arabicPeriod"/>
            </a:pPr>
            <a:r>
              <a:rPr lang="cs-CZ" sz="1400" dirty="0" smtClean="0">
                <a:latin typeface="Georgia" pitchFamily="18" charset="0"/>
              </a:rPr>
              <a:t>Deti a ich rodičia na vzdelávacom trhu</a:t>
            </a:r>
          </a:p>
          <a:p>
            <a:pPr marL="342900" indent="-342900">
              <a:buFont typeface="+mj-lt"/>
              <a:buAutoNum type="arabicPeriod"/>
            </a:pPr>
            <a:r>
              <a:rPr lang="cs-CZ" sz="1400" dirty="0" smtClean="0">
                <a:latin typeface="Georgia" pitchFamily="18" charset="0"/>
              </a:rPr>
              <a:t>Superdeti so zlatými goliermi</a:t>
            </a:r>
            <a:endParaRPr lang="cs-CZ" sz="1400" dirty="0">
              <a:latin typeface="Georgia" pitchFamily="18"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56192" y="273679"/>
            <a:ext cx="8228110" cy="851066"/>
          </a:xfrm>
        </p:spPr>
        <p:txBody>
          <a:bodyPr wrap="square" tIns="12409">
            <a:norm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hangingPunct="1">
              <a:lnSpc>
                <a:spcPct val="97000"/>
              </a:lnSpc>
            </a:pPr>
            <a:r>
              <a:rPr lang="cs-CZ" sz="3600" dirty="0">
                <a:solidFill>
                  <a:srgbClr val="0070C0"/>
                </a:solidFill>
                <a:latin typeface="Georgia" pitchFamily="18" charset="0"/>
              </a:rPr>
              <a:t>Neoliberální trojúhelník</a:t>
            </a:r>
          </a:p>
        </p:txBody>
      </p:sp>
      <p:sp>
        <p:nvSpPr>
          <p:cNvPr id="3" name="Zástupný symbol pro text 2"/>
          <p:cNvSpPr txBox="1">
            <a:spLocks noGrp="1"/>
          </p:cNvSpPr>
          <p:nvPr>
            <p:ph type="body" idx="4294967295"/>
          </p:nvPr>
        </p:nvSpPr>
        <p:spPr>
          <a:xfrm>
            <a:off x="395536" y="1196752"/>
            <a:ext cx="8219937" cy="5184576"/>
          </a:xfrm>
        </p:spPr>
        <p:txBody>
          <a:bodyPr wrap="square" tIns="9470">
            <a:normAutofit/>
          </a:bodyPr>
          <a:lstStyle>
            <a:defPPr marL="342720" marR="0" lvl="0" indent="-342720" algn="l" rtl="0" hangingPunct="0">
              <a:lnSpc>
                <a:spcPct val="94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cs-CZ" sz="3200" b="0" i="0" u="none" strike="noStrike" cap="none" baseline="0">
                <a:ln>
                  <a:noFill/>
                </a:ln>
                <a:solidFill>
                  <a:srgbClr val="000000"/>
                </a:solidFill>
                <a:latin typeface="Arial" pitchFamily="18"/>
                <a:ea typeface="Droid Sans Fallback" pitchFamily="2"/>
                <a:cs typeface="Droid Sans Fallback" pitchFamily="2"/>
              </a:defRPr>
            </a:defPPr>
            <a:lvl1pPr marL="342720" marR="0" lvl="0" indent="-342720" algn="l" rtl="0" hangingPunct="0">
              <a:lnSpc>
                <a:spcPct val="94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cs-CZ" sz="3200" b="0" i="0" u="none" strike="noStrike" cap="none" baseline="0">
                <a:ln>
                  <a:noFill/>
                </a:ln>
                <a:solidFill>
                  <a:srgbClr val="000000"/>
                </a:solidFill>
                <a:latin typeface="Arial" pitchFamily="18"/>
                <a:ea typeface="Droid Sans Fallback" pitchFamily="2"/>
                <a:cs typeface="Droid Sans Fallback" pitchFamily="2"/>
              </a:defRPr>
            </a:lvl1pPr>
            <a:lvl2pPr marL="742680" marR="0" lvl="1" indent="-285480" algn="l" rtl="0" hangingPunct="0">
              <a:lnSpc>
                <a:spcPct val="94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cs-CZ" sz="2800" b="0" i="0" u="none" strike="noStrike" cap="none" baseline="0">
                <a:ln>
                  <a:noFill/>
                </a:ln>
                <a:solidFill>
                  <a:srgbClr val="000000"/>
                </a:solidFill>
                <a:latin typeface="Arial" pitchFamily="18"/>
                <a:ea typeface="Droid Sans Fallback" pitchFamily="2"/>
                <a:cs typeface="Droid Sans Fallback" pitchFamily="2"/>
              </a:defRPr>
            </a:lvl2pPr>
            <a:lvl3pPr marL="1143000" marR="0" lvl="2" indent="-228600" algn="l" rtl="0" hangingPunct="0">
              <a:lnSpc>
                <a:spcPct val="94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cs-CZ" sz="2400" b="0" i="0" u="none" strike="noStrike" cap="none" baseline="0">
                <a:ln>
                  <a:noFill/>
                </a:ln>
                <a:solidFill>
                  <a:srgbClr val="000000"/>
                </a:solidFill>
                <a:latin typeface="Arial" pitchFamily="18"/>
                <a:ea typeface="Droid Sans Fallback" pitchFamily="2"/>
                <a:cs typeface="Droid Sans Fallback" pitchFamily="2"/>
              </a:defRPr>
            </a:lvl3pPr>
            <a:lvl4pPr marL="1600199" marR="0" lvl="3" indent="-228600" algn="l" rtl="0" hangingPunct="0">
              <a:lnSpc>
                <a:spcPct val="94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cs-CZ" sz="2000" b="0" i="0" u="none" strike="noStrike" cap="none" baseline="0">
                <a:ln>
                  <a:noFill/>
                </a:ln>
                <a:solidFill>
                  <a:srgbClr val="000000"/>
                </a:solidFill>
                <a:latin typeface="Arial" pitchFamily="18"/>
                <a:ea typeface="Droid Sans Fallback" pitchFamily="2"/>
                <a:cs typeface="Droid Sans Fallback" pitchFamily="2"/>
              </a:defRPr>
            </a:lvl4pPr>
            <a:lvl5pPr marL="2057400" marR="0" lvl="4" indent="-228600" algn="l" rtl="0" hangingPunct="0">
              <a:lnSpc>
                <a:spcPct val="9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cs-CZ" sz="2000" b="0" i="0" u="none" strike="noStrike" cap="none" baseline="0">
                <a:ln>
                  <a:noFill/>
                </a:ln>
                <a:solidFill>
                  <a:srgbClr val="000000"/>
                </a:solidFill>
                <a:latin typeface="Arial" pitchFamily="18"/>
                <a:ea typeface="Droid Sans Fallback" pitchFamily="2"/>
                <a:cs typeface="Droid Sans Fallback" pitchFamily="2"/>
              </a:defRPr>
            </a:lvl5pPr>
            <a:lvl6pPr marL="2057400" marR="0" lvl="5" indent="-228600" algn="l" rtl="0" hangingPunct="0">
              <a:lnSpc>
                <a:spcPct val="9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cs-CZ" sz="2000" b="0" i="0" u="none" strike="noStrike" cap="none" baseline="0">
                <a:ln>
                  <a:noFill/>
                </a:ln>
                <a:solidFill>
                  <a:srgbClr val="000000"/>
                </a:solidFill>
                <a:latin typeface="Arial" pitchFamily="18"/>
                <a:ea typeface="Droid Sans Fallback" pitchFamily="2"/>
                <a:cs typeface="Droid Sans Fallback" pitchFamily="2"/>
              </a:defRPr>
            </a:lvl6pPr>
            <a:lvl7pPr marL="2057400" marR="0" lvl="6" indent="-228600" algn="l" rtl="0" hangingPunct="0">
              <a:lnSpc>
                <a:spcPct val="9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cs-CZ" sz="2000" b="0" i="0" u="none" strike="noStrike" cap="none" baseline="0">
                <a:ln>
                  <a:noFill/>
                </a:ln>
                <a:solidFill>
                  <a:srgbClr val="000000"/>
                </a:solidFill>
                <a:latin typeface="Arial" pitchFamily="18"/>
                <a:ea typeface="Droid Sans Fallback" pitchFamily="2"/>
                <a:cs typeface="Droid Sans Fallback" pitchFamily="2"/>
              </a:defRPr>
            </a:lvl7pPr>
            <a:lvl8pPr marL="2057400" marR="0" lvl="7" indent="-228600" algn="l" rtl="0" hangingPunct="0">
              <a:lnSpc>
                <a:spcPct val="9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cs-CZ" sz="2000" b="0" i="0" u="none" strike="noStrike" cap="none" baseline="0">
                <a:ln>
                  <a:noFill/>
                </a:ln>
                <a:solidFill>
                  <a:srgbClr val="000000"/>
                </a:solidFill>
                <a:latin typeface="Arial" pitchFamily="18"/>
                <a:ea typeface="Droid Sans Fallback" pitchFamily="2"/>
                <a:cs typeface="Droid Sans Fallback" pitchFamily="2"/>
              </a:defRPr>
            </a:lvl8pPr>
            <a:lvl9pPr marL="2057400" marR="0" lvl="8" indent="-228600" algn="l" rtl="0" hangingPunct="0">
              <a:lnSpc>
                <a:spcPct val="9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cs-CZ" sz="2000" b="0" i="0" u="none" strike="noStrike" cap="none" baseline="0">
                <a:ln>
                  <a:noFill/>
                </a:ln>
                <a:solidFill>
                  <a:srgbClr val="000000"/>
                </a:solidFill>
                <a:latin typeface="Arial" pitchFamily="18"/>
                <a:ea typeface="Droid Sans Fallback" pitchFamily="2"/>
                <a:cs typeface="Droid Sans Fallback" pitchFamily="2"/>
              </a:defRPr>
            </a:lvl9pPr>
          </a:lstStyle>
          <a:p>
            <a:pPr marL="0" indent="-180000" defTabSz="180000">
              <a:lnSpc>
                <a:spcPct val="100000"/>
              </a:lnSpc>
              <a:spcAft>
                <a:spcPts val="0"/>
              </a:spcAft>
              <a:buClr>
                <a:srgbClr val="000000"/>
              </a:buClr>
              <a:buSzPct val="45000"/>
              <a:buFont typeface="Arial" pitchFamily="34" charset="0"/>
              <a:buChar char="•"/>
              <a:tabLst/>
            </a:pPr>
            <a:r>
              <a:rPr lang="cs-CZ" sz="1600" dirty="0" smtClean="0">
                <a:latin typeface="Georgia" pitchFamily="18" charset="0"/>
              </a:rPr>
              <a:t>školy </a:t>
            </a:r>
            <a:r>
              <a:rPr lang="cs-CZ" sz="1600" dirty="0">
                <a:latin typeface="Georgia" pitchFamily="18" charset="0"/>
              </a:rPr>
              <a:t>jsou tlačeny k </a:t>
            </a:r>
            <a:r>
              <a:rPr lang="cs-CZ" sz="1600" dirty="0">
                <a:solidFill>
                  <a:srgbClr val="FF0000"/>
                </a:solidFill>
                <a:latin typeface="Georgia" pitchFamily="18" charset="0"/>
              </a:rPr>
              <a:t>akontabilitě</a:t>
            </a:r>
            <a:r>
              <a:rPr lang="cs-CZ" sz="1600" dirty="0">
                <a:latin typeface="Georgia" pitchFamily="18" charset="0"/>
              </a:rPr>
              <a:t>, jejímž orientačním bodem </a:t>
            </a:r>
            <a:r>
              <a:rPr lang="cs-CZ" sz="1600" dirty="0" smtClean="0">
                <a:latin typeface="Georgia" pitchFamily="18" charset="0"/>
              </a:rPr>
              <a:t>jsou </a:t>
            </a:r>
            <a:r>
              <a:rPr lang="cs-CZ" sz="1600" dirty="0">
                <a:latin typeface="Georgia" pitchFamily="18" charset="0"/>
              </a:rPr>
              <a:t>státem </a:t>
            </a:r>
            <a:r>
              <a:rPr lang="cs-CZ" sz="1600" dirty="0" smtClean="0">
                <a:latin typeface="Georgia" pitchFamily="18" charset="0"/>
              </a:rPr>
              <a:t>	definované 	</a:t>
            </a:r>
            <a:r>
              <a:rPr lang="cs-CZ" sz="1600" dirty="0" smtClean="0">
                <a:solidFill>
                  <a:srgbClr val="FF0000"/>
                </a:solidFill>
                <a:latin typeface="Georgia" pitchFamily="18" charset="0"/>
              </a:rPr>
              <a:t>standardy</a:t>
            </a:r>
            <a:r>
              <a:rPr lang="cs-CZ" sz="1600" dirty="0">
                <a:latin typeface="Georgia" pitchFamily="18" charset="0"/>
              </a:rPr>
              <a:t>, dosahování těchto standardů je ověřováno </a:t>
            </a:r>
            <a:r>
              <a:rPr lang="cs-CZ" sz="1600" dirty="0" smtClean="0">
                <a:latin typeface="Georgia" pitchFamily="18" charset="0"/>
              </a:rPr>
              <a:t>prostřednictvím </a:t>
            </a:r>
            <a:r>
              <a:rPr lang="cs-CZ" sz="1600" dirty="0" smtClean="0">
                <a:solidFill>
                  <a:srgbClr val="FF0000"/>
                </a:solidFill>
                <a:latin typeface="Georgia" pitchFamily="18" charset="0"/>
              </a:rPr>
              <a:t>evaluace</a:t>
            </a:r>
          </a:p>
          <a:p>
            <a:pPr marL="0" indent="0">
              <a:lnSpc>
                <a:spcPct val="100000"/>
              </a:lnSpc>
              <a:spcAft>
                <a:spcPts val="0"/>
              </a:spcAft>
              <a:buClr>
                <a:srgbClr val="000000"/>
              </a:buClr>
              <a:buSzPct val="45000"/>
            </a:pPr>
            <a:endParaRPr lang="cs-CZ" sz="1200" dirty="0">
              <a:solidFill>
                <a:srgbClr val="FF0000"/>
              </a:solidFill>
              <a:latin typeface="+mn-lt"/>
            </a:endParaRPr>
          </a:p>
          <a:p>
            <a:pPr marL="0" indent="-180000" defTabSz="180000">
              <a:lnSpc>
                <a:spcPct val="97000"/>
              </a:lnSpc>
              <a:buClr>
                <a:srgbClr val="000000"/>
              </a:buClr>
              <a:buSzPct val="45000"/>
              <a:buFont typeface="Arial" pitchFamily="34" charset="0"/>
              <a:buChar char="•"/>
              <a:tabLst/>
            </a:pPr>
            <a:r>
              <a:rPr lang="cs-CZ" sz="1600" dirty="0">
                <a:latin typeface="Georgia" pitchFamily="18" charset="0"/>
              </a:rPr>
              <a:t>v jistém smyslu jsou školy manipulovány, přičemž tato manipulace je skryta pod </a:t>
            </a:r>
            <a:r>
              <a:rPr lang="cs-CZ" sz="1600" dirty="0" smtClean="0">
                <a:latin typeface="Georgia" pitchFamily="18" charset="0"/>
              </a:rPr>
              <a:t>	nánosem </a:t>
            </a:r>
            <a:r>
              <a:rPr lang="cs-CZ" sz="1600" dirty="0">
                <a:latin typeface="Georgia" pitchFamily="18" charset="0"/>
              </a:rPr>
              <a:t>specifického diskurzu</a:t>
            </a:r>
          </a:p>
          <a:p>
            <a:pPr marL="0" indent="-180000" defTabSz="180000">
              <a:lnSpc>
                <a:spcPct val="97000"/>
              </a:lnSpc>
              <a:buClr>
                <a:srgbClr val="000000"/>
              </a:buClr>
              <a:buSzPct val="45000"/>
              <a:buFont typeface="Arial" pitchFamily="34" charset="0"/>
              <a:buChar char="•"/>
              <a:tabLst/>
            </a:pPr>
            <a:r>
              <a:rPr lang="cs-CZ" sz="1600" dirty="0">
                <a:latin typeface="Georgia" pitchFamily="18" charset="0"/>
              </a:rPr>
              <a:t>diskurz o autonomii škol kryje skutečnost, že </a:t>
            </a:r>
            <a:r>
              <a:rPr lang="cs-CZ" sz="1600" i="1" dirty="0">
                <a:solidFill>
                  <a:srgbClr val="0000FF"/>
                </a:solidFill>
                <a:latin typeface="Georgia" pitchFamily="18" charset="0"/>
              </a:rPr>
              <a:t>stát přenáší na školy zodpovědnost za </a:t>
            </a:r>
            <a:r>
              <a:rPr lang="cs-CZ" sz="1600" i="1" dirty="0" smtClean="0">
                <a:solidFill>
                  <a:srgbClr val="0000FF"/>
                </a:solidFill>
                <a:latin typeface="Georgia" pitchFamily="18" charset="0"/>
              </a:rPr>
              <a:t>	vzdělávací </a:t>
            </a:r>
            <a:r>
              <a:rPr lang="cs-CZ" sz="1600" i="1" dirty="0">
                <a:solidFill>
                  <a:srgbClr val="0000FF"/>
                </a:solidFill>
                <a:latin typeface="Georgia" pitchFamily="18" charset="0"/>
              </a:rPr>
              <a:t>výsledky žáků</a:t>
            </a:r>
            <a:r>
              <a:rPr lang="cs-CZ" sz="1600" dirty="0">
                <a:latin typeface="Georgia" pitchFamily="18" charset="0"/>
              </a:rPr>
              <a:t>, což enormě zvyšuje tlak na jejich práci              </a:t>
            </a:r>
          </a:p>
          <a:p>
            <a:pPr marL="0" indent="-180000" defTabSz="180000">
              <a:lnSpc>
                <a:spcPct val="97000"/>
              </a:lnSpc>
              <a:spcAft>
                <a:spcPts val="0"/>
              </a:spcAft>
              <a:buFont typeface="Arial" pitchFamily="34" charset="0"/>
              <a:buChar char="•"/>
              <a:tabLst/>
            </a:pPr>
            <a:r>
              <a:rPr lang="cs-CZ" sz="1300" dirty="0" smtClean="0">
                <a:latin typeface="Georgia" pitchFamily="18" charset="0"/>
              </a:rPr>
              <a:t>Ačkoli </a:t>
            </a:r>
            <a:r>
              <a:rPr lang="cs-CZ" sz="1300" dirty="0">
                <a:latin typeface="Georgia" pitchFamily="18" charset="0"/>
              </a:rPr>
              <a:t>některé termíny užíváme zcela samozřejmě, jako by byly neutrální a „přirozené“, </a:t>
            </a:r>
            <a:r>
              <a:rPr lang="cs-CZ" sz="1300" dirty="0" smtClean="0">
                <a:latin typeface="Georgia" pitchFamily="18" charset="0"/>
              </a:rPr>
              <a:t> jde </a:t>
            </a:r>
            <a:r>
              <a:rPr lang="cs-CZ" sz="1300" dirty="0">
                <a:latin typeface="Georgia" pitchFamily="18" charset="0"/>
              </a:rPr>
              <a:t>o pojmy </a:t>
            </a:r>
            <a:r>
              <a:rPr lang="cs-CZ" sz="1300" dirty="0" smtClean="0">
                <a:latin typeface="Georgia" pitchFamily="18" charset="0"/>
              </a:rPr>
              <a:t>	ukotvené </a:t>
            </a:r>
            <a:r>
              <a:rPr lang="cs-CZ" sz="1300" dirty="0">
                <a:latin typeface="Georgia" pitchFamily="18" charset="0"/>
              </a:rPr>
              <a:t>v jisté ideologii a to s sebou nese jisté důsledky. Hovoříme-li například o akontabilitě škol a o </a:t>
            </a:r>
            <a:r>
              <a:rPr lang="cs-CZ" sz="1300" dirty="0" smtClean="0">
                <a:latin typeface="Georgia" pitchFamily="18" charset="0"/>
              </a:rPr>
              <a:t>	nutnosti </a:t>
            </a:r>
            <a:r>
              <a:rPr lang="cs-CZ" sz="1300" dirty="0">
                <a:latin typeface="Georgia" pitchFamily="18" charset="0"/>
              </a:rPr>
              <a:t>evaluovat jejich práci, ocitáme se v samém srdci neoliberálního diskurzu.</a:t>
            </a:r>
          </a:p>
        </p:txBody>
      </p:sp>
      <p:pic>
        <p:nvPicPr>
          <p:cNvPr id="4" name="Obrázek 3" descr="evaluace 1.jpg"/>
          <p:cNvPicPr>
            <a:picLocks noChangeAspect="1"/>
          </p:cNvPicPr>
          <p:nvPr/>
        </p:nvPicPr>
        <p:blipFill>
          <a:blip r:embed="rId3" cstate="print"/>
          <a:stretch>
            <a:fillRect/>
          </a:stretch>
        </p:blipFill>
        <p:spPr>
          <a:xfrm>
            <a:off x="683568" y="3861048"/>
            <a:ext cx="1810408" cy="2448272"/>
          </a:xfrm>
          <a:prstGeom prst="rect">
            <a:avLst/>
          </a:prstGeom>
        </p:spPr>
      </p:pic>
      <p:pic>
        <p:nvPicPr>
          <p:cNvPr id="5" name="Obrázek 4" descr="evaluace 2.jpg"/>
          <p:cNvPicPr>
            <a:picLocks noChangeAspect="1"/>
          </p:cNvPicPr>
          <p:nvPr/>
        </p:nvPicPr>
        <p:blipFill>
          <a:blip r:embed="rId4" cstate="print"/>
          <a:stretch>
            <a:fillRect/>
          </a:stretch>
        </p:blipFill>
        <p:spPr>
          <a:xfrm>
            <a:off x="2555775" y="3861048"/>
            <a:ext cx="1666932" cy="2376264"/>
          </a:xfrm>
          <a:prstGeom prst="rect">
            <a:avLst/>
          </a:prstGeom>
        </p:spPr>
      </p:pic>
      <p:pic>
        <p:nvPicPr>
          <p:cNvPr id="6" name="Obrázek 5" descr="evaluace 3.jpg"/>
          <p:cNvPicPr>
            <a:picLocks noChangeAspect="1"/>
          </p:cNvPicPr>
          <p:nvPr/>
        </p:nvPicPr>
        <p:blipFill>
          <a:blip r:embed="rId5" cstate="print"/>
          <a:stretch>
            <a:fillRect/>
          </a:stretch>
        </p:blipFill>
        <p:spPr>
          <a:xfrm>
            <a:off x="4355976" y="3861048"/>
            <a:ext cx="3649731" cy="2376264"/>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827585" y="914400"/>
            <a:ext cx="7488832" cy="4711163"/>
          </a:xfrm>
          <a:prstGeom prst="rect">
            <a:avLst/>
          </a:prstGeom>
          <a:noFill/>
          <a:ln w="9525">
            <a:noFill/>
            <a:round/>
            <a:headEnd/>
            <a:tailEnd/>
          </a:ln>
          <a:effectLst/>
        </p:spPr>
        <p:txBody>
          <a:bodyPr wrap="square" lIns="90000" tIns="46800" rIns="90000" bIns="46800">
            <a:spAutoFit/>
          </a:bodyPr>
          <a:lstStyle/>
          <a:p>
            <a:pPr>
              <a:buClr>
                <a:srgbClr val="0033C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sz="3200" dirty="0">
              <a:solidFill>
                <a:srgbClr val="0070C0"/>
              </a:solidFill>
              <a:latin typeface="Georgia" pitchFamily="18" charset="0"/>
            </a:endParaRPr>
          </a:p>
          <a:p>
            <a:pPr>
              <a:buClr>
                <a:srgbClr val="0033C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200" dirty="0">
                <a:solidFill>
                  <a:srgbClr val="FF0000"/>
                </a:solidFill>
                <a:latin typeface="Georgia" pitchFamily="18" charset="0"/>
              </a:rPr>
              <a:t>Kvadratura kruhu</a:t>
            </a:r>
            <a:r>
              <a:rPr lang="cs-CZ" sz="3200" b="1" dirty="0">
                <a:solidFill>
                  <a:srgbClr val="0070C0"/>
                </a:solidFill>
                <a:latin typeface="Georgia" pitchFamily="18" charset="0"/>
              </a:rPr>
              <a:t/>
            </a:r>
            <a:br>
              <a:rPr lang="cs-CZ" sz="3200" b="1" dirty="0">
                <a:solidFill>
                  <a:srgbClr val="0070C0"/>
                </a:solidFill>
                <a:latin typeface="Georgia" pitchFamily="18" charset="0"/>
              </a:rPr>
            </a:br>
            <a:endParaRPr lang="cs-CZ" sz="3200" b="1" dirty="0">
              <a:solidFill>
                <a:srgbClr val="0070C0"/>
              </a:solidFill>
              <a:latin typeface="Georgia" pitchFamily="18" charset="0"/>
            </a:endParaRPr>
          </a:p>
          <a:p>
            <a:pPr>
              <a:buClr>
                <a:srgbClr val="0033C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200" dirty="0">
                <a:solidFill>
                  <a:srgbClr val="FF0000"/>
                </a:solidFill>
                <a:latin typeface="Georgia" pitchFamily="18" charset="0"/>
              </a:rPr>
              <a:t>Trisekce úhlu</a:t>
            </a:r>
            <a:r>
              <a:rPr lang="cs-CZ" sz="3200" dirty="0">
                <a:solidFill>
                  <a:srgbClr val="0070C0"/>
                </a:solidFill>
                <a:latin typeface="Georgia" pitchFamily="18" charset="0"/>
              </a:rPr>
              <a:t/>
            </a:r>
            <a:br>
              <a:rPr lang="cs-CZ" sz="3200" dirty="0">
                <a:solidFill>
                  <a:srgbClr val="0070C0"/>
                </a:solidFill>
                <a:latin typeface="Georgia" pitchFamily="18" charset="0"/>
              </a:rPr>
            </a:br>
            <a:endParaRPr lang="cs-CZ" sz="3200" dirty="0">
              <a:solidFill>
                <a:srgbClr val="0070C0"/>
              </a:solidFill>
              <a:latin typeface="Georgia" pitchFamily="18" charset="0"/>
            </a:endParaRPr>
          </a:p>
          <a:p>
            <a:pPr>
              <a:buClr>
                <a:srgbClr val="0033C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200" dirty="0">
                <a:solidFill>
                  <a:srgbClr val="FF0000"/>
                </a:solidFill>
                <a:latin typeface="Georgia" pitchFamily="18" charset="0"/>
              </a:rPr>
              <a:t>Reduplikace krychle</a:t>
            </a:r>
            <a:br>
              <a:rPr lang="cs-CZ" sz="3200" dirty="0">
                <a:solidFill>
                  <a:srgbClr val="FF0000"/>
                </a:solidFill>
                <a:latin typeface="Georgia" pitchFamily="18" charset="0"/>
              </a:rPr>
            </a:br>
            <a:r>
              <a:rPr lang="cs-CZ" sz="2000" i="1" dirty="0">
                <a:solidFill>
                  <a:srgbClr val="0070C0"/>
                </a:solidFill>
                <a:latin typeface="Georgia" pitchFamily="18" charset="0"/>
              </a:rPr>
              <a:t>(Délský - Délfský problém)</a:t>
            </a:r>
            <a:r>
              <a:rPr lang="ar-SA" sz="2000" i="1" dirty="0" smtClean="0">
                <a:solidFill>
                  <a:srgbClr val="0070C0"/>
                </a:solidFill>
              </a:rPr>
              <a:t>‏</a:t>
            </a:r>
            <a:endParaRPr lang="en-US" sz="2000" i="1" dirty="0" smtClean="0">
              <a:solidFill>
                <a:srgbClr val="0070C0"/>
              </a:solidFill>
            </a:endParaRPr>
          </a:p>
          <a:p>
            <a:pPr>
              <a:buClr>
                <a:srgbClr val="0033C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000" i="1" dirty="0" smtClean="0">
              <a:solidFill>
                <a:srgbClr val="0070C0"/>
              </a:solidFill>
            </a:endParaRPr>
          </a:p>
          <a:p>
            <a:pPr>
              <a:buClr>
                <a:srgbClr val="0033C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dirty="0" smtClean="0">
                <a:solidFill>
                  <a:srgbClr val="0070C0"/>
                </a:solidFill>
                <a:latin typeface="Georgia" pitchFamily="18" charset="0"/>
              </a:rPr>
              <a:t>Konstruovateln</a:t>
            </a:r>
            <a:r>
              <a:rPr lang="cs-CZ" sz="3600" dirty="0" smtClean="0">
                <a:solidFill>
                  <a:srgbClr val="0070C0"/>
                </a:solidFill>
                <a:latin typeface="Georgia" pitchFamily="18" charset="0"/>
              </a:rPr>
              <a:t>á úsečka</a:t>
            </a:r>
            <a:endParaRPr lang="cs-CZ" sz="3600" dirty="0">
              <a:solidFill>
                <a:srgbClr val="0070C0"/>
              </a:solidFill>
              <a:latin typeface="Georgia" pitchFamily="18" charset="0"/>
            </a:endParaRPr>
          </a:p>
          <a:p>
            <a:pPr>
              <a:buClr>
                <a:srgbClr val="0033C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sz="3200" i="1" dirty="0">
              <a:solidFill>
                <a:srgbClr val="0033CC"/>
              </a:solidFill>
            </a:endParaRPr>
          </a:p>
        </p:txBody>
      </p:sp>
      <p:sp>
        <p:nvSpPr>
          <p:cNvPr id="3" name="Nadpis 2"/>
          <p:cNvSpPr>
            <a:spLocks noGrp="1"/>
          </p:cNvSpPr>
          <p:nvPr>
            <p:ph type="title"/>
          </p:nvPr>
        </p:nvSpPr>
        <p:spPr>
          <a:xfrm>
            <a:off x="457200" y="274638"/>
            <a:ext cx="8229600" cy="634082"/>
          </a:xfrm>
        </p:spPr>
        <p:txBody>
          <a:bodyPr>
            <a:noAutofit/>
          </a:bodyPr>
          <a:lstStyle/>
          <a:p>
            <a:r>
              <a:rPr lang="cs-CZ" sz="3200" dirty="0" smtClean="0">
                <a:solidFill>
                  <a:srgbClr val="0070C0"/>
                </a:solidFill>
                <a:latin typeface="Georgia" pitchFamily="18" charset="0"/>
              </a:rPr>
              <a:t>Tři klasické problémy antické matematiky</a:t>
            </a:r>
            <a:endParaRPr lang="cs-CZ" sz="3200" dirty="0">
              <a:solidFill>
                <a:srgbClr val="0070C0"/>
              </a:solidFill>
              <a:latin typeface="Georgia" pitchFamily="18" charset="0"/>
            </a:endParaRPr>
          </a:p>
        </p:txBody>
      </p:sp>
      <p:pic>
        <p:nvPicPr>
          <p:cNvPr id="5" name="Obrázek 4" descr="kvadratura.jpg"/>
          <p:cNvPicPr>
            <a:picLocks noChangeAspect="1"/>
          </p:cNvPicPr>
          <p:nvPr/>
        </p:nvPicPr>
        <p:blipFill>
          <a:blip r:embed="rId3" cstate="print"/>
          <a:stretch>
            <a:fillRect/>
          </a:stretch>
        </p:blipFill>
        <p:spPr>
          <a:xfrm>
            <a:off x="6300192" y="1340768"/>
            <a:ext cx="1224136" cy="1224136"/>
          </a:xfrm>
          <a:prstGeom prst="rect">
            <a:avLst/>
          </a:prstGeom>
        </p:spPr>
      </p:pic>
      <p:pic>
        <p:nvPicPr>
          <p:cNvPr id="8" name="Obrázek 7" descr="krychle 2.jpg"/>
          <p:cNvPicPr>
            <a:picLocks noChangeAspect="1"/>
          </p:cNvPicPr>
          <p:nvPr/>
        </p:nvPicPr>
        <p:blipFill>
          <a:blip r:embed="rId4" cstate="print"/>
          <a:stretch>
            <a:fillRect/>
          </a:stretch>
        </p:blipFill>
        <p:spPr>
          <a:xfrm>
            <a:off x="6372200" y="3140968"/>
            <a:ext cx="1800200" cy="1800200"/>
          </a:xfrm>
          <a:prstGeom prst="rect">
            <a:avLst/>
          </a:prstGeom>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56192" y="273679"/>
            <a:ext cx="8228110" cy="851066"/>
          </a:xfrm>
        </p:spPr>
        <p:txBody>
          <a:bodyPr wrap="square" tIns="12409">
            <a:norm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hangingPunct="1">
              <a:lnSpc>
                <a:spcPct val="97000"/>
              </a:lnSpc>
            </a:pPr>
            <a:r>
              <a:rPr lang="cs-CZ" sz="3600" dirty="0" smtClean="0">
                <a:solidFill>
                  <a:srgbClr val="0070C0"/>
                </a:solidFill>
                <a:latin typeface="Georgia" pitchFamily="18" charset="0"/>
              </a:rPr>
              <a:t>Boloňský proces</a:t>
            </a:r>
            <a:endParaRPr lang="cs-CZ" sz="3600" dirty="0">
              <a:solidFill>
                <a:srgbClr val="0070C0"/>
              </a:solidFill>
              <a:latin typeface="Georgia" pitchFamily="18" charset="0"/>
            </a:endParaRPr>
          </a:p>
        </p:txBody>
      </p:sp>
      <p:sp>
        <p:nvSpPr>
          <p:cNvPr id="3" name="Zástupný symbol pro text 2"/>
          <p:cNvSpPr txBox="1">
            <a:spLocks noGrp="1"/>
          </p:cNvSpPr>
          <p:nvPr>
            <p:ph type="body" idx="4294967295"/>
          </p:nvPr>
        </p:nvSpPr>
        <p:spPr>
          <a:xfrm>
            <a:off x="395536" y="1196752"/>
            <a:ext cx="8219937" cy="5184576"/>
          </a:xfrm>
        </p:spPr>
        <p:txBody>
          <a:bodyPr wrap="square" tIns="9470">
            <a:normAutofit/>
          </a:bodyPr>
          <a:lstStyle>
            <a:defPPr marL="342720" marR="0" lvl="0" indent="-342720" algn="l" rtl="0" hangingPunct="0">
              <a:lnSpc>
                <a:spcPct val="94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cs-CZ" sz="3200" b="0" i="0" u="none" strike="noStrike" cap="none" baseline="0">
                <a:ln>
                  <a:noFill/>
                </a:ln>
                <a:solidFill>
                  <a:srgbClr val="000000"/>
                </a:solidFill>
                <a:latin typeface="Arial" pitchFamily="18"/>
                <a:ea typeface="Droid Sans Fallback" pitchFamily="2"/>
                <a:cs typeface="Droid Sans Fallback" pitchFamily="2"/>
              </a:defRPr>
            </a:defPPr>
            <a:lvl1pPr marL="342720" marR="0" lvl="0" indent="-342720" algn="l" rtl="0" hangingPunct="0">
              <a:lnSpc>
                <a:spcPct val="94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cs-CZ" sz="3200" b="0" i="0" u="none" strike="noStrike" cap="none" baseline="0">
                <a:ln>
                  <a:noFill/>
                </a:ln>
                <a:solidFill>
                  <a:srgbClr val="000000"/>
                </a:solidFill>
                <a:latin typeface="Arial" pitchFamily="18"/>
                <a:ea typeface="Droid Sans Fallback" pitchFamily="2"/>
                <a:cs typeface="Droid Sans Fallback" pitchFamily="2"/>
              </a:defRPr>
            </a:lvl1pPr>
            <a:lvl2pPr marL="742680" marR="0" lvl="1" indent="-285480" algn="l" rtl="0" hangingPunct="0">
              <a:lnSpc>
                <a:spcPct val="94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cs-CZ" sz="2800" b="0" i="0" u="none" strike="noStrike" cap="none" baseline="0">
                <a:ln>
                  <a:noFill/>
                </a:ln>
                <a:solidFill>
                  <a:srgbClr val="000000"/>
                </a:solidFill>
                <a:latin typeface="Arial" pitchFamily="18"/>
                <a:ea typeface="Droid Sans Fallback" pitchFamily="2"/>
                <a:cs typeface="Droid Sans Fallback" pitchFamily="2"/>
              </a:defRPr>
            </a:lvl2pPr>
            <a:lvl3pPr marL="1143000" marR="0" lvl="2" indent="-228600" algn="l" rtl="0" hangingPunct="0">
              <a:lnSpc>
                <a:spcPct val="94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cs-CZ" sz="2400" b="0" i="0" u="none" strike="noStrike" cap="none" baseline="0">
                <a:ln>
                  <a:noFill/>
                </a:ln>
                <a:solidFill>
                  <a:srgbClr val="000000"/>
                </a:solidFill>
                <a:latin typeface="Arial" pitchFamily="18"/>
                <a:ea typeface="Droid Sans Fallback" pitchFamily="2"/>
                <a:cs typeface="Droid Sans Fallback" pitchFamily="2"/>
              </a:defRPr>
            </a:lvl3pPr>
            <a:lvl4pPr marL="1600199" marR="0" lvl="3" indent="-228600" algn="l" rtl="0" hangingPunct="0">
              <a:lnSpc>
                <a:spcPct val="94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cs-CZ" sz="2000" b="0" i="0" u="none" strike="noStrike" cap="none" baseline="0">
                <a:ln>
                  <a:noFill/>
                </a:ln>
                <a:solidFill>
                  <a:srgbClr val="000000"/>
                </a:solidFill>
                <a:latin typeface="Arial" pitchFamily="18"/>
                <a:ea typeface="Droid Sans Fallback" pitchFamily="2"/>
                <a:cs typeface="Droid Sans Fallback" pitchFamily="2"/>
              </a:defRPr>
            </a:lvl4pPr>
            <a:lvl5pPr marL="2057400" marR="0" lvl="4" indent="-228600" algn="l" rtl="0" hangingPunct="0">
              <a:lnSpc>
                <a:spcPct val="9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cs-CZ" sz="2000" b="0" i="0" u="none" strike="noStrike" cap="none" baseline="0">
                <a:ln>
                  <a:noFill/>
                </a:ln>
                <a:solidFill>
                  <a:srgbClr val="000000"/>
                </a:solidFill>
                <a:latin typeface="Arial" pitchFamily="18"/>
                <a:ea typeface="Droid Sans Fallback" pitchFamily="2"/>
                <a:cs typeface="Droid Sans Fallback" pitchFamily="2"/>
              </a:defRPr>
            </a:lvl5pPr>
            <a:lvl6pPr marL="2057400" marR="0" lvl="5" indent="-228600" algn="l" rtl="0" hangingPunct="0">
              <a:lnSpc>
                <a:spcPct val="9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cs-CZ" sz="2000" b="0" i="0" u="none" strike="noStrike" cap="none" baseline="0">
                <a:ln>
                  <a:noFill/>
                </a:ln>
                <a:solidFill>
                  <a:srgbClr val="000000"/>
                </a:solidFill>
                <a:latin typeface="Arial" pitchFamily="18"/>
                <a:ea typeface="Droid Sans Fallback" pitchFamily="2"/>
                <a:cs typeface="Droid Sans Fallback" pitchFamily="2"/>
              </a:defRPr>
            </a:lvl6pPr>
            <a:lvl7pPr marL="2057400" marR="0" lvl="6" indent="-228600" algn="l" rtl="0" hangingPunct="0">
              <a:lnSpc>
                <a:spcPct val="9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cs-CZ" sz="2000" b="0" i="0" u="none" strike="noStrike" cap="none" baseline="0">
                <a:ln>
                  <a:noFill/>
                </a:ln>
                <a:solidFill>
                  <a:srgbClr val="000000"/>
                </a:solidFill>
                <a:latin typeface="Arial" pitchFamily="18"/>
                <a:ea typeface="Droid Sans Fallback" pitchFamily="2"/>
                <a:cs typeface="Droid Sans Fallback" pitchFamily="2"/>
              </a:defRPr>
            </a:lvl7pPr>
            <a:lvl8pPr marL="2057400" marR="0" lvl="7" indent="-228600" algn="l" rtl="0" hangingPunct="0">
              <a:lnSpc>
                <a:spcPct val="9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cs-CZ" sz="2000" b="0" i="0" u="none" strike="noStrike" cap="none" baseline="0">
                <a:ln>
                  <a:noFill/>
                </a:ln>
                <a:solidFill>
                  <a:srgbClr val="000000"/>
                </a:solidFill>
                <a:latin typeface="Arial" pitchFamily="18"/>
                <a:ea typeface="Droid Sans Fallback" pitchFamily="2"/>
                <a:cs typeface="Droid Sans Fallback" pitchFamily="2"/>
              </a:defRPr>
            </a:lvl8pPr>
            <a:lvl9pPr marL="2057400" marR="0" lvl="8" indent="-228600" algn="l" rtl="0" hangingPunct="0">
              <a:lnSpc>
                <a:spcPct val="9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cs-CZ" sz="2000" b="0" i="0" u="none" strike="noStrike" cap="none" baseline="0">
                <a:ln>
                  <a:noFill/>
                </a:ln>
                <a:solidFill>
                  <a:srgbClr val="000000"/>
                </a:solidFill>
                <a:latin typeface="Arial" pitchFamily="18"/>
                <a:ea typeface="Droid Sans Fallback" pitchFamily="2"/>
                <a:cs typeface="Droid Sans Fallback" pitchFamily="2"/>
              </a:defRPr>
            </a:lvl9pPr>
          </a:lstStyle>
          <a:p>
            <a:pPr marL="162900" indent="-342900" defTabSz="180000">
              <a:lnSpc>
                <a:spcPct val="100000"/>
              </a:lnSpc>
              <a:spcAft>
                <a:spcPts val="0"/>
              </a:spcAft>
              <a:buClr>
                <a:srgbClr val="000000"/>
              </a:buClr>
              <a:buSzPct val="45000"/>
              <a:tabLst/>
            </a:pPr>
            <a:r>
              <a:rPr lang="en-US" sz="1600" b="1" dirty="0" smtClean="0">
                <a:solidFill>
                  <a:srgbClr val="FF0000"/>
                </a:solidFill>
                <a:latin typeface="Georgia" pitchFamily="18" charset="0"/>
              </a:rPr>
              <a:t>1997	</a:t>
            </a:r>
            <a:r>
              <a:rPr lang="cs-CZ" sz="1600" b="1" dirty="0" smtClean="0">
                <a:solidFill>
                  <a:srgbClr val="FF0000"/>
                </a:solidFill>
                <a:latin typeface="Georgia" pitchFamily="18" charset="0"/>
              </a:rPr>
              <a:t>	</a:t>
            </a:r>
            <a:r>
              <a:rPr lang="en-US" sz="1400" dirty="0" smtClean="0">
                <a:solidFill>
                  <a:schemeClr val="tx1"/>
                </a:solidFill>
                <a:latin typeface="Georgia" pitchFamily="18" charset="0"/>
              </a:rPr>
              <a:t>Sorbonsk</a:t>
            </a:r>
            <a:r>
              <a:rPr lang="cs-CZ" sz="1400" dirty="0" smtClean="0">
                <a:solidFill>
                  <a:schemeClr val="tx1"/>
                </a:solidFill>
                <a:latin typeface="Georgia" pitchFamily="18" charset="0"/>
              </a:rPr>
              <a:t>é setkání ministrů školství Francie, Německa, Itálie a Velké Británie</a:t>
            </a:r>
          </a:p>
          <a:p>
            <a:pPr marL="162900" indent="-342900" defTabSz="180000">
              <a:lnSpc>
                <a:spcPct val="100000"/>
              </a:lnSpc>
              <a:spcAft>
                <a:spcPts val="0"/>
              </a:spcAft>
              <a:buClr>
                <a:srgbClr val="000000"/>
              </a:buClr>
              <a:buSzPct val="45000"/>
              <a:tabLst/>
            </a:pPr>
            <a:r>
              <a:rPr lang="en-US" sz="1600" b="1" dirty="0" smtClean="0">
                <a:solidFill>
                  <a:srgbClr val="FF0000"/>
                </a:solidFill>
                <a:latin typeface="Georgia" pitchFamily="18" charset="0"/>
              </a:rPr>
              <a:t>199</a:t>
            </a:r>
            <a:r>
              <a:rPr lang="cs-CZ" sz="1600" b="1" dirty="0" smtClean="0">
                <a:solidFill>
                  <a:srgbClr val="FF0000"/>
                </a:solidFill>
                <a:latin typeface="Georgia" pitchFamily="18" charset="0"/>
              </a:rPr>
              <a:t>8</a:t>
            </a:r>
            <a:r>
              <a:rPr lang="en-US" sz="1600" b="1" dirty="0" smtClean="0">
                <a:solidFill>
                  <a:srgbClr val="FF0000"/>
                </a:solidFill>
                <a:latin typeface="Georgia" pitchFamily="18" charset="0"/>
              </a:rPr>
              <a:t>	</a:t>
            </a:r>
            <a:r>
              <a:rPr lang="cs-CZ" sz="1600" b="1" dirty="0" smtClean="0">
                <a:solidFill>
                  <a:srgbClr val="FF0000"/>
                </a:solidFill>
                <a:latin typeface="Georgia" pitchFamily="18" charset="0"/>
              </a:rPr>
              <a:t>	</a:t>
            </a:r>
            <a:r>
              <a:rPr lang="en-US" sz="1400" i="1" dirty="0" smtClean="0">
                <a:solidFill>
                  <a:srgbClr val="0070C0"/>
                </a:solidFill>
                <a:latin typeface="Georgia" pitchFamily="18" charset="0"/>
              </a:rPr>
              <a:t>Sorbonsk</a:t>
            </a:r>
            <a:r>
              <a:rPr lang="cs-CZ" sz="1400" i="1" dirty="0" smtClean="0">
                <a:solidFill>
                  <a:srgbClr val="0070C0"/>
                </a:solidFill>
                <a:latin typeface="Georgia" pitchFamily="18" charset="0"/>
              </a:rPr>
              <a:t>á deklarace</a:t>
            </a:r>
          </a:p>
          <a:p>
            <a:pPr marL="162900" indent="-342900" defTabSz="180000">
              <a:lnSpc>
                <a:spcPct val="100000"/>
              </a:lnSpc>
              <a:spcAft>
                <a:spcPts val="0"/>
              </a:spcAft>
              <a:buClr>
                <a:srgbClr val="000000"/>
              </a:buClr>
              <a:buSzPct val="45000"/>
              <a:tabLst/>
            </a:pPr>
            <a:r>
              <a:rPr lang="en-US" sz="1600" b="1" dirty="0" smtClean="0">
                <a:solidFill>
                  <a:srgbClr val="FF0000"/>
                </a:solidFill>
                <a:latin typeface="Georgia" pitchFamily="18" charset="0"/>
              </a:rPr>
              <a:t>199</a:t>
            </a:r>
            <a:r>
              <a:rPr lang="cs-CZ" sz="1600" b="1" dirty="0" smtClean="0">
                <a:solidFill>
                  <a:srgbClr val="FF0000"/>
                </a:solidFill>
                <a:latin typeface="Georgia" pitchFamily="18" charset="0"/>
              </a:rPr>
              <a:t>9</a:t>
            </a:r>
            <a:r>
              <a:rPr lang="en-US" sz="1600" b="1" dirty="0" smtClean="0">
                <a:solidFill>
                  <a:srgbClr val="FF0000"/>
                </a:solidFill>
                <a:latin typeface="Georgia" pitchFamily="18" charset="0"/>
              </a:rPr>
              <a:t>	</a:t>
            </a:r>
            <a:r>
              <a:rPr lang="cs-CZ" sz="1600" b="1" dirty="0" smtClean="0">
                <a:solidFill>
                  <a:srgbClr val="FF0000"/>
                </a:solidFill>
                <a:latin typeface="Georgia" pitchFamily="18" charset="0"/>
              </a:rPr>
              <a:t>	</a:t>
            </a:r>
            <a:r>
              <a:rPr lang="cs-CZ" sz="1400" i="1" dirty="0" smtClean="0">
                <a:solidFill>
                  <a:srgbClr val="0070C0"/>
                </a:solidFill>
                <a:latin typeface="Georgia" pitchFamily="18" charset="0"/>
              </a:rPr>
              <a:t>Boloňská konference</a:t>
            </a:r>
          </a:p>
          <a:p>
            <a:pPr marL="162900" indent="-342900" defTabSz="180000">
              <a:lnSpc>
                <a:spcPct val="100000"/>
              </a:lnSpc>
              <a:spcAft>
                <a:spcPts val="0"/>
              </a:spcAft>
              <a:buClr>
                <a:srgbClr val="000000"/>
              </a:buClr>
              <a:buSzPct val="45000"/>
              <a:tabLst/>
            </a:pPr>
            <a:endParaRPr lang="cs-CZ" sz="1400" i="1" dirty="0" smtClean="0">
              <a:solidFill>
                <a:srgbClr val="0070C0"/>
              </a:solidFill>
              <a:latin typeface="Georgia" pitchFamily="18" charset="0"/>
            </a:endParaRPr>
          </a:p>
          <a:p>
            <a:pPr marL="324000" indent="-342900" defTabSz="180000">
              <a:lnSpc>
                <a:spcPct val="100000"/>
              </a:lnSpc>
              <a:spcAft>
                <a:spcPts val="0"/>
              </a:spcAft>
              <a:buClr>
                <a:srgbClr val="000000"/>
              </a:buClr>
              <a:buSzPct val="45000"/>
              <a:tabLst/>
            </a:pPr>
            <a:r>
              <a:rPr lang="cs-CZ" sz="1400" dirty="0" smtClean="0">
                <a:solidFill>
                  <a:schemeClr val="tx1"/>
                </a:solidFill>
                <a:latin typeface="Georgia" pitchFamily="18" charset="0"/>
              </a:rPr>
              <a:t>Principy vymezené Boloňskou deklarací </a:t>
            </a:r>
          </a:p>
          <a:p>
            <a:pPr marL="324000" indent="-342900" defTabSz="180000">
              <a:lnSpc>
                <a:spcPct val="100000"/>
              </a:lnSpc>
              <a:spcAft>
                <a:spcPts val="0"/>
              </a:spcAft>
              <a:buClr>
                <a:srgbClr val="000000"/>
              </a:buClr>
              <a:buSzPct val="45000"/>
              <a:buFont typeface="Arial" pitchFamily="34" charset="0"/>
              <a:buChar char="•"/>
              <a:tabLst/>
            </a:pPr>
            <a:r>
              <a:rPr lang="cs-CZ" sz="1400" dirty="0" smtClean="0">
                <a:solidFill>
                  <a:schemeClr val="tx1"/>
                </a:solidFill>
                <a:latin typeface="Georgia" pitchFamily="18" charset="0"/>
              </a:rPr>
              <a:t>podřizují vysokoškolské prostředí neoliberálním hodnotám</a:t>
            </a:r>
          </a:p>
          <a:p>
            <a:pPr marL="324000" indent="-342900" defTabSz="180000">
              <a:lnSpc>
                <a:spcPct val="100000"/>
              </a:lnSpc>
              <a:spcAft>
                <a:spcPts val="0"/>
              </a:spcAft>
              <a:buClr>
                <a:srgbClr val="000000"/>
              </a:buClr>
              <a:buSzPct val="45000"/>
              <a:buFont typeface="Arial" pitchFamily="34" charset="0"/>
              <a:buChar char="•"/>
              <a:tabLst/>
            </a:pPr>
            <a:r>
              <a:rPr lang="cs-CZ" sz="1400" dirty="0" smtClean="0">
                <a:solidFill>
                  <a:schemeClr val="tx1"/>
                </a:solidFill>
                <a:latin typeface="Georgia" pitchFamily="18" charset="0"/>
              </a:rPr>
              <a:t>iniciují „novou podobu akademického kapitalismu“</a:t>
            </a:r>
          </a:p>
          <a:p>
            <a:pPr marL="324000" indent="-342900" defTabSz="180000">
              <a:lnSpc>
                <a:spcPct val="100000"/>
              </a:lnSpc>
              <a:spcAft>
                <a:spcPts val="0"/>
              </a:spcAft>
              <a:buClr>
                <a:srgbClr val="000000"/>
              </a:buClr>
              <a:buSzPct val="45000"/>
              <a:buFont typeface="Arial" pitchFamily="34" charset="0"/>
              <a:buChar char="•"/>
              <a:tabLst/>
            </a:pPr>
            <a:r>
              <a:rPr lang="cs-CZ" sz="1400" smtClean="0">
                <a:solidFill>
                  <a:schemeClr val="tx1"/>
                </a:solidFill>
                <a:latin typeface="Georgia" pitchFamily="18" charset="0"/>
              </a:rPr>
              <a:t>přibližují </a:t>
            </a:r>
            <a:r>
              <a:rPr lang="cs-CZ" sz="1400" dirty="0" smtClean="0">
                <a:solidFill>
                  <a:schemeClr val="tx1"/>
                </a:solidFill>
                <a:latin typeface="Georgia" pitchFamily="18" charset="0"/>
              </a:rPr>
              <a:t>univerzity k podnikovému a podnikatelskému sektoru</a:t>
            </a:r>
          </a:p>
          <a:p>
            <a:pPr marL="0" indent="-342900" defTabSz="180000">
              <a:lnSpc>
                <a:spcPct val="100000"/>
              </a:lnSpc>
              <a:spcAft>
                <a:spcPts val="0"/>
              </a:spcAft>
              <a:buClr>
                <a:srgbClr val="000000"/>
              </a:buClr>
              <a:buSzPct val="45000"/>
              <a:tabLst/>
            </a:pPr>
            <a:r>
              <a:rPr lang="cs-CZ" sz="1400" dirty="0" smtClean="0">
                <a:solidFill>
                  <a:schemeClr val="tx1"/>
                </a:solidFill>
                <a:latin typeface="Georgia" pitchFamily="18" charset="0"/>
              </a:rPr>
              <a:t>Veřejné univerzity v západních zemích jsou posouvané a tlačené směrem k akademickému kapitalismu stejnými globálními silami, které působí v anglicky mluvících zemích.</a:t>
            </a:r>
          </a:p>
          <a:p>
            <a:pPr marL="324000" indent="-342900" defTabSz="180000">
              <a:lnSpc>
                <a:spcPct val="100000"/>
              </a:lnSpc>
              <a:spcAft>
                <a:spcPts val="0"/>
              </a:spcAft>
              <a:buClr>
                <a:srgbClr val="000000"/>
              </a:buClr>
              <a:buSzPct val="45000"/>
              <a:buFont typeface="Arial" pitchFamily="34" charset="0"/>
              <a:buChar char="•"/>
              <a:tabLst/>
            </a:pPr>
            <a:endParaRPr lang="cs-CZ" sz="1400" dirty="0" smtClean="0">
              <a:solidFill>
                <a:schemeClr val="tx1"/>
              </a:solidFill>
              <a:latin typeface="Georgia" pitchFamily="18" charset="0"/>
            </a:endParaRPr>
          </a:p>
          <a:p>
            <a:pPr marL="162900" indent="-342900" defTabSz="180000">
              <a:lnSpc>
                <a:spcPct val="100000"/>
              </a:lnSpc>
              <a:spcAft>
                <a:spcPts val="0"/>
              </a:spcAft>
              <a:buClr>
                <a:srgbClr val="000000"/>
              </a:buClr>
              <a:buSzPct val="45000"/>
              <a:tabLst/>
            </a:pPr>
            <a:endParaRPr lang="cs-CZ" sz="1400" dirty="0" smtClean="0">
              <a:solidFill>
                <a:schemeClr val="tx1"/>
              </a:solidFill>
              <a:latin typeface="Georgia" pitchFamily="18" charset="0"/>
            </a:endParaRPr>
          </a:p>
          <a:p>
            <a:pPr marL="162900" indent="-342900" defTabSz="180000">
              <a:lnSpc>
                <a:spcPct val="100000"/>
              </a:lnSpc>
              <a:spcAft>
                <a:spcPts val="0"/>
              </a:spcAft>
              <a:buClr>
                <a:srgbClr val="000000"/>
              </a:buClr>
              <a:buSzPct val="45000"/>
              <a:tabLst/>
            </a:pPr>
            <a:endParaRPr lang="cs-CZ" sz="1400" b="1" dirty="0" smtClean="0">
              <a:solidFill>
                <a:srgbClr val="FF0000"/>
              </a:solidFill>
              <a:latin typeface="Georgia" pitchFamily="18" charset="0"/>
            </a:endParaRPr>
          </a:p>
          <a:p>
            <a:pPr marL="0" indent="0">
              <a:lnSpc>
                <a:spcPct val="100000"/>
              </a:lnSpc>
              <a:spcAft>
                <a:spcPts val="0"/>
              </a:spcAft>
              <a:buClr>
                <a:srgbClr val="000000"/>
              </a:buClr>
              <a:buSzPct val="45000"/>
            </a:pPr>
            <a:endParaRPr lang="cs-CZ" sz="1200" dirty="0">
              <a:solidFill>
                <a:srgbClr val="FF0000"/>
              </a:solidFill>
              <a:latin typeface="+mn-lt"/>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936104"/>
          </a:xfrm>
        </p:spPr>
        <p:txBody>
          <a:bodyPr>
            <a:normAutofit/>
          </a:bodyPr>
          <a:lstStyle/>
          <a:p>
            <a:pPr algn="l"/>
            <a:r>
              <a:rPr lang="cs-CZ" sz="3600" dirty="0" smtClean="0">
                <a:solidFill>
                  <a:srgbClr val="0070C0"/>
                </a:solidFill>
                <a:latin typeface="Georgia" pitchFamily="18" charset="0"/>
              </a:rPr>
              <a:t>Paradoxy znalostní společnosti</a:t>
            </a:r>
            <a:endParaRPr lang="cs-CZ" sz="3600" dirty="0">
              <a:solidFill>
                <a:srgbClr val="0070C0"/>
              </a:solidFill>
              <a:latin typeface="Georgia" pitchFamily="18" charset="0"/>
            </a:endParaRPr>
          </a:p>
        </p:txBody>
      </p:sp>
      <p:sp>
        <p:nvSpPr>
          <p:cNvPr id="4" name="TextovéPole 3"/>
          <p:cNvSpPr txBox="1"/>
          <p:nvPr/>
        </p:nvSpPr>
        <p:spPr>
          <a:xfrm>
            <a:off x="755576" y="1268760"/>
            <a:ext cx="7776864" cy="5047536"/>
          </a:xfrm>
          <a:prstGeom prst="rect">
            <a:avLst/>
          </a:prstGeom>
          <a:noFill/>
        </p:spPr>
        <p:txBody>
          <a:bodyPr wrap="square" rtlCol="0">
            <a:spAutoFit/>
          </a:bodyPr>
          <a:lstStyle/>
          <a:p>
            <a:pPr indent="-180000">
              <a:buFontTx/>
              <a:buChar char="-"/>
            </a:pPr>
            <a:r>
              <a:rPr lang="cs-CZ" sz="1400" b="1" dirty="0" smtClean="0">
                <a:solidFill>
                  <a:srgbClr val="0070C0"/>
                </a:solidFill>
                <a:latin typeface="Georgia" pitchFamily="18" charset="0"/>
              </a:rPr>
              <a:t>paradox inteligence</a:t>
            </a:r>
            <a:r>
              <a:rPr lang="cs-CZ" sz="1400" dirty="0" smtClean="0">
                <a:latin typeface="Georgia" pitchFamily="18" charset="0"/>
              </a:rPr>
              <a:t>	  				                               proti očekávání růst disponibilního objemu vědění  ve společnosti nevede k obecnému zvýšení intelektuální úrovně společnosti, výsledky výuky jsou horší než dříve											               </a:t>
            </a:r>
            <a:r>
              <a:rPr lang="cs-CZ" sz="1400" b="1" dirty="0" smtClean="0">
                <a:solidFill>
                  <a:srgbClr val="0070C0"/>
                </a:solidFill>
                <a:latin typeface="Georgia" pitchFamily="18" charset="0"/>
              </a:rPr>
              <a:t>-   paradox životního a kreativního prostoru</a:t>
            </a:r>
            <a:r>
              <a:rPr lang="cs-CZ" sz="1400" dirty="0" smtClean="0">
                <a:solidFill>
                  <a:srgbClr val="0070C0"/>
                </a:solidFill>
                <a:latin typeface="Georgia" pitchFamily="18" charset="0"/>
              </a:rPr>
              <a:t>	</a:t>
            </a:r>
            <a:r>
              <a:rPr lang="cs-CZ" sz="1400" dirty="0" smtClean="0">
                <a:latin typeface="Georgia" pitchFamily="18" charset="0"/>
              </a:rPr>
              <a:t>	   		    proti očekávání, že se již v naší generaci rozšíří prostor svobody a tvořivosti individua a znásobí se využívání volného  času,  dochází ve skutečnosti k fenoménu jeho ubíjení, k redukci aktivní volby činnosti a k poklesu kreativity, volný čas se ze 40-60</a:t>
            </a:r>
            <a:r>
              <a:rPr lang="en-US" sz="1400" dirty="0" smtClean="0">
                <a:latin typeface="Georgia" pitchFamily="18" charset="0"/>
              </a:rPr>
              <a:t>% </a:t>
            </a:r>
            <a:r>
              <a:rPr lang="cs-CZ" sz="1400" dirty="0" smtClean="0">
                <a:latin typeface="Georgia" pitchFamily="18" charset="0"/>
              </a:rPr>
              <a:t>bude redukovat na hraní si s elektronickými přístroji							            </a:t>
            </a:r>
          </a:p>
          <a:p>
            <a:pPr>
              <a:buFontTx/>
              <a:buChar char="-"/>
            </a:pPr>
            <a:r>
              <a:rPr lang="cs-CZ" sz="1400" b="1" dirty="0" smtClean="0">
                <a:solidFill>
                  <a:srgbClr val="0070C0"/>
                </a:solidFill>
                <a:latin typeface="Georgia" pitchFamily="18" charset="0"/>
              </a:rPr>
              <a:t>   paradox elektronické demokracie	</a:t>
            </a:r>
            <a:r>
              <a:rPr lang="cs-CZ" sz="1400" dirty="0" smtClean="0">
                <a:solidFill>
                  <a:srgbClr val="0070C0"/>
                </a:solidFill>
                <a:latin typeface="Georgia" pitchFamily="18" charset="0"/>
              </a:rPr>
              <a:t>				     </a:t>
            </a:r>
            <a:r>
              <a:rPr lang="cs-CZ" sz="1400" dirty="0" smtClean="0">
                <a:latin typeface="Georgia" pitchFamily="18" charset="0"/>
              </a:rPr>
              <a:t>proti předpokladu, že elektronická média povedou k rozšíření a zejména kultivaci politické diskuse, dochází k tomu, že lidé se více dívají a stále méně se snaží rozumět; veřejný prostor pro politickou diskusi, jakkoliv politicky neomezován se de facto ztrácí	</a:t>
            </a:r>
          </a:p>
          <a:p>
            <a:pPr>
              <a:buFontTx/>
              <a:buChar char="-"/>
            </a:pPr>
            <a:endParaRPr lang="cs-CZ" sz="1400" dirty="0" smtClean="0">
              <a:latin typeface="Georgia" pitchFamily="18" charset="0"/>
            </a:endParaRPr>
          </a:p>
          <a:p>
            <a:r>
              <a:rPr lang="cs-CZ" sz="1400" dirty="0" smtClean="0">
                <a:latin typeface="Georgia" pitchFamily="18" charset="0"/>
              </a:rPr>
              <a:t>Pokud se společnost vědění perspektivně stabilizuje, bude se členit na</a:t>
            </a:r>
          </a:p>
          <a:p>
            <a:pPr indent="-180000">
              <a:buFont typeface="Arial" pitchFamily="34" charset="0"/>
              <a:buChar char="•"/>
            </a:pPr>
            <a:r>
              <a:rPr lang="cs-CZ" sz="1400" b="1" dirty="0" smtClean="0">
                <a:solidFill>
                  <a:srgbClr val="FF0000"/>
                </a:solidFill>
                <a:latin typeface="Georgia" pitchFamily="18" charset="0"/>
              </a:rPr>
              <a:t>20</a:t>
            </a:r>
            <a:r>
              <a:rPr lang="en-US" sz="1400" b="1" dirty="0" smtClean="0">
                <a:solidFill>
                  <a:srgbClr val="FF0000"/>
                </a:solidFill>
                <a:latin typeface="Georgia" pitchFamily="18" charset="0"/>
              </a:rPr>
              <a:t>%</a:t>
            </a:r>
            <a:r>
              <a:rPr lang="cs-CZ" sz="1400" dirty="0" smtClean="0">
                <a:latin typeface="Georgia" pitchFamily="18" charset="0"/>
              </a:rPr>
              <a:t>	intelektuální elita</a:t>
            </a:r>
          </a:p>
          <a:p>
            <a:pPr indent="-180000">
              <a:buFont typeface="Arial" pitchFamily="34" charset="0"/>
              <a:buChar char="•"/>
            </a:pPr>
            <a:r>
              <a:rPr lang="cs-CZ" sz="1400" b="1" dirty="0" smtClean="0">
                <a:solidFill>
                  <a:srgbClr val="FF0000"/>
                </a:solidFill>
                <a:latin typeface="Georgia" pitchFamily="18" charset="0"/>
              </a:rPr>
              <a:t>60</a:t>
            </a:r>
            <a:r>
              <a:rPr lang="en-US" sz="1400" b="1" dirty="0" smtClean="0">
                <a:solidFill>
                  <a:srgbClr val="FF0000"/>
                </a:solidFill>
                <a:latin typeface="Georgia" pitchFamily="18" charset="0"/>
              </a:rPr>
              <a:t>%</a:t>
            </a:r>
            <a:r>
              <a:rPr lang="cs-CZ" sz="1400" dirty="0" smtClean="0">
                <a:latin typeface="Georgia" pitchFamily="18" charset="0"/>
              </a:rPr>
              <a:t>	kvalifikovaní, nemanuální, nekreativní obsluhovatelé technologických nástrojů</a:t>
            </a:r>
          </a:p>
          <a:p>
            <a:pPr indent="-180000">
              <a:buFont typeface="Arial" pitchFamily="34" charset="0"/>
              <a:buChar char="•"/>
            </a:pPr>
            <a:r>
              <a:rPr lang="cs-CZ" sz="1400" b="1" dirty="0" smtClean="0">
                <a:solidFill>
                  <a:srgbClr val="FF0000"/>
                </a:solidFill>
                <a:latin typeface="Georgia" pitchFamily="18" charset="0"/>
              </a:rPr>
              <a:t>20</a:t>
            </a:r>
            <a:r>
              <a:rPr lang="en-US" sz="1400" b="1" dirty="0" smtClean="0">
                <a:solidFill>
                  <a:srgbClr val="FF0000"/>
                </a:solidFill>
                <a:latin typeface="Georgia" pitchFamily="18" charset="0"/>
              </a:rPr>
              <a:t>%</a:t>
            </a:r>
            <a:r>
              <a:rPr lang="en-US" sz="1400" dirty="0" smtClean="0">
                <a:latin typeface="Georgia" pitchFamily="18" charset="0"/>
              </a:rPr>
              <a:t>	</a:t>
            </a:r>
            <a:r>
              <a:rPr lang="cs-CZ" sz="1400" dirty="0" smtClean="0">
                <a:latin typeface="Georgia" pitchFamily="18" charset="0"/>
              </a:rPr>
              <a:t>kteří nikdy nezvládnou přístupové cesty k tomu, aby se stali byť jen pomocnými 	silami v informačně technologickém světě</a:t>
            </a:r>
          </a:p>
          <a:p>
            <a:pPr indent="-180000">
              <a:buFont typeface="Arial" pitchFamily="34" charset="0"/>
              <a:buChar char="•"/>
            </a:pPr>
            <a:endParaRPr lang="cs-CZ" sz="1400" dirty="0" smtClean="0">
              <a:latin typeface="Georgia" pitchFamily="18" charset="0"/>
            </a:endParaRPr>
          </a:p>
          <a:p>
            <a:pPr indent="-180000"/>
            <a:r>
              <a:rPr lang="cs-CZ" sz="1400" dirty="0" smtClean="0">
                <a:latin typeface="Georgia" pitchFamily="18" charset="0"/>
              </a:rPr>
              <a:t>Tato diferenciace odpovídá v podstatě </a:t>
            </a:r>
            <a:r>
              <a:rPr lang="cs-CZ" sz="1400" i="1" dirty="0" smtClean="0">
                <a:solidFill>
                  <a:srgbClr val="0070C0"/>
                </a:solidFill>
                <a:latin typeface="Georgia" pitchFamily="18" charset="0"/>
              </a:rPr>
              <a:t>normálnímu rozložení intelektových dispozic v populaci, </a:t>
            </a:r>
            <a:r>
              <a:rPr lang="cs-CZ" sz="1400" dirty="0" smtClean="0">
                <a:latin typeface="Georgia" pitchFamily="18" charset="0"/>
              </a:rPr>
              <a:t>které se v důsledku žádné změny sociálně technologické struktury společnosti nemůže změnit.</a:t>
            </a:r>
            <a:endParaRPr lang="cs-CZ" sz="1400" dirty="0">
              <a:latin typeface="Georgia" pitchFamily="18"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pPr algn="l"/>
            <a:r>
              <a:rPr lang="cs-CZ" sz="3600" dirty="0" smtClean="0">
                <a:solidFill>
                  <a:srgbClr val="0070C0"/>
                </a:solidFill>
                <a:latin typeface="Georgia" pitchFamily="18" charset="0"/>
              </a:rPr>
              <a:t>Robert McChesney </a:t>
            </a:r>
            <a:r>
              <a:rPr lang="cs-CZ" sz="1800" dirty="0" smtClean="0">
                <a:solidFill>
                  <a:srgbClr val="0070C0"/>
                </a:solidFill>
                <a:latin typeface="Georgia" pitchFamily="18" charset="0"/>
              </a:rPr>
              <a:t>(1952)</a:t>
            </a:r>
          </a:p>
        </p:txBody>
      </p:sp>
      <p:pic>
        <p:nvPicPr>
          <p:cNvPr id="4" name="Obrázek 3" descr="McChesney 1.jpg"/>
          <p:cNvPicPr>
            <a:picLocks noChangeAspect="1"/>
          </p:cNvPicPr>
          <p:nvPr/>
        </p:nvPicPr>
        <p:blipFill>
          <a:blip r:embed="rId2" cstate="print"/>
          <a:stretch>
            <a:fillRect/>
          </a:stretch>
        </p:blipFill>
        <p:spPr>
          <a:xfrm>
            <a:off x="899592" y="1700808"/>
            <a:ext cx="1584176" cy="2299610"/>
          </a:xfrm>
          <a:prstGeom prst="rect">
            <a:avLst/>
          </a:prstGeom>
        </p:spPr>
      </p:pic>
      <p:sp>
        <p:nvSpPr>
          <p:cNvPr id="5" name="TextovéPole 4"/>
          <p:cNvSpPr txBox="1"/>
          <p:nvPr/>
        </p:nvSpPr>
        <p:spPr>
          <a:xfrm>
            <a:off x="827584" y="4077072"/>
            <a:ext cx="7632848" cy="2308324"/>
          </a:xfrm>
          <a:prstGeom prst="rect">
            <a:avLst/>
          </a:prstGeom>
          <a:noFill/>
        </p:spPr>
        <p:txBody>
          <a:bodyPr wrap="square" rtlCol="0">
            <a:spAutoFit/>
          </a:bodyPr>
          <a:lstStyle/>
          <a:p>
            <a:r>
              <a:rPr lang="cs-CZ" b="1" dirty="0" smtClean="0">
                <a:solidFill>
                  <a:srgbClr val="FF0000"/>
                </a:solidFill>
                <a:latin typeface="Georgia" pitchFamily="18" charset="0"/>
              </a:rPr>
              <a:t>Robert McChesney </a:t>
            </a:r>
            <a:r>
              <a:rPr lang="cs-CZ" sz="1400" b="1" dirty="0" smtClean="0">
                <a:solidFill>
                  <a:srgbClr val="FF0000"/>
                </a:solidFill>
                <a:latin typeface="Georgia" pitchFamily="18" charset="0"/>
              </a:rPr>
              <a:t>(1952)</a:t>
            </a:r>
          </a:p>
          <a:p>
            <a:r>
              <a:rPr lang="cs-CZ" sz="1400" dirty="0" smtClean="0">
                <a:solidFill>
                  <a:srgbClr val="0070C0"/>
                </a:solidFill>
                <a:latin typeface="Georgia" pitchFamily="18" charset="0"/>
              </a:rPr>
              <a:t>University of Illinois</a:t>
            </a:r>
          </a:p>
          <a:p>
            <a:r>
              <a:rPr lang="en-US" sz="1400" i="1" dirty="0" smtClean="0">
                <a:latin typeface="Georgia" pitchFamily="18" charset="0"/>
              </a:rPr>
              <a:t>Digital Disconnect</a:t>
            </a:r>
            <a:r>
              <a:rPr lang="en-US" sz="1400" dirty="0" smtClean="0">
                <a:latin typeface="Georgia" pitchFamily="18" charset="0"/>
              </a:rPr>
              <a:t>:</a:t>
            </a:r>
            <a:r>
              <a:rPr lang="cs-CZ" sz="1400" dirty="0" smtClean="0">
                <a:latin typeface="Georgia" pitchFamily="18" charset="0"/>
              </a:rPr>
              <a:t> </a:t>
            </a:r>
            <a:r>
              <a:rPr lang="en-US" sz="1400" i="1" dirty="0" smtClean="0">
                <a:latin typeface="Georgia" pitchFamily="18" charset="0"/>
              </a:rPr>
              <a:t>How Capitalism is Turning the Internet Against Democracy</a:t>
            </a:r>
            <a:endParaRPr lang="cs-CZ" sz="1400" i="1" dirty="0" smtClean="0">
              <a:latin typeface="Georgia" pitchFamily="18" charset="0"/>
            </a:endParaRPr>
          </a:p>
          <a:p>
            <a:r>
              <a:rPr lang="en-US" sz="1400" dirty="0" smtClean="0">
                <a:latin typeface="Georgia" pitchFamily="18" charset="0"/>
              </a:rPr>
              <a:t>New York, NY:</a:t>
            </a:r>
            <a:r>
              <a:rPr lang="cs-CZ" sz="1400" dirty="0" smtClean="0">
                <a:latin typeface="Georgia" pitchFamily="18" charset="0"/>
              </a:rPr>
              <a:t> </a:t>
            </a:r>
            <a:r>
              <a:rPr lang="en-US" sz="1400" dirty="0" smtClean="0">
                <a:latin typeface="Georgia" pitchFamily="18" charset="0"/>
              </a:rPr>
              <a:t>New Press, 2013, 299 pp, 27,95 dolarů</a:t>
            </a:r>
            <a:endParaRPr lang="cs-CZ" sz="1400" dirty="0" smtClean="0">
              <a:latin typeface="Georgia" pitchFamily="18" charset="0"/>
            </a:endParaRPr>
          </a:p>
          <a:p>
            <a:r>
              <a:rPr lang="cs-CZ" sz="1400" dirty="0" smtClean="0">
                <a:solidFill>
                  <a:srgbClr val="0070C0"/>
                </a:solidFill>
                <a:latin typeface="Georgia" pitchFamily="18" charset="0"/>
              </a:rPr>
              <a:t>Digitální rozpojení: Jak kapitalismus obrací internet proti demokracii</a:t>
            </a:r>
          </a:p>
          <a:p>
            <a:endParaRPr lang="cs-CZ" sz="1400" dirty="0" smtClean="0"/>
          </a:p>
          <a:p>
            <a:r>
              <a:rPr lang="cs-CZ" sz="1400" dirty="0" smtClean="0">
                <a:latin typeface="Georgia" pitchFamily="18" charset="0"/>
              </a:rPr>
              <a:t>Podle americké socioložky </a:t>
            </a:r>
            <a:r>
              <a:rPr lang="cs-CZ" sz="1400" dirty="0" smtClean="0">
                <a:solidFill>
                  <a:srgbClr val="0070C0"/>
                </a:solidFill>
                <a:latin typeface="Georgia" pitchFamily="18" charset="0"/>
              </a:rPr>
              <a:t>Šošany Zuboffové (Shoshana Zuboff) </a:t>
            </a:r>
            <a:r>
              <a:rPr lang="cs-CZ" sz="1400" dirty="0" smtClean="0">
                <a:latin typeface="Georgia" pitchFamily="18" charset="0"/>
              </a:rPr>
              <a:t>dnešní západní společnost opouští Edisonův a Fordův svět a ocitá se na prahu nové epochy </a:t>
            </a:r>
            <a:r>
              <a:rPr lang="cs-CZ" sz="1400" dirty="0" smtClean="0">
                <a:solidFill>
                  <a:srgbClr val="0070C0"/>
                </a:solidFill>
                <a:latin typeface="Georgia" pitchFamily="18" charset="0"/>
              </a:rPr>
              <a:t>informačního kapitalismu</a:t>
            </a:r>
            <a:r>
              <a:rPr lang="cs-CZ" sz="1400" dirty="0" smtClean="0">
                <a:latin typeface="Georgia" pitchFamily="18" charset="0"/>
              </a:rPr>
              <a:t>. 	 S poklesem pracovních příležitostí je spojený ekonomický propad střední třídy a navzdory údajně neomezenému přístupu k informacím se neustále zvyšují náklady na vzdělání. </a:t>
            </a:r>
            <a:endParaRPr lang="cs-CZ" sz="1400" dirty="0">
              <a:solidFill>
                <a:srgbClr val="0070C0"/>
              </a:solidFill>
              <a:latin typeface="Georgia" pitchFamily="18" charset="0"/>
            </a:endParaRPr>
          </a:p>
        </p:txBody>
      </p:sp>
      <p:pic>
        <p:nvPicPr>
          <p:cNvPr id="6" name="Obrázek 5" descr="McChesney 3.jpg"/>
          <p:cNvPicPr>
            <a:picLocks noChangeAspect="1"/>
          </p:cNvPicPr>
          <p:nvPr/>
        </p:nvPicPr>
        <p:blipFill>
          <a:blip r:embed="rId3" cstate="print"/>
          <a:stretch>
            <a:fillRect/>
          </a:stretch>
        </p:blipFill>
        <p:spPr>
          <a:xfrm rot="16200000">
            <a:off x="3051319" y="2268358"/>
            <a:ext cx="1385180" cy="2088232"/>
          </a:xfrm>
          <a:prstGeom prst="rect">
            <a:avLst/>
          </a:prstGeom>
        </p:spPr>
      </p:pic>
      <p:sp>
        <p:nvSpPr>
          <p:cNvPr id="7" name="TextovéPole 6"/>
          <p:cNvSpPr txBox="1"/>
          <p:nvPr/>
        </p:nvSpPr>
        <p:spPr>
          <a:xfrm>
            <a:off x="2627784" y="1628800"/>
            <a:ext cx="5976664" cy="923330"/>
          </a:xfrm>
          <a:prstGeom prst="rect">
            <a:avLst/>
          </a:prstGeom>
          <a:noFill/>
        </p:spPr>
        <p:txBody>
          <a:bodyPr wrap="square" rtlCol="0">
            <a:spAutoFit/>
          </a:bodyPr>
          <a:lstStyle/>
          <a:p>
            <a:r>
              <a:rPr lang="cs-CZ" dirty="0" smtClean="0">
                <a:latin typeface="Georgia" pitchFamily="18" charset="0"/>
              </a:rPr>
              <a:t>Kapitalismus ovládl internet natolik, že demokratické hodnoty a soukromí, dokonce samotná lidská duše jsou v ohrožení, jaké si nedokázal představit ani George Orwell.</a:t>
            </a:r>
            <a:endParaRPr lang="cs-CZ" dirty="0">
              <a:latin typeface="Georgia" pitchFamily="18" charset="0"/>
            </a:endParaRPr>
          </a:p>
        </p:txBody>
      </p:sp>
      <p:sp>
        <p:nvSpPr>
          <p:cNvPr id="8" name="TextovéPole 7"/>
          <p:cNvSpPr txBox="1"/>
          <p:nvPr/>
        </p:nvSpPr>
        <p:spPr>
          <a:xfrm>
            <a:off x="4932041" y="2636912"/>
            <a:ext cx="3816424" cy="1384995"/>
          </a:xfrm>
          <a:prstGeom prst="rect">
            <a:avLst/>
          </a:prstGeom>
          <a:noFill/>
        </p:spPr>
        <p:txBody>
          <a:bodyPr wrap="square" rtlCol="0">
            <a:spAutoFit/>
          </a:bodyPr>
          <a:lstStyle/>
          <a:p>
            <a:r>
              <a:rPr lang="cs-CZ" sz="2000" b="1" dirty="0" smtClean="0">
                <a:solidFill>
                  <a:srgbClr val="FF0000"/>
                </a:solidFill>
                <a:latin typeface="Georgia" pitchFamily="18" charset="0"/>
              </a:rPr>
              <a:t>Surveillance capitalism</a:t>
            </a:r>
          </a:p>
          <a:p>
            <a:r>
              <a:rPr lang="cs-CZ" sz="1600" b="1" dirty="0" smtClean="0">
                <a:latin typeface="Georgia" pitchFamily="18" charset="0"/>
              </a:rPr>
              <a:t>Kontrolně-sledovací kapitalismus</a:t>
            </a:r>
          </a:p>
          <a:p>
            <a:r>
              <a:rPr lang="cs-CZ" sz="1600" dirty="0" smtClean="0">
                <a:latin typeface="Georgia" pitchFamily="18" charset="0"/>
              </a:rPr>
              <a:t>je hluboce zabudovaný do digitální ekonomiky a pronikl do všech oblastí našich životů.</a:t>
            </a:r>
            <a:endParaRPr lang="cs-CZ" sz="1600" dirty="0">
              <a:latin typeface="Georgia" pitchFamily="18"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pPr algn="l"/>
            <a:r>
              <a:rPr lang="cs-CZ" sz="3600" dirty="0" smtClean="0">
                <a:solidFill>
                  <a:srgbClr val="0070C0"/>
                </a:solidFill>
                <a:latin typeface="Georgia" pitchFamily="18" charset="0"/>
              </a:rPr>
              <a:t>Prof. RNDr. Jaroslav Pokorný, CSc.</a:t>
            </a:r>
            <a:endParaRPr lang="cs-CZ" sz="3600" dirty="0">
              <a:solidFill>
                <a:srgbClr val="0070C0"/>
              </a:solidFill>
              <a:latin typeface="Georgia" pitchFamily="18" charset="0"/>
            </a:endParaRPr>
          </a:p>
        </p:txBody>
      </p:sp>
      <p:sp>
        <p:nvSpPr>
          <p:cNvPr id="3" name="TextovéPole 2"/>
          <p:cNvSpPr txBox="1"/>
          <p:nvPr/>
        </p:nvSpPr>
        <p:spPr>
          <a:xfrm>
            <a:off x="467544" y="1052736"/>
            <a:ext cx="7992888" cy="646331"/>
          </a:xfrm>
          <a:prstGeom prst="rect">
            <a:avLst/>
          </a:prstGeom>
          <a:noFill/>
        </p:spPr>
        <p:txBody>
          <a:bodyPr wrap="square" rtlCol="0">
            <a:spAutoFit/>
          </a:bodyPr>
          <a:lstStyle/>
          <a:p>
            <a:r>
              <a:rPr lang="cs-CZ" sz="1200" dirty="0" smtClean="0">
                <a:solidFill>
                  <a:srgbClr val="0070C0"/>
                </a:solidFill>
                <a:latin typeface="Georgia" pitchFamily="18" charset="0"/>
              </a:rPr>
              <a:t>Pokorný, J.: </a:t>
            </a:r>
            <a:r>
              <a:rPr lang="cs-CZ" sz="1200" i="1" dirty="0" smtClean="0">
                <a:solidFill>
                  <a:srgbClr val="0070C0"/>
                </a:solidFill>
                <a:latin typeface="Georgia" pitchFamily="18" charset="0"/>
              </a:rPr>
              <a:t>Věda, technologie a společnost v síťovém věku</a:t>
            </a:r>
            <a:r>
              <a:rPr lang="cs-CZ" sz="1200" dirty="0" smtClean="0">
                <a:solidFill>
                  <a:srgbClr val="0070C0"/>
                </a:solidFill>
                <a:latin typeface="Georgia" pitchFamily="18" charset="0"/>
              </a:rPr>
              <a:t>. Teorie vědy, XI/XXIV/1, 2002. Kabinet pro studium vědy, techniky a společnosti při FÚ AV ČR, ISSN 1210-0250, pp. 101-120. </a:t>
            </a:r>
            <a:br>
              <a:rPr lang="cs-CZ" sz="1200" dirty="0" smtClean="0">
                <a:solidFill>
                  <a:srgbClr val="0070C0"/>
                </a:solidFill>
                <a:latin typeface="Georgia" pitchFamily="18" charset="0"/>
              </a:rPr>
            </a:br>
            <a:endParaRPr lang="cs-CZ" sz="1200" dirty="0">
              <a:solidFill>
                <a:srgbClr val="0070C0"/>
              </a:solidFill>
              <a:latin typeface="Georgia" pitchFamily="18" charset="0"/>
            </a:endParaRPr>
          </a:p>
        </p:txBody>
      </p:sp>
      <p:pic>
        <p:nvPicPr>
          <p:cNvPr id="4" name="Obrázek 3" descr="Pokorný 1.jpg"/>
          <p:cNvPicPr>
            <a:picLocks noChangeAspect="1"/>
          </p:cNvPicPr>
          <p:nvPr/>
        </p:nvPicPr>
        <p:blipFill>
          <a:blip r:embed="rId2" cstate="print"/>
          <a:stretch>
            <a:fillRect/>
          </a:stretch>
        </p:blipFill>
        <p:spPr>
          <a:xfrm>
            <a:off x="755576" y="4005064"/>
            <a:ext cx="1764412" cy="2376264"/>
          </a:xfrm>
          <a:prstGeom prst="rect">
            <a:avLst/>
          </a:prstGeom>
        </p:spPr>
      </p:pic>
      <p:sp>
        <p:nvSpPr>
          <p:cNvPr id="5" name="TextovéPole 4"/>
          <p:cNvSpPr txBox="1"/>
          <p:nvPr/>
        </p:nvSpPr>
        <p:spPr>
          <a:xfrm>
            <a:off x="611560" y="1628801"/>
            <a:ext cx="7632848" cy="2215991"/>
          </a:xfrm>
          <a:prstGeom prst="rect">
            <a:avLst/>
          </a:prstGeom>
          <a:noFill/>
        </p:spPr>
        <p:txBody>
          <a:bodyPr wrap="square" rtlCol="0">
            <a:spAutoFit/>
          </a:bodyPr>
          <a:lstStyle/>
          <a:p>
            <a:pPr marL="180000" indent="-180000">
              <a:buFont typeface="Arial" pitchFamily="34" charset="0"/>
              <a:buChar char="•"/>
            </a:pPr>
            <a:r>
              <a:rPr lang="cs-CZ" sz="1400" dirty="0" smtClean="0">
                <a:latin typeface="Georgia" pitchFamily="18" charset="0"/>
              </a:rPr>
              <a:t>Nezničí profese v informačních systémech a informačních technologiích více pracovních míst, než jich vytvoří ?</a:t>
            </a:r>
          </a:p>
          <a:p>
            <a:pPr marL="180000" indent="-180000">
              <a:buFont typeface="Arial" pitchFamily="34" charset="0"/>
              <a:buChar char="•"/>
            </a:pPr>
            <a:r>
              <a:rPr lang="cs-CZ" sz="1400" dirty="0" smtClean="0">
                <a:latin typeface="Georgia" pitchFamily="18" charset="0"/>
              </a:rPr>
              <a:t>Budou lidé schopni se adaptovat na akceleraci růstu objemu poznatků, jež lze sice všechny uložit, ale nikoliv použít?</a:t>
            </a:r>
          </a:p>
          <a:p>
            <a:pPr marL="180000" indent="-180000">
              <a:buFont typeface="Arial" pitchFamily="34" charset="0"/>
              <a:buChar char="•"/>
            </a:pPr>
            <a:r>
              <a:rPr lang="cs-CZ" sz="1400" dirty="0" smtClean="0">
                <a:latin typeface="Georgia" pitchFamily="18" charset="0"/>
              </a:rPr>
              <a:t>Nerozšíří se propast mezi industriálními či postindustriálními společnostmi přímo úměrně dostupnosti nových informačních technologií?</a:t>
            </a:r>
          </a:p>
          <a:p>
            <a:pPr marL="180000" indent="-180000">
              <a:buFont typeface="Arial" pitchFamily="34" charset="0"/>
              <a:buChar char="•"/>
            </a:pPr>
            <a:r>
              <a:rPr lang="cs-CZ" sz="1400" dirty="0" smtClean="0">
                <a:latin typeface="Georgia" pitchFamily="18" charset="0"/>
              </a:rPr>
              <a:t>Nevznikne mezigenerační napětí a bariéra v důsledku přirozené odlišné adaptability na nové technologie?</a:t>
            </a:r>
          </a:p>
          <a:p>
            <a:pPr marL="180000" indent="-180000">
              <a:buFont typeface="Arial" pitchFamily="34" charset="0"/>
              <a:buChar char="•"/>
            </a:pPr>
            <a:r>
              <a:rPr lang="cs-CZ" sz="1400" dirty="0" smtClean="0">
                <a:latin typeface="Georgia" pitchFamily="18" charset="0"/>
              </a:rPr>
              <a:t>Nevytvoří se nový typ sociální nerovnosti podle principu vědění a nevěděni?</a:t>
            </a:r>
          </a:p>
          <a:p>
            <a:pPr marL="180000" indent="-180000">
              <a:buFont typeface="Arial" pitchFamily="34" charset="0"/>
              <a:buChar char="•"/>
            </a:pPr>
            <a:endParaRPr lang="cs-CZ" sz="1200" dirty="0">
              <a:latin typeface="Georgia" pitchFamily="18" charset="0"/>
            </a:endParaRPr>
          </a:p>
        </p:txBody>
      </p:sp>
      <p:pic>
        <p:nvPicPr>
          <p:cNvPr id="6" name="Picture 2" descr="C:\Users\Jarda\Desktop\VZP1 příprava\Myš a pazourek.jpg"/>
          <p:cNvPicPr>
            <a:picLocks noChangeAspect="1" noChangeArrowheads="1"/>
          </p:cNvPicPr>
          <p:nvPr/>
        </p:nvPicPr>
        <p:blipFill>
          <a:blip r:embed="rId3" cstate="print"/>
          <a:srcRect/>
          <a:stretch>
            <a:fillRect/>
          </a:stretch>
        </p:blipFill>
        <p:spPr bwMode="auto">
          <a:xfrm>
            <a:off x="2843808" y="4005064"/>
            <a:ext cx="3995936" cy="239201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60648"/>
            <a:ext cx="8229600" cy="792088"/>
          </a:xfrm>
        </p:spPr>
        <p:txBody>
          <a:bodyPr>
            <a:normAutofit/>
          </a:bodyPr>
          <a:lstStyle/>
          <a:p>
            <a:pPr algn="l"/>
            <a:r>
              <a:rPr lang="cs-CZ" sz="3600" dirty="0" smtClean="0">
                <a:solidFill>
                  <a:srgbClr val="0070C0"/>
                </a:solidFill>
                <a:latin typeface="Georgia" pitchFamily="18" charset="0"/>
              </a:rPr>
              <a:t>Ekonomická krize</a:t>
            </a:r>
            <a:endParaRPr lang="cs-CZ" sz="3600" dirty="0">
              <a:solidFill>
                <a:srgbClr val="0070C0"/>
              </a:solidFill>
              <a:latin typeface="Georgia" pitchFamily="18" charset="0"/>
            </a:endParaRPr>
          </a:p>
        </p:txBody>
      </p:sp>
      <p:sp>
        <p:nvSpPr>
          <p:cNvPr id="3" name="Zástupný symbol pro obsah 2"/>
          <p:cNvSpPr>
            <a:spLocks noGrp="1"/>
          </p:cNvSpPr>
          <p:nvPr>
            <p:ph idx="1"/>
          </p:nvPr>
        </p:nvSpPr>
        <p:spPr>
          <a:xfrm>
            <a:off x="457200" y="1196752"/>
            <a:ext cx="8229600" cy="4929411"/>
          </a:xfrm>
        </p:spPr>
        <p:txBody>
          <a:bodyPr/>
          <a:lstStyle/>
          <a:p>
            <a:pPr marL="0" indent="0" defTabSz="360000">
              <a:buNone/>
            </a:pPr>
            <a:r>
              <a:rPr lang="cs-CZ" sz="2400" dirty="0" smtClean="0">
                <a:latin typeface="Georgia" pitchFamily="18" charset="0"/>
              </a:rPr>
              <a:t>„Příchod ekonomické krize potvrdil, že nelze přizpůsobovat vzdělávací nabídku a směrovat žáky základních škol do konkrétních oborů podle aktuálních potřeb trhu práce a ekonomické situace“.</a:t>
            </a:r>
          </a:p>
          <a:p>
            <a:pPr marL="0" indent="0" defTabSz="360000">
              <a:buNone/>
            </a:pPr>
            <a:r>
              <a:rPr lang="cs-CZ" sz="1400" i="1" dirty="0" smtClean="0">
                <a:latin typeface="Georgia" pitchFamily="18" charset="0"/>
              </a:rPr>
              <a:t>Zdroj: Ing. Jiří Vojtěch, vedoucí oddělení analýz potřeb trhu práce NÚOV</a:t>
            </a:r>
          </a:p>
          <a:p>
            <a:pPr marL="0" indent="0" defTabSz="360000">
              <a:buNone/>
            </a:pPr>
            <a:endParaRPr lang="cs-CZ" dirty="0" smtClean="0"/>
          </a:p>
          <a:p>
            <a:pPr>
              <a:buNone/>
            </a:pPr>
            <a:endParaRPr lang="cs-CZ" dirty="0"/>
          </a:p>
        </p:txBody>
      </p:sp>
      <p:pic>
        <p:nvPicPr>
          <p:cNvPr id="5" name="Obrázek 4" descr="krize 2.jpg"/>
          <p:cNvPicPr>
            <a:picLocks noChangeAspect="1"/>
          </p:cNvPicPr>
          <p:nvPr/>
        </p:nvPicPr>
        <p:blipFill>
          <a:blip r:embed="rId2" cstate="print"/>
          <a:stretch>
            <a:fillRect/>
          </a:stretch>
        </p:blipFill>
        <p:spPr>
          <a:xfrm>
            <a:off x="323528" y="3284984"/>
            <a:ext cx="4381500" cy="2657475"/>
          </a:xfrm>
          <a:prstGeom prst="rect">
            <a:avLst/>
          </a:prstGeom>
        </p:spPr>
      </p:pic>
      <p:pic>
        <p:nvPicPr>
          <p:cNvPr id="6" name="Obrázek 5" descr="vojtěch 4.jpg"/>
          <p:cNvPicPr>
            <a:picLocks noChangeAspect="1"/>
          </p:cNvPicPr>
          <p:nvPr/>
        </p:nvPicPr>
        <p:blipFill>
          <a:blip r:embed="rId3" cstate="print"/>
          <a:stretch>
            <a:fillRect/>
          </a:stretch>
        </p:blipFill>
        <p:spPr>
          <a:xfrm>
            <a:off x="4427983" y="3429000"/>
            <a:ext cx="3653107" cy="2736304"/>
          </a:xfrm>
          <a:prstGeom prst="rect">
            <a:avLst/>
          </a:prstGeom>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4082"/>
          </a:xfrm>
        </p:spPr>
        <p:txBody>
          <a:bodyPr>
            <a:normAutofit fontScale="90000"/>
          </a:bodyPr>
          <a:lstStyle/>
          <a:p>
            <a:pPr algn="l"/>
            <a:r>
              <a:rPr lang="cs-CZ" sz="3600" dirty="0" smtClean="0">
                <a:solidFill>
                  <a:srgbClr val="0070C0"/>
                </a:solidFill>
                <a:latin typeface="Georgia" pitchFamily="18" charset="0"/>
              </a:rPr>
              <a:t>Avram Noam Chomsky </a:t>
            </a:r>
            <a:r>
              <a:rPr lang="cs-CZ" sz="1800" dirty="0" smtClean="0">
                <a:solidFill>
                  <a:srgbClr val="0070C0"/>
                </a:solidFill>
                <a:latin typeface="Georgia" pitchFamily="18" charset="0"/>
              </a:rPr>
              <a:t>(</a:t>
            </a:r>
            <a:r>
              <a:rPr lang="en-US" sz="1800" dirty="0" smtClean="0">
                <a:solidFill>
                  <a:srgbClr val="0070C0"/>
                </a:solidFill>
                <a:latin typeface="Georgia" pitchFamily="18" charset="0"/>
              </a:rPr>
              <a:t>*</a:t>
            </a:r>
            <a:r>
              <a:rPr lang="cs-CZ" sz="1800" dirty="0" smtClean="0">
                <a:solidFill>
                  <a:srgbClr val="0070C0"/>
                </a:solidFill>
                <a:latin typeface="Georgia" pitchFamily="18" charset="0"/>
              </a:rPr>
              <a:t>1928)</a:t>
            </a:r>
            <a:endParaRPr lang="cs-CZ" sz="3600" dirty="0">
              <a:solidFill>
                <a:srgbClr val="0070C0"/>
              </a:solidFill>
              <a:latin typeface="Georgia" pitchFamily="18" charset="0"/>
            </a:endParaRPr>
          </a:p>
        </p:txBody>
      </p:sp>
      <p:sp>
        <p:nvSpPr>
          <p:cNvPr id="3" name="TextovéPole 2"/>
          <p:cNvSpPr txBox="1"/>
          <p:nvPr/>
        </p:nvSpPr>
        <p:spPr>
          <a:xfrm>
            <a:off x="611560" y="1124744"/>
            <a:ext cx="7920880" cy="4308872"/>
          </a:xfrm>
          <a:prstGeom prst="rect">
            <a:avLst/>
          </a:prstGeom>
          <a:noFill/>
        </p:spPr>
        <p:txBody>
          <a:bodyPr wrap="square" rtlCol="0">
            <a:spAutoFit/>
          </a:bodyPr>
          <a:lstStyle/>
          <a:p>
            <a:pPr indent="-180000">
              <a:buFont typeface="Arial" pitchFamily="34" charset="0"/>
              <a:buChar char="•"/>
            </a:pPr>
            <a:r>
              <a:rPr lang="cs-CZ" sz="1400" dirty="0" smtClean="0"/>
              <a:t> </a:t>
            </a:r>
            <a:r>
              <a:rPr lang="cs-CZ" sz="1400" dirty="0" smtClean="0">
                <a:solidFill>
                  <a:srgbClr val="FF0000"/>
                </a:solidFill>
                <a:latin typeface="Georgia" pitchFamily="18" charset="0"/>
              </a:rPr>
              <a:t>americký filosof, kognitivní vědec, lingvista, společenský kritik a logik židovského původu</a:t>
            </a:r>
          </a:p>
          <a:p>
            <a:pPr indent="-180000">
              <a:buFont typeface="Arial" pitchFamily="34" charset="0"/>
              <a:buChar char="•"/>
            </a:pPr>
            <a:r>
              <a:rPr lang="cs-CZ" sz="1600" dirty="0" smtClean="0">
                <a:latin typeface="Georgia" pitchFamily="18" charset="0"/>
              </a:rPr>
              <a:t> v 60. letech 20. století poprvé použil pojem </a:t>
            </a:r>
            <a:r>
              <a:rPr lang="cs-CZ" sz="1600" b="1" dirty="0" smtClean="0">
                <a:solidFill>
                  <a:srgbClr val="0070C0"/>
                </a:solidFill>
                <a:latin typeface="Georgia" pitchFamily="18" charset="0"/>
              </a:rPr>
              <a:t>„</a:t>
            </a:r>
            <a:r>
              <a:rPr lang="cs-CZ" sz="1600" b="1" i="1" dirty="0" smtClean="0">
                <a:solidFill>
                  <a:srgbClr val="0070C0"/>
                </a:solidFill>
                <a:latin typeface="Georgia" pitchFamily="18" charset="0"/>
              </a:rPr>
              <a:t>kompetence</a:t>
            </a:r>
            <a:r>
              <a:rPr lang="cs-CZ" sz="1600" b="1" dirty="0" smtClean="0">
                <a:solidFill>
                  <a:srgbClr val="0070C0"/>
                </a:solidFill>
                <a:latin typeface="Georgia" pitchFamily="18" charset="0"/>
              </a:rPr>
              <a:t>“</a:t>
            </a:r>
          </a:p>
          <a:p>
            <a:pPr indent="-180000">
              <a:buFont typeface="Arial" pitchFamily="34" charset="0"/>
              <a:buChar char="•"/>
            </a:pPr>
            <a:r>
              <a:rPr lang="cs-CZ" sz="1600" dirty="0" smtClean="0">
                <a:latin typeface="Georgia" pitchFamily="18" charset="0"/>
              </a:rPr>
              <a:t>předpoklad pro nějakou reálnou činnost</a:t>
            </a:r>
          </a:p>
          <a:p>
            <a:pPr indent="-180000" defTabSz="180000">
              <a:buFont typeface="Arial" pitchFamily="34" charset="0"/>
              <a:buChar char="•"/>
            </a:pPr>
            <a:r>
              <a:rPr lang="cs-CZ" sz="2000" b="1" i="1" dirty="0" smtClean="0">
                <a:solidFill>
                  <a:srgbClr val="0070C0"/>
                </a:solidFill>
                <a:latin typeface="Georgia" pitchFamily="18" charset="0"/>
              </a:rPr>
              <a:t>kompetencí</a:t>
            </a:r>
            <a:r>
              <a:rPr lang="cs-CZ" sz="2000" dirty="0" smtClean="0">
                <a:latin typeface="Georgia" pitchFamily="18" charset="0"/>
              </a:rPr>
              <a:t> se rozumí relativně obecné, hlubinné kognitivní 	struktury, přímo nepozorovatelné</a:t>
            </a:r>
            <a:endParaRPr lang="cs-CZ" sz="2000" dirty="0" smtClean="0">
              <a:latin typeface="Georgia" pitchFamily="18" charset="0"/>
              <a:hlinkClick r:id="rId2" tooltip="Spojené státy americké"/>
            </a:endParaRPr>
          </a:p>
          <a:p>
            <a:pPr indent="-180000" defTabSz="180000">
              <a:buFont typeface="Arial" pitchFamily="34" charset="0"/>
              <a:buChar char="•"/>
            </a:pPr>
            <a:r>
              <a:rPr lang="cs-CZ" sz="1600" i="1" dirty="0" smtClean="0">
                <a:solidFill>
                  <a:srgbClr val="0070C0"/>
                </a:solidFill>
                <a:latin typeface="Georgia" pitchFamily="18" charset="0"/>
              </a:rPr>
              <a:t>kompetence</a:t>
            </a:r>
            <a:r>
              <a:rPr lang="cs-CZ" sz="1600" dirty="0" smtClean="0">
                <a:latin typeface="Georgia" pitchFamily="18" charset="0"/>
              </a:rPr>
              <a:t> znamená v lingvistice schopnost užívat určitý jazyk, a to na rozdíl od 	</a:t>
            </a:r>
            <a:r>
              <a:rPr lang="cs-CZ" sz="1600" i="1" dirty="0" smtClean="0">
                <a:solidFill>
                  <a:srgbClr val="0070C0"/>
                </a:solidFill>
                <a:latin typeface="Georgia" pitchFamily="18" charset="0"/>
              </a:rPr>
              <a:t>performance</a:t>
            </a:r>
            <a:r>
              <a:rPr lang="cs-CZ" sz="1600" dirty="0" smtClean="0">
                <a:latin typeface="Georgia" pitchFamily="18" charset="0"/>
              </a:rPr>
              <a:t> 	jako aktuálního používání jazyka v promluvách</a:t>
            </a:r>
          </a:p>
          <a:p>
            <a:pPr indent="-180000">
              <a:buFont typeface="Arial" pitchFamily="34" charset="0"/>
              <a:buChar char="•"/>
            </a:pPr>
            <a:r>
              <a:rPr lang="cs-CZ" sz="1600" dirty="0" smtClean="0">
                <a:latin typeface="Georgia" pitchFamily="18" charset="0"/>
              </a:rPr>
              <a:t>performance jsou pozorovatelné projevy</a:t>
            </a:r>
            <a:r>
              <a:rPr lang="cs-CZ" sz="1600" dirty="0" smtClean="0"/>
              <a:t> </a:t>
            </a:r>
          </a:p>
          <a:p>
            <a:pPr indent="-180000">
              <a:buFont typeface="Arial" pitchFamily="34" charset="0"/>
              <a:buChar char="•"/>
            </a:pPr>
            <a:endParaRPr lang="cs-CZ" sz="1600" dirty="0" smtClean="0"/>
          </a:p>
          <a:p>
            <a:pPr indent="-180000"/>
            <a:endParaRPr lang="cs-CZ" sz="1600" dirty="0" smtClean="0"/>
          </a:p>
          <a:p>
            <a:pPr indent="-180000">
              <a:buFont typeface="Arial" pitchFamily="34" charset="0"/>
              <a:buChar char="•"/>
            </a:pPr>
            <a:endParaRPr lang="cs-CZ" dirty="0" smtClean="0"/>
          </a:p>
          <a:p>
            <a:pPr indent="-180000">
              <a:buFont typeface="Arial" pitchFamily="34" charset="0"/>
              <a:buChar char="•"/>
            </a:pPr>
            <a:endParaRPr lang="cs-CZ" dirty="0" smtClean="0"/>
          </a:p>
          <a:p>
            <a:pPr indent="-180000">
              <a:buFont typeface="Arial" pitchFamily="34" charset="0"/>
              <a:buChar char="•"/>
            </a:pPr>
            <a:endParaRPr lang="cs-CZ" dirty="0" smtClean="0"/>
          </a:p>
          <a:p>
            <a:pPr indent="-180000"/>
            <a:endParaRPr lang="cs-CZ" dirty="0" smtClean="0"/>
          </a:p>
          <a:p>
            <a:pPr indent="-180000"/>
            <a:endParaRPr lang="cs-CZ" dirty="0" smtClean="0"/>
          </a:p>
          <a:p>
            <a:endParaRPr lang="cs-CZ" dirty="0"/>
          </a:p>
        </p:txBody>
      </p:sp>
      <p:pic>
        <p:nvPicPr>
          <p:cNvPr id="4" name="Obrázek 3" descr="Chomsky 1.jpg"/>
          <p:cNvPicPr>
            <a:picLocks noChangeAspect="1"/>
          </p:cNvPicPr>
          <p:nvPr/>
        </p:nvPicPr>
        <p:blipFill>
          <a:blip r:embed="rId3" cstate="print"/>
          <a:stretch>
            <a:fillRect/>
          </a:stretch>
        </p:blipFill>
        <p:spPr>
          <a:xfrm>
            <a:off x="899592" y="3356992"/>
            <a:ext cx="1269121" cy="1697168"/>
          </a:xfrm>
          <a:prstGeom prst="rect">
            <a:avLst/>
          </a:prstGeom>
        </p:spPr>
      </p:pic>
      <p:pic>
        <p:nvPicPr>
          <p:cNvPr id="5" name="Obrázek 4" descr="kompetence 2. pg.jpg"/>
          <p:cNvPicPr>
            <a:picLocks noChangeAspect="1"/>
          </p:cNvPicPr>
          <p:nvPr/>
        </p:nvPicPr>
        <p:blipFill>
          <a:blip r:embed="rId4" cstate="print"/>
          <a:stretch>
            <a:fillRect/>
          </a:stretch>
        </p:blipFill>
        <p:spPr>
          <a:xfrm>
            <a:off x="2195736" y="3356992"/>
            <a:ext cx="2964180" cy="990600"/>
          </a:xfrm>
          <a:prstGeom prst="rect">
            <a:avLst/>
          </a:prstGeom>
        </p:spPr>
      </p:pic>
      <p:pic>
        <p:nvPicPr>
          <p:cNvPr id="6" name="Obrázek 5" descr="kompetence 3.jpg"/>
          <p:cNvPicPr>
            <a:picLocks noChangeAspect="1"/>
          </p:cNvPicPr>
          <p:nvPr/>
        </p:nvPicPr>
        <p:blipFill>
          <a:blip r:embed="rId5" cstate="print"/>
          <a:stretch>
            <a:fillRect/>
          </a:stretch>
        </p:blipFill>
        <p:spPr>
          <a:xfrm>
            <a:off x="5940152" y="3212976"/>
            <a:ext cx="2520280" cy="2464767"/>
          </a:xfrm>
          <a:prstGeom prst="rect">
            <a:avLst/>
          </a:prstGeom>
        </p:spPr>
      </p:pic>
      <p:pic>
        <p:nvPicPr>
          <p:cNvPr id="7" name="Obrázek 6" descr="kompetence 4.jpg"/>
          <p:cNvPicPr>
            <a:picLocks noChangeAspect="1"/>
          </p:cNvPicPr>
          <p:nvPr/>
        </p:nvPicPr>
        <p:blipFill>
          <a:blip r:embed="rId6" cstate="print"/>
          <a:stretch>
            <a:fillRect/>
          </a:stretch>
        </p:blipFill>
        <p:spPr>
          <a:xfrm>
            <a:off x="2411760" y="4653136"/>
            <a:ext cx="3219646" cy="1224136"/>
          </a:xfrm>
          <a:prstGeom prst="rect">
            <a:avLst/>
          </a:prstGeom>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395536" y="260648"/>
            <a:ext cx="8228110" cy="648072"/>
          </a:xfrm>
        </p:spPr>
        <p:txBody>
          <a:bodyPr wrap="square" tIns="12409">
            <a:norm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lnSpc>
                <a:spcPct val="97000"/>
              </a:lnSpc>
            </a:pPr>
            <a:r>
              <a:rPr lang="cs-CZ" sz="3600" dirty="0">
                <a:solidFill>
                  <a:srgbClr val="0070C0"/>
                </a:solidFill>
                <a:latin typeface="Georgia" pitchFamily="18" charset="0"/>
              </a:rPr>
              <a:t>Kompetence</a:t>
            </a:r>
          </a:p>
        </p:txBody>
      </p:sp>
      <p:sp>
        <p:nvSpPr>
          <p:cNvPr id="3" name="Zástupný symbol pro text 2"/>
          <p:cNvSpPr txBox="1">
            <a:spLocks noGrp="1"/>
          </p:cNvSpPr>
          <p:nvPr>
            <p:ph type="body" idx="4294967295"/>
          </p:nvPr>
        </p:nvSpPr>
        <p:spPr>
          <a:xfrm>
            <a:off x="539552" y="980728"/>
            <a:ext cx="8280920" cy="4968552"/>
          </a:xfrm>
        </p:spPr>
        <p:txBody>
          <a:bodyPr wrap="square" tIns="6858">
            <a:normAutofit/>
          </a:bodyPr>
          <a:lstStyle>
            <a:defPPr marL="342720" marR="0" lvl="0" indent="-342720" algn="l" rtl="0" hangingPunct="0">
              <a:lnSpc>
                <a:spcPct val="94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cs-CZ" sz="3200" b="0" i="0" u="none" strike="noStrike" cap="none" baseline="0">
                <a:ln>
                  <a:noFill/>
                </a:ln>
                <a:solidFill>
                  <a:srgbClr val="000000"/>
                </a:solidFill>
                <a:latin typeface="Arial" pitchFamily="18"/>
                <a:ea typeface="Droid Sans Fallback" pitchFamily="2"/>
                <a:cs typeface="Droid Sans Fallback" pitchFamily="2"/>
              </a:defRPr>
            </a:defPPr>
            <a:lvl1pPr marL="342720" marR="0" lvl="0" indent="-342720" algn="l" rtl="0" hangingPunct="0">
              <a:lnSpc>
                <a:spcPct val="94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cs-CZ" sz="3200" b="0" i="0" u="none" strike="noStrike" cap="none" baseline="0">
                <a:ln>
                  <a:noFill/>
                </a:ln>
                <a:solidFill>
                  <a:srgbClr val="000000"/>
                </a:solidFill>
                <a:latin typeface="Arial" pitchFamily="18"/>
                <a:ea typeface="Droid Sans Fallback" pitchFamily="2"/>
                <a:cs typeface="Droid Sans Fallback" pitchFamily="2"/>
              </a:defRPr>
            </a:lvl1pPr>
            <a:lvl2pPr marL="742680" marR="0" lvl="1" indent="-285480" algn="l" rtl="0" hangingPunct="0">
              <a:lnSpc>
                <a:spcPct val="94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cs-CZ" sz="2800" b="0" i="0" u="none" strike="noStrike" cap="none" baseline="0">
                <a:ln>
                  <a:noFill/>
                </a:ln>
                <a:solidFill>
                  <a:srgbClr val="000000"/>
                </a:solidFill>
                <a:latin typeface="Arial" pitchFamily="18"/>
                <a:ea typeface="Droid Sans Fallback" pitchFamily="2"/>
                <a:cs typeface="Droid Sans Fallback" pitchFamily="2"/>
              </a:defRPr>
            </a:lvl2pPr>
            <a:lvl3pPr marL="1143000" marR="0" lvl="2" indent="-228600" algn="l" rtl="0" hangingPunct="0">
              <a:lnSpc>
                <a:spcPct val="94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cs-CZ" sz="2400" b="0" i="0" u="none" strike="noStrike" cap="none" baseline="0">
                <a:ln>
                  <a:noFill/>
                </a:ln>
                <a:solidFill>
                  <a:srgbClr val="000000"/>
                </a:solidFill>
                <a:latin typeface="Arial" pitchFamily="18"/>
                <a:ea typeface="Droid Sans Fallback" pitchFamily="2"/>
                <a:cs typeface="Droid Sans Fallback" pitchFamily="2"/>
              </a:defRPr>
            </a:lvl3pPr>
            <a:lvl4pPr marL="1600199" marR="0" lvl="3" indent="-228600" algn="l" rtl="0" hangingPunct="0">
              <a:lnSpc>
                <a:spcPct val="94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cs-CZ" sz="2000" b="0" i="0" u="none" strike="noStrike" cap="none" baseline="0">
                <a:ln>
                  <a:noFill/>
                </a:ln>
                <a:solidFill>
                  <a:srgbClr val="000000"/>
                </a:solidFill>
                <a:latin typeface="Arial" pitchFamily="18"/>
                <a:ea typeface="Droid Sans Fallback" pitchFamily="2"/>
                <a:cs typeface="Droid Sans Fallback" pitchFamily="2"/>
              </a:defRPr>
            </a:lvl4pPr>
            <a:lvl5pPr marL="2057400" marR="0" lvl="4" indent="-228600" algn="l" rtl="0" hangingPunct="0">
              <a:lnSpc>
                <a:spcPct val="9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cs-CZ" sz="2000" b="0" i="0" u="none" strike="noStrike" cap="none" baseline="0">
                <a:ln>
                  <a:noFill/>
                </a:ln>
                <a:solidFill>
                  <a:srgbClr val="000000"/>
                </a:solidFill>
                <a:latin typeface="Arial" pitchFamily="18"/>
                <a:ea typeface="Droid Sans Fallback" pitchFamily="2"/>
                <a:cs typeface="Droid Sans Fallback" pitchFamily="2"/>
              </a:defRPr>
            </a:lvl5pPr>
            <a:lvl6pPr marL="2057400" marR="0" lvl="5" indent="-228600" algn="l" rtl="0" hangingPunct="0">
              <a:lnSpc>
                <a:spcPct val="9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cs-CZ" sz="2000" b="0" i="0" u="none" strike="noStrike" cap="none" baseline="0">
                <a:ln>
                  <a:noFill/>
                </a:ln>
                <a:solidFill>
                  <a:srgbClr val="000000"/>
                </a:solidFill>
                <a:latin typeface="Arial" pitchFamily="18"/>
                <a:ea typeface="Droid Sans Fallback" pitchFamily="2"/>
                <a:cs typeface="Droid Sans Fallback" pitchFamily="2"/>
              </a:defRPr>
            </a:lvl6pPr>
            <a:lvl7pPr marL="2057400" marR="0" lvl="6" indent="-228600" algn="l" rtl="0" hangingPunct="0">
              <a:lnSpc>
                <a:spcPct val="9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cs-CZ" sz="2000" b="0" i="0" u="none" strike="noStrike" cap="none" baseline="0">
                <a:ln>
                  <a:noFill/>
                </a:ln>
                <a:solidFill>
                  <a:srgbClr val="000000"/>
                </a:solidFill>
                <a:latin typeface="Arial" pitchFamily="18"/>
                <a:ea typeface="Droid Sans Fallback" pitchFamily="2"/>
                <a:cs typeface="Droid Sans Fallback" pitchFamily="2"/>
              </a:defRPr>
            </a:lvl7pPr>
            <a:lvl8pPr marL="2057400" marR="0" lvl="7" indent="-228600" algn="l" rtl="0" hangingPunct="0">
              <a:lnSpc>
                <a:spcPct val="9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cs-CZ" sz="2000" b="0" i="0" u="none" strike="noStrike" cap="none" baseline="0">
                <a:ln>
                  <a:noFill/>
                </a:ln>
                <a:solidFill>
                  <a:srgbClr val="000000"/>
                </a:solidFill>
                <a:latin typeface="Arial" pitchFamily="18"/>
                <a:ea typeface="Droid Sans Fallback" pitchFamily="2"/>
                <a:cs typeface="Droid Sans Fallback" pitchFamily="2"/>
              </a:defRPr>
            </a:lvl8pPr>
            <a:lvl9pPr marL="2057400" marR="0" lvl="8" indent="-228600" algn="l" rtl="0" hangingPunct="0">
              <a:lnSpc>
                <a:spcPct val="9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cs-CZ" sz="2000" b="0" i="0" u="none" strike="noStrike" cap="none" baseline="0">
                <a:ln>
                  <a:noFill/>
                </a:ln>
                <a:solidFill>
                  <a:srgbClr val="000000"/>
                </a:solidFill>
                <a:latin typeface="Arial" pitchFamily="18"/>
                <a:ea typeface="Droid Sans Fallback" pitchFamily="2"/>
                <a:cs typeface="Droid Sans Fallback" pitchFamily="2"/>
              </a:defRPr>
            </a:lvl9pPr>
          </a:lstStyle>
          <a:p>
            <a:pPr marL="0" indent="-180000">
              <a:lnSpc>
                <a:spcPct val="97000"/>
              </a:lnSpc>
              <a:spcAft>
                <a:spcPts val="600"/>
              </a:spcAft>
              <a:buClr>
                <a:srgbClr val="000000"/>
              </a:buClr>
              <a:buSzPct val="45000"/>
              <a:buFont typeface="Wingdings" pitchFamily="2"/>
              <a:buChar char=""/>
            </a:pPr>
            <a:r>
              <a:rPr lang="cs-CZ" sz="1500" dirty="0" smtClean="0">
                <a:latin typeface="Georgia" pitchFamily="18" charset="0"/>
              </a:rPr>
              <a:t>kompetence se staly pojmovým lídrem neoliberálních změn obsahu vzdělávání</a:t>
            </a:r>
          </a:p>
          <a:p>
            <a:pPr marL="0" indent="-180000" defTabSz="180000">
              <a:lnSpc>
                <a:spcPct val="97000"/>
              </a:lnSpc>
              <a:spcAft>
                <a:spcPts val="600"/>
              </a:spcAft>
              <a:buClr>
                <a:srgbClr val="000000"/>
              </a:buClr>
              <a:buSzPct val="45000"/>
              <a:buFont typeface="Wingdings" pitchFamily="2"/>
              <a:buChar char=""/>
              <a:tabLst/>
            </a:pPr>
            <a:r>
              <a:rPr lang="cs-CZ" sz="1500" dirty="0" smtClean="0">
                <a:latin typeface="Georgia" pitchFamily="18" charset="0"/>
              </a:rPr>
              <a:t>kompetence jako cílová kategorie vzdělávání jsou ve své podstatě napojeny na ekonomické 	závazky vzdělávací politiky, ve svém jádru obsahují formování subjektu, který je především 	</a:t>
            </a:r>
            <a:r>
              <a:rPr lang="cs-CZ" sz="1500" b="1" i="1" dirty="0" smtClean="0">
                <a:solidFill>
                  <a:srgbClr val="FF0000"/>
                </a:solidFill>
                <a:latin typeface="Georgia" pitchFamily="18" charset="0"/>
              </a:rPr>
              <a:t>homo economicus, </a:t>
            </a:r>
            <a:r>
              <a:rPr lang="cs-CZ" sz="1500" dirty="0" smtClean="0">
                <a:solidFill>
                  <a:schemeClr val="tx1"/>
                </a:solidFill>
                <a:latin typeface="Georgia" pitchFamily="18" charset="0"/>
              </a:rPr>
              <a:t>to znamená člověk, který</a:t>
            </a:r>
            <a:r>
              <a:rPr lang="cs-CZ" sz="1500" i="1" dirty="0" smtClean="0">
                <a:solidFill>
                  <a:srgbClr val="FF0000"/>
                </a:solidFill>
                <a:latin typeface="Georgia" pitchFamily="18" charset="0"/>
              </a:rPr>
              <a:t> </a:t>
            </a:r>
            <a:r>
              <a:rPr lang="cs-CZ" sz="1500" dirty="0" smtClean="0">
                <a:latin typeface="Georgia" pitchFamily="18" charset="0"/>
              </a:rPr>
              <a:t>řídí sám sebe podle ekonomických pravidel a 	je tak prvkem produktivní ekonomiky a způsobilým subjektem ekonomické soutěže</a:t>
            </a:r>
          </a:p>
          <a:p>
            <a:pPr marL="0" indent="-180000" defTabSz="180000">
              <a:lnSpc>
                <a:spcPct val="97000"/>
              </a:lnSpc>
              <a:spcAft>
                <a:spcPts val="600"/>
              </a:spcAft>
              <a:buClr>
                <a:srgbClr val="000000"/>
              </a:buClr>
              <a:buSzPct val="45000"/>
              <a:buFont typeface="Wingdings" pitchFamily="2"/>
              <a:buChar char=""/>
              <a:tabLst/>
            </a:pPr>
            <a:r>
              <a:rPr lang="cs-CZ" sz="1500" dirty="0" smtClean="0">
                <a:latin typeface="Georgia" pitchFamily="18" charset="0"/>
              </a:rPr>
              <a:t>ekonomická užitečnost obsahu vzdělávání se stala ústředním kritériem posuzování jeho 	kvality (často se skrývá za mlhavým pojmem „vzdělání užitečné pro praktický život“)             </a:t>
            </a:r>
          </a:p>
          <a:p>
            <a:pPr marL="0" indent="-180000" defTabSz="360000">
              <a:lnSpc>
                <a:spcPct val="110000"/>
              </a:lnSpc>
              <a:spcAft>
                <a:spcPts val="600"/>
              </a:spcAft>
              <a:buClr>
                <a:srgbClr val="000000"/>
              </a:buClr>
              <a:buSzPct val="45000"/>
              <a:buFont typeface="Wingdings" pitchFamily="2"/>
              <a:buChar char=""/>
              <a:tabLst>
                <a:tab pos="450000" algn="l"/>
                <a:tab pos="900000" algn="l"/>
                <a:tab pos="1346400" algn="l"/>
                <a:tab pos="1796400" algn="l"/>
                <a:tab pos="2246400" algn="l"/>
                <a:tab pos="2696400" algn="l"/>
                <a:tab pos="3146400" algn="l"/>
                <a:tab pos="3592800" algn="l"/>
                <a:tab pos="4042800" algn="l"/>
                <a:tab pos="4492800" algn="l"/>
                <a:tab pos="4942800" algn="l"/>
                <a:tab pos="5389200" algn="l"/>
                <a:tab pos="5839200" algn="l"/>
                <a:tab pos="6289200" algn="l"/>
                <a:tab pos="6739200" algn="l"/>
                <a:tab pos="7189200" algn="l"/>
                <a:tab pos="7635600" algn="l"/>
                <a:tab pos="8085600" algn="l"/>
                <a:tab pos="8535600" algn="l"/>
                <a:tab pos="8985600" algn="l"/>
              </a:tabLst>
            </a:pPr>
            <a:r>
              <a:rPr lang="cs-CZ" sz="1500" dirty="0" smtClean="0">
                <a:latin typeface="Georgia" pitchFamily="18" charset="0"/>
              </a:rPr>
              <a:t>původ </a:t>
            </a:r>
            <a:r>
              <a:rPr lang="cs-CZ" sz="1500" dirty="0">
                <a:latin typeface="Georgia" pitchFamily="18" charset="0"/>
              </a:rPr>
              <a:t>kompetencí lze vystopovat v </a:t>
            </a:r>
            <a:r>
              <a:rPr lang="cs-CZ" sz="1500" dirty="0" smtClean="0">
                <a:latin typeface="Georgia" pitchFamily="18" charset="0"/>
              </a:rPr>
              <a:t>oblasti </a:t>
            </a:r>
            <a:r>
              <a:rPr lang="cs-CZ" sz="1500" dirty="0">
                <a:latin typeface="Georgia" pitchFamily="18" charset="0"/>
              </a:rPr>
              <a:t>odborného školství</a:t>
            </a:r>
          </a:p>
          <a:p>
            <a:pPr marL="0" indent="-180000" defTabSz="360000">
              <a:lnSpc>
                <a:spcPct val="97000"/>
              </a:lnSpc>
              <a:spcAft>
                <a:spcPts val="600"/>
              </a:spcAft>
              <a:buClr>
                <a:srgbClr val="000000"/>
              </a:buClr>
              <a:buSzPct val="45000"/>
              <a:buFont typeface="Wingdings" pitchFamily="2"/>
              <a:buChar char=""/>
              <a:tabLst>
                <a:tab pos="450000" algn="l"/>
                <a:tab pos="900000" algn="l"/>
                <a:tab pos="1346400" algn="l"/>
                <a:tab pos="1796400" algn="l"/>
                <a:tab pos="2246400" algn="l"/>
                <a:tab pos="2696400" algn="l"/>
                <a:tab pos="3146400" algn="l"/>
                <a:tab pos="3592800" algn="l"/>
                <a:tab pos="4042800" algn="l"/>
                <a:tab pos="4492800" algn="l"/>
                <a:tab pos="4942800" algn="l"/>
                <a:tab pos="5389200" algn="l"/>
                <a:tab pos="5839200" algn="l"/>
                <a:tab pos="6289200" algn="l"/>
                <a:tab pos="6739200" algn="l"/>
                <a:tab pos="7189200" algn="l"/>
                <a:tab pos="7635600" algn="l"/>
                <a:tab pos="8085600" algn="l"/>
                <a:tab pos="8535600" algn="l"/>
                <a:tab pos="8985600" algn="l"/>
              </a:tabLst>
            </a:pPr>
            <a:r>
              <a:rPr lang="cs-CZ" sz="1500" dirty="0" smtClean="0">
                <a:latin typeface="Georgia" pitchFamily="18" charset="0"/>
              </a:rPr>
              <a:t>kompetence jsou </a:t>
            </a:r>
            <a:r>
              <a:rPr lang="cs-CZ" sz="1500" dirty="0">
                <a:latin typeface="Georgia" pitchFamily="18" charset="0"/>
              </a:rPr>
              <a:t>vázány na požadavky pracovního trhu</a:t>
            </a:r>
          </a:p>
          <a:p>
            <a:pPr marL="180000" indent="-180000" defTabSz="180000">
              <a:lnSpc>
                <a:spcPct val="97000"/>
              </a:lnSpc>
              <a:spcAft>
                <a:spcPts val="600"/>
              </a:spcAft>
              <a:buClr>
                <a:srgbClr val="000000"/>
              </a:buClr>
              <a:buSzPct val="45000"/>
              <a:buFont typeface="Wingdings" pitchFamily="2"/>
              <a:buChar char=""/>
              <a:tabLst/>
            </a:pPr>
            <a:r>
              <a:rPr lang="cs-CZ" sz="1500" dirty="0">
                <a:solidFill>
                  <a:srgbClr val="0070C0"/>
                </a:solidFill>
                <a:latin typeface="Georgia" pitchFamily="18" charset="0"/>
              </a:rPr>
              <a:t>akcentování kompetencí mění školu ve výcvikové </a:t>
            </a:r>
            <a:r>
              <a:rPr lang="cs-CZ" sz="1500" dirty="0" smtClean="0">
                <a:solidFill>
                  <a:srgbClr val="0070C0"/>
                </a:solidFill>
                <a:latin typeface="Georgia" pitchFamily="18" charset="0"/>
              </a:rPr>
              <a:t>středisko																	 </a:t>
            </a:r>
            <a:r>
              <a:rPr lang="cs-CZ" sz="1500" dirty="0">
                <a:solidFill>
                  <a:srgbClr val="0070C0"/>
                </a:solidFill>
                <a:latin typeface="Georgia" pitchFamily="18" charset="0"/>
              </a:rPr>
              <a:t>a klasická idea všeobecného </a:t>
            </a:r>
            <a:r>
              <a:rPr lang="cs-CZ" sz="1500" dirty="0" smtClean="0">
                <a:solidFill>
                  <a:srgbClr val="0070C0"/>
                </a:solidFill>
                <a:latin typeface="Georgia" pitchFamily="18" charset="0"/>
              </a:rPr>
              <a:t>vzdělávání se potlačuje</a:t>
            </a:r>
            <a:endParaRPr lang="cs-CZ" sz="1500" dirty="0">
              <a:solidFill>
                <a:srgbClr val="0070C0"/>
              </a:solidFill>
              <a:latin typeface="Georgia" pitchFamily="18" charset="0"/>
            </a:endParaRPr>
          </a:p>
          <a:p>
            <a:pPr marL="0" indent="-180000" defTabSz="180000">
              <a:lnSpc>
                <a:spcPct val="97000"/>
              </a:lnSpc>
              <a:spcAft>
                <a:spcPts val="600"/>
              </a:spcAft>
              <a:buClr>
                <a:srgbClr val="000000"/>
              </a:buClr>
              <a:buSzPct val="45000"/>
              <a:buFont typeface="Wingdings" pitchFamily="2"/>
              <a:buChar char=""/>
              <a:tabLst/>
            </a:pPr>
            <a:r>
              <a:rPr lang="cs-CZ" sz="1500" dirty="0">
                <a:solidFill>
                  <a:srgbClr val="0070C0"/>
                </a:solidFill>
                <a:latin typeface="Georgia" pitchFamily="18" charset="0"/>
              </a:rPr>
              <a:t>orientace na klíčové kompetence přispívá k pěstování </a:t>
            </a:r>
            <a:r>
              <a:rPr lang="cs-CZ" sz="1500" dirty="0" smtClean="0">
                <a:solidFill>
                  <a:srgbClr val="0070C0"/>
                </a:solidFill>
                <a:latin typeface="Georgia" pitchFamily="18" charset="0"/>
              </a:rPr>
              <a:t>																kulturní ignorance</a:t>
            </a:r>
          </a:p>
          <a:p>
            <a:pPr marL="0" indent="-180000">
              <a:lnSpc>
                <a:spcPct val="97000"/>
              </a:lnSpc>
              <a:spcAft>
                <a:spcPts val="600"/>
              </a:spcAft>
              <a:buClr>
                <a:srgbClr val="000000"/>
              </a:buClr>
              <a:buSzPct val="45000"/>
            </a:pPr>
            <a:endParaRPr lang="cs-CZ" sz="1500" dirty="0" smtClean="0">
              <a:latin typeface="Georgia" pitchFamily="18" charset="0"/>
            </a:endParaRPr>
          </a:p>
          <a:p>
            <a:pPr marL="0" indent="-180000">
              <a:lnSpc>
                <a:spcPct val="97000"/>
              </a:lnSpc>
              <a:spcAft>
                <a:spcPts val="600"/>
              </a:spcAft>
              <a:buClr>
                <a:srgbClr val="000000"/>
              </a:buClr>
              <a:buSzPct val="45000"/>
            </a:pPr>
            <a:r>
              <a:rPr lang="cs-CZ" sz="1500" dirty="0" smtClean="0">
                <a:latin typeface="Georgia" pitchFamily="18" charset="0"/>
              </a:rPr>
              <a:t>Model vzdělávání založený na kompetencích, spolu s konceptem </a:t>
            </a:r>
            <a:r>
              <a:rPr lang="cs-CZ" sz="1500" i="1" dirty="0" smtClean="0">
                <a:solidFill>
                  <a:srgbClr val="0070C0"/>
                </a:solidFill>
                <a:latin typeface="Georgia" pitchFamily="18" charset="0"/>
              </a:rPr>
              <a:t>znalostní společnosti </a:t>
            </a:r>
            <a:r>
              <a:rPr lang="cs-CZ" sz="1500" dirty="0" smtClean="0">
                <a:latin typeface="Georgia" pitchFamily="18" charset="0"/>
              </a:rPr>
              <a:t>a </a:t>
            </a:r>
            <a:r>
              <a:rPr lang="cs-CZ" sz="1500" i="1" dirty="0" smtClean="0">
                <a:solidFill>
                  <a:srgbClr val="0070C0"/>
                </a:solidFill>
                <a:latin typeface="Georgia" pitchFamily="18" charset="0"/>
              </a:rPr>
              <a:t>celoživotního učení </a:t>
            </a:r>
            <a:r>
              <a:rPr lang="cs-CZ" sz="1500" dirty="0" smtClean="0">
                <a:latin typeface="Georgia" pitchFamily="18" charset="0"/>
              </a:rPr>
              <a:t>radikálně popírá klasickou evropskou tradici všeobecné vzdělanosti a vede k totální devalvaci vzdělání. V </a:t>
            </a:r>
            <a:r>
              <a:rPr lang="cs-CZ" sz="1500" dirty="0">
                <a:latin typeface="Georgia" pitchFamily="18" charset="0"/>
              </a:rPr>
              <a:t>odborné komunitě jsou kompetence vnímány spíše pozitivně. Jistě chceme, aby výsledky školního učení byly použitelné mimo školu</a:t>
            </a:r>
            <a:r>
              <a:rPr lang="cs-CZ" sz="1500" dirty="0" smtClean="0">
                <a:latin typeface="Georgia" pitchFamily="18" charset="0"/>
              </a:rPr>
              <a:t>. </a:t>
            </a:r>
            <a:r>
              <a:rPr lang="cs-CZ" sz="1500" dirty="0" smtClean="0">
                <a:solidFill>
                  <a:srgbClr val="0070C0"/>
                </a:solidFill>
                <a:latin typeface="Georgia" pitchFamily="18" charset="0"/>
              </a:rPr>
              <a:t>Znamená </a:t>
            </a:r>
            <a:r>
              <a:rPr lang="cs-CZ" sz="1500" dirty="0">
                <a:solidFill>
                  <a:srgbClr val="0070C0"/>
                </a:solidFill>
                <a:latin typeface="Georgia" pitchFamily="18" charset="0"/>
              </a:rPr>
              <a:t>to však, že se chceme vzdát definování kulturně významných vzdělávacích obsahů</a:t>
            </a:r>
            <a:r>
              <a:rPr lang="cs-CZ" sz="1500" dirty="0" smtClean="0">
                <a:solidFill>
                  <a:srgbClr val="0070C0"/>
                </a:solidFill>
                <a:latin typeface="Georgia" pitchFamily="18" charset="0"/>
              </a:rPr>
              <a:t>?</a:t>
            </a:r>
            <a:endParaRPr lang="cs-CZ" sz="1300" dirty="0">
              <a:solidFill>
                <a:srgbClr val="0000FF"/>
              </a:solidFill>
              <a:latin typeface="Georgia" pitchFamily="18" charset="0"/>
            </a:endParaRPr>
          </a:p>
        </p:txBody>
      </p:sp>
      <p:pic>
        <p:nvPicPr>
          <p:cNvPr id="5" name="Obrázek 4" descr="homo economicus 1.jpg"/>
          <p:cNvPicPr>
            <a:picLocks noChangeAspect="1"/>
          </p:cNvPicPr>
          <p:nvPr/>
        </p:nvPicPr>
        <p:blipFill>
          <a:blip r:embed="rId3" cstate="print"/>
          <a:stretch>
            <a:fillRect/>
          </a:stretch>
        </p:blipFill>
        <p:spPr>
          <a:xfrm>
            <a:off x="5796136" y="3068960"/>
            <a:ext cx="2952328" cy="1296144"/>
          </a:xfrm>
          <a:prstGeom prst="rect">
            <a:avLst/>
          </a:prstGeom>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611560" y="260648"/>
            <a:ext cx="7776864" cy="646331"/>
          </a:xfrm>
          <a:prstGeom prst="rect">
            <a:avLst/>
          </a:prstGeom>
          <a:noFill/>
        </p:spPr>
        <p:txBody>
          <a:bodyPr wrap="square" rtlCol="0">
            <a:spAutoFit/>
          </a:bodyPr>
          <a:lstStyle/>
          <a:p>
            <a:r>
              <a:rPr lang="cs-CZ" sz="3600" dirty="0" smtClean="0">
                <a:solidFill>
                  <a:srgbClr val="0070C0"/>
                </a:solidFill>
                <a:latin typeface="Georgia" pitchFamily="18" charset="0"/>
                <a:cs typeface="Times New Roman" pitchFamily="18" charset="0"/>
              </a:rPr>
              <a:t>Kompetence</a:t>
            </a:r>
            <a:endParaRPr lang="cs-CZ" sz="3600" dirty="0">
              <a:solidFill>
                <a:srgbClr val="0070C0"/>
              </a:solidFill>
              <a:latin typeface="Georgia" pitchFamily="18" charset="0"/>
              <a:cs typeface="Times New Roman" pitchFamily="18" charset="0"/>
            </a:endParaRPr>
          </a:p>
        </p:txBody>
      </p:sp>
      <p:sp>
        <p:nvSpPr>
          <p:cNvPr id="4" name="TextovéPole 3"/>
          <p:cNvSpPr txBox="1"/>
          <p:nvPr/>
        </p:nvSpPr>
        <p:spPr>
          <a:xfrm>
            <a:off x="683568" y="980729"/>
            <a:ext cx="8136904" cy="5355312"/>
          </a:xfrm>
          <a:prstGeom prst="rect">
            <a:avLst/>
          </a:prstGeom>
          <a:noFill/>
        </p:spPr>
        <p:txBody>
          <a:bodyPr wrap="square" rtlCol="0">
            <a:spAutoFit/>
          </a:bodyPr>
          <a:lstStyle/>
          <a:p>
            <a:pPr indent="-360000" defTabSz="360000"/>
            <a:r>
              <a:rPr lang="cs-CZ" sz="1400" dirty="0" smtClean="0">
                <a:solidFill>
                  <a:srgbClr val="0070C0"/>
                </a:solidFill>
                <a:latin typeface="Georgia" pitchFamily="18" charset="0"/>
              </a:rPr>
              <a:t>Kuřina, F</a:t>
            </a:r>
            <a:r>
              <a:rPr lang="cs-CZ" sz="1400" dirty="0" smtClean="0">
                <a:latin typeface="Georgia" pitchFamily="18" charset="0"/>
              </a:rPr>
              <a:t>.: Kompetence a školní praxe. Rozpaky oborového didaktika nad kurikulární reformou</a:t>
            </a:r>
            <a:r>
              <a:rPr lang="cs-CZ" sz="1400" i="1" dirty="0" smtClean="0">
                <a:latin typeface="Georgia" pitchFamily="18" charset="0"/>
              </a:rPr>
              <a:t>. </a:t>
            </a:r>
          </a:p>
          <a:p>
            <a:pPr indent="-360000" defTabSz="360000"/>
            <a:r>
              <a:rPr lang="cs-CZ" sz="1400" i="1" dirty="0" smtClean="0">
                <a:latin typeface="Georgia" pitchFamily="18" charset="0"/>
              </a:rPr>
              <a:t>		   Pedagogická orientace, 2014, roč. 24, č. 3</a:t>
            </a:r>
            <a:r>
              <a:rPr lang="cs-CZ" sz="1400" dirty="0" smtClean="0">
                <a:latin typeface="Georgia" pitchFamily="18" charset="0"/>
              </a:rPr>
              <a:t>, s. 434-443.</a:t>
            </a:r>
          </a:p>
          <a:p>
            <a:pPr indent="-360000" defTabSz="360000"/>
            <a:endParaRPr lang="cs-CZ" sz="1400" dirty="0" smtClean="0">
              <a:solidFill>
                <a:srgbClr val="0070C0"/>
              </a:solidFill>
              <a:latin typeface="Georgia" pitchFamily="18" charset="0"/>
            </a:endParaRPr>
          </a:p>
          <a:p>
            <a:pPr indent="-360000" defTabSz="360000"/>
            <a:r>
              <a:rPr lang="cs-CZ" sz="1400" dirty="0" smtClean="0">
                <a:solidFill>
                  <a:srgbClr val="0070C0"/>
                </a:solidFill>
                <a:latin typeface="Georgia" pitchFamily="18" charset="0"/>
              </a:rPr>
              <a:t>				 Jerome Bruner:</a:t>
            </a:r>
          </a:p>
          <a:p>
            <a:pPr indent="-360000" defTabSz="360000"/>
            <a:r>
              <a:rPr lang="cs-CZ" sz="1400" dirty="0" smtClean="0">
                <a:solidFill>
                  <a:srgbClr val="0070C0"/>
                </a:solidFill>
                <a:latin typeface="Georgia" pitchFamily="18" charset="0"/>
              </a:rPr>
              <a:t>				 </a:t>
            </a:r>
            <a:r>
              <a:rPr lang="cs-CZ" sz="1400" dirty="0" smtClean="0">
                <a:solidFill>
                  <a:srgbClr val="FF0000"/>
                </a:solidFill>
                <a:latin typeface="Georgia" pitchFamily="18" charset="0"/>
              </a:rPr>
              <a:t>„Myšlení jako takové neexistuje, </a:t>
            </a:r>
          </a:p>
          <a:p>
            <a:pPr indent="-360000" defTabSz="360000"/>
            <a:r>
              <a:rPr lang="cs-CZ" sz="1400" dirty="0" smtClean="0">
                <a:solidFill>
                  <a:srgbClr val="FF0000"/>
                </a:solidFill>
                <a:latin typeface="Georgia" pitchFamily="18" charset="0"/>
              </a:rPr>
              <a:t>				   myšlení je vždy o něčem“.</a:t>
            </a:r>
          </a:p>
          <a:p>
            <a:pPr indent="-360000" defTabSz="360000"/>
            <a:endParaRPr lang="cs-CZ" sz="1400" dirty="0" smtClean="0"/>
          </a:p>
          <a:p>
            <a:pPr indent="-360000" defTabSz="360000"/>
            <a:endParaRPr lang="cs-CZ" sz="1400" dirty="0" smtClean="0"/>
          </a:p>
          <a:p>
            <a:pPr indent="-360000" defTabSz="360000"/>
            <a:endParaRPr lang="cs-CZ" sz="1400" i="1" dirty="0" smtClean="0">
              <a:solidFill>
                <a:srgbClr val="FF0000"/>
              </a:solidFill>
            </a:endParaRPr>
          </a:p>
          <a:p>
            <a:pPr indent="-360000" defTabSz="360000"/>
            <a:r>
              <a:rPr lang="cs-CZ" sz="1400" dirty="0" smtClean="0"/>
              <a:t> 															</a:t>
            </a:r>
            <a:endParaRPr lang="cs-CZ" sz="1400" i="1" dirty="0" smtClean="0">
              <a:solidFill>
                <a:srgbClr val="FF0000"/>
              </a:solidFill>
              <a:latin typeface="Georgia" pitchFamily="18" charset="0"/>
            </a:endParaRPr>
          </a:p>
          <a:p>
            <a:pPr indent="-360000" defTabSz="360000"/>
            <a:endParaRPr lang="cs-CZ" sz="1400" i="1" dirty="0" smtClean="0">
              <a:solidFill>
                <a:srgbClr val="FF0000"/>
              </a:solidFill>
            </a:endParaRPr>
          </a:p>
          <a:p>
            <a:pPr indent="-360000" defTabSz="360000"/>
            <a:r>
              <a:rPr lang="cs-CZ" sz="1400" i="1" dirty="0" smtClean="0">
                <a:solidFill>
                  <a:srgbClr val="FF0000"/>
                </a:solidFill>
              </a:rPr>
              <a:t>						</a:t>
            </a:r>
          </a:p>
          <a:p>
            <a:pPr indent="-360000" defTabSz="360000"/>
            <a:r>
              <a:rPr lang="cs-CZ" sz="1400" i="1" dirty="0" smtClean="0">
                <a:solidFill>
                  <a:srgbClr val="FF0000"/>
                </a:solidFill>
                <a:latin typeface="Georgia" pitchFamily="18" charset="0"/>
              </a:rPr>
              <a:t>						</a:t>
            </a:r>
            <a:r>
              <a:rPr lang="cs-CZ" sz="1400" dirty="0" smtClean="0">
                <a:solidFill>
                  <a:srgbClr val="0070C0"/>
                </a:solidFill>
                <a:latin typeface="Georgia" pitchFamily="18" charset="0"/>
              </a:rPr>
              <a:t>Stanislav Štech:</a:t>
            </a:r>
            <a:r>
              <a:rPr lang="cs-CZ" sz="1200" dirty="0" smtClean="0">
                <a:solidFill>
                  <a:srgbClr val="0070C0"/>
                </a:solidFill>
                <a:latin typeface="Georgia" pitchFamily="18" charset="0"/>
              </a:rPr>
              <a:t> </a:t>
            </a:r>
            <a:r>
              <a:rPr lang="cs-CZ" sz="1200" dirty="0" smtClean="0">
                <a:latin typeface="Georgia" pitchFamily="18" charset="0"/>
              </a:rPr>
              <a:t>(cituje N. Baillargeona</a:t>
            </a:r>
            <a:r>
              <a:rPr lang="cs-CZ" sz="1400" dirty="0" smtClean="0">
                <a:latin typeface="Georgia" pitchFamily="18" charset="0"/>
              </a:rPr>
              <a:t>)</a:t>
            </a:r>
          </a:p>
          <a:p>
            <a:pPr indent="-360000" defTabSz="360000"/>
            <a:r>
              <a:rPr lang="cs-CZ" sz="1400" dirty="0" smtClean="0">
                <a:solidFill>
                  <a:srgbClr val="0070C0"/>
                </a:solidFill>
                <a:latin typeface="Georgia" pitchFamily="18" charset="0"/>
              </a:rPr>
              <a:t>						</a:t>
            </a:r>
            <a:r>
              <a:rPr lang="cs-CZ" sz="1400" dirty="0" smtClean="0">
                <a:latin typeface="Georgia" pitchFamily="18" charset="0"/>
              </a:rPr>
              <a:t>„Hledají jak </a:t>
            </a:r>
            <a:r>
              <a:rPr lang="cs-CZ" sz="1400" dirty="0" smtClean="0">
                <a:solidFill>
                  <a:srgbClr val="0070C0"/>
                </a:solidFill>
                <a:latin typeface="Georgia" pitchFamily="18" charset="0"/>
              </a:rPr>
              <a:t>rozvinout kreativitu jako takovou</a:t>
            </a:r>
            <a:r>
              <a:rPr lang="cs-CZ" sz="1400" dirty="0" smtClean="0">
                <a:latin typeface="Georgia" pitchFamily="18" charset="0"/>
              </a:rPr>
              <a:t> nebo </a:t>
            </a:r>
            <a:r>
              <a:rPr lang="cs-CZ" sz="1400" dirty="0" smtClean="0">
                <a:solidFill>
                  <a:srgbClr val="0070C0"/>
                </a:solidFill>
                <a:latin typeface="Georgia" pitchFamily="18" charset="0"/>
              </a:rPr>
              <a:t>obecnou schopnost 							řešit problémy</a:t>
            </a:r>
            <a:r>
              <a:rPr lang="cs-CZ" sz="1400" dirty="0" smtClean="0">
                <a:latin typeface="Georgia" pitchFamily="18" charset="0"/>
              </a:rPr>
              <a:t> a podobně. Je to tak trochu, jako bychom po škole žádali, 							aby naučila žáky hrát – bez ohledu na to, zda půjde o hokej, karty nebo 							šachy.“</a:t>
            </a:r>
          </a:p>
          <a:p>
            <a:pPr indent="-360000" defTabSz="360000"/>
            <a:r>
              <a:rPr lang="cs-CZ" sz="1400" dirty="0" smtClean="0">
                <a:latin typeface="Georgia" pitchFamily="18" charset="0"/>
              </a:rPr>
              <a:t>						Kompetence nelze oddělit od jejího konkrétního oborového obsahu:</a:t>
            </a:r>
          </a:p>
          <a:p>
            <a:pPr indent="-360000" defTabSz="360000"/>
            <a:r>
              <a:rPr lang="cs-CZ" sz="1400" dirty="0" smtClean="0">
                <a:latin typeface="Georgia" pitchFamily="18" charset="0"/>
              </a:rPr>
              <a:t>						Umět vyřešit kvadratickou rovnici, to je kompetence. </a:t>
            </a:r>
          </a:p>
          <a:p>
            <a:pPr indent="-360000" defTabSz="360000"/>
            <a:r>
              <a:rPr lang="cs-CZ" sz="1400" dirty="0" smtClean="0">
                <a:solidFill>
                  <a:schemeClr val="accent1"/>
                </a:solidFill>
                <a:latin typeface="Georgia" pitchFamily="18" charset="0"/>
              </a:rPr>
              <a:t>						</a:t>
            </a:r>
            <a:r>
              <a:rPr lang="cs-CZ" sz="1400" u="sng" dirty="0" smtClean="0">
                <a:solidFill>
                  <a:schemeClr val="accent1"/>
                </a:solidFill>
                <a:latin typeface="Georgia" pitchFamily="18" charset="0"/>
              </a:rPr>
              <a:t>Umět řešit problémy – to není žádná kompetence, to je prázdná floskule.</a:t>
            </a:r>
          </a:p>
          <a:p>
            <a:pPr indent="-360000" defTabSz="360000"/>
            <a:r>
              <a:rPr lang="cs-CZ" sz="1200" dirty="0" smtClean="0">
                <a:latin typeface="Georgia" pitchFamily="18" charset="0"/>
              </a:rPr>
              <a:t>Nanejvýš může jít o spekulaci psychologů. Avšak současný stav empirických výzkumů nedovoluje takovou spekulativní konstrukci jakkoli potvrdit</a:t>
            </a:r>
            <a:r>
              <a:rPr lang="cs-CZ" sz="1200" b="1" dirty="0" smtClean="0">
                <a:solidFill>
                  <a:schemeClr val="accent1"/>
                </a:solidFill>
                <a:latin typeface="Georgia" pitchFamily="18" charset="0"/>
              </a:rPr>
              <a:t>. </a:t>
            </a:r>
            <a:r>
              <a:rPr lang="cs-CZ" sz="1400" b="1" dirty="0" smtClean="0">
                <a:solidFill>
                  <a:schemeClr val="accent1"/>
                </a:solidFill>
                <a:latin typeface="Georgia" pitchFamily="18" charset="0"/>
              </a:rPr>
              <a:t>Zdá se, že již východiska kurikulární reformy, která postihla většinu zemí pod </a:t>
            </a:r>
            <a:r>
              <a:rPr lang="cs-CZ" sz="1400" b="1" u="sng" dirty="0" smtClean="0">
                <a:solidFill>
                  <a:schemeClr val="accent1"/>
                </a:solidFill>
                <a:latin typeface="Georgia" pitchFamily="18" charset="0"/>
              </a:rPr>
              <a:t>neoliberální guvernmentalitou</a:t>
            </a:r>
            <a:r>
              <a:rPr lang="cs-CZ" sz="1400" b="1" dirty="0" smtClean="0">
                <a:solidFill>
                  <a:schemeClr val="accent1"/>
                </a:solidFill>
                <a:latin typeface="Georgia" pitchFamily="18" charset="0"/>
              </a:rPr>
              <a:t>, nebyla podložena seriózním pedagogicko-psychologickým nebo didaktickým výzkumem nebo jsou s nimi v rozporu.</a:t>
            </a:r>
          </a:p>
          <a:p>
            <a:pPr indent="-360000" defTabSz="360000"/>
            <a:r>
              <a:rPr lang="cs-CZ" sz="1000" dirty="0" smtClean="0">
                <a:latin typeface="Georgia" pitchFamily="18" charset="0"/>
              </a:rPr>
              <a:t>Štech, S. (2013). Když je kurikulární reforma evidence-less. </a:t>
            </a:r>
            <a:r>
              <a:rPr lang="cs-CZ" sz="1000" i="1" dirty="0" smtClean="0">
                <a:latin typeface="Georgia" pitchFamily="18" charset="0"/>
              </a:rPr>
              <a:t>Pedagogická orientace, 23(5), 615-633. </a:t>
            </a:r>
            <a:endParaRPr lang="cs-CZ" i="1" dirty="0">
              <a:solidFill>
                <a:srgbClr val="FF0000"/>
              </a:solidFill>
            </a:endParaRPr>
          </a:p>
        </p:txBody>
      </p:sp>
      <p:pic>
        <p:nvPicPr>
          <p:cNvPr id="8" name="Obrázek 7" descr="Jerome Bruner 1.jpg"/>
          <p:cNvPicPr>
            <a:picLocks noChangeAspect="1"/>
          </p:cNvPicPr>
          <p:nvPr/>
        </p:nvPicPr>
        <p:blipFill>
          <a:blip r:embed="rId3" cstate="print"/>
          <a:stretch>
            <a:fillRect/>
          </a:stretch>
        </p:blipFill>
        <p:spPr>
          <a:xfrm>
            <a:off x="827584" y="1556792"/>
            <a:ext cx="1269876" cy="1680144"/>
          </a:xfrm>
          <a:prstGeom prst="rect">
            <a:avLst/>
          </a:prstGeom>
        </p:spPr>
      </p:pic>
      <p:pic>
        <p:nvPicPr>
          <p:cNvPr id="11" name="Obrázek 10" descr="štech2.jpg"/>
          <p:cNvPicPr>
            <a:picLocks noChangeAspect="1"/>
          </p:cNvPicPr>
          <p:nvPr/>
        </p:nvPicPr>
        <p:blipFill>
          <a:blip r:embed="rId4" cstate="print"/>
          <a:stretch>
            <a:fillRect/>
          </a:stretch>
        </p:blipFill>
        <p:spPr>
          <a:xfrm>
            <a:off x="827584" y="3645024"/>
            <a:ext cx="2018821" cy="1512168"/>
          </a:xfrm>
          <a:prstGeom prst="rect">
            <a:avLst/>
          </a:prstGeom>
        </p:spPr>
      </p:pic>
      <p:pic>
        <p:nvPicPr>
          <p:cNvPr id="6" name="Obrázek 5" descr="Bruner 3.jpg"/>
          <p:cNvPicPr>
            <a:picLocks noChangeAspect="1"/>
          </p:cNvPicPr>
          <p:nvPr/>
        </p:nvPicPr>
        <p:blipFill>
          <a:blip r:embed="rId5" cstate="print"/>
          <a:stretch>
            <a:fillRect/>
          </a:stretch>
        </p:blipFill>
        <p:spPr>
          <a:xfrm>
            <a:off x="5724128" y="1628800"/>
            <a:ext cx="2736304" cy="1861089"/>
          </a:xfrm>
          <a:prstGeom prst="rect">
            <a:avLst/>
          </a:prstGeom>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56192" y="273679"/>
            <a:ext cx="8228110" cy="635041"/>
          </a:xfrm>
        </p:spPr>
        <p:txBody>
          <a:bodyPr wrap="square" tIns="12409">
            <a:norm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lnSpc>
                <a:spcPct val="97000"/>
              </a:lnSpc>
            </a:pPr>
            <a:r>
              <a:rPr lang="cs-CZ" sz="3600" dirty="0">
                <a:solidFill>
                  <a:srgbClr val="0070C0"/>
                </a:solidFill>
                <a:latin typeface="Georgia" pitchFamily="18" charset="0"/>
              </a:rPr>
              <a:t>PISA</a:t>
            </a:r>
          </a:p>
        </p:txBody>
      </p:sp>
      <p:sp>
        <p:nvSpPr>
          <p:cNvPr id="3" name="Volný tvar 2"/>
          <p:cNvSpPr/>
          <p:nvPr/>
        </p:nvSpPr>
        <p:spPr>
          <a:xfrm>
            <a:off x="467544" y="3284984"/>
            <a:ext cx="2592288" cy="2720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4898" rIns="0" bIns="0" anchor="t"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marL="391541" indent="-293900" hangingPunct="0">
              <a:lnSpc>
                <a:spcPct val="97000"/>
              </a:lnSpc>
              <a:spcAft>
                <a:spcPts val="1291"/>
              </a:spcAft>
              <a:tabLst>
                <a:tab pos="391541" algn="l"/>
                <a:tab pos="798755" algn="l"/>
                <a:tab pos="1206297" algn="l"/>
                <a:tab pos="1613840" algn="l"/>
                <a:tab pos="2021382" algn="l"/>
                <a:tab pos="2428924" algn="l"/>
                <a:tab pos="2836465" algn="l"/>
                <a:tab pos="3244007" algn="l"/>
                <a:tab pos="3651549" algn="l"/>
                <a:tab pos="4059090" algn="l"/>
                <a:tab pos="4466633" algn="l"/>
                <a:tab pos="4874174" algn="l"/>
                <a:tab pos="5281717" algn="l"/>
                <a:tab pos="5689259" algn="l"/>
                <a:tab pos="6096801" algn="l"/>
                <a:tab pos="6504342" algn="l"/>
                <a:tab pos="6911884" algn="l"/>
                <a:tab pos="7319426" algn="l"/>
                <a:tab pos="7726967" algn="l"/>
                <a:tab pos="8134510" algn="l"/>
                <a:tab pos="8542052" algn="l"/>
              </a:tabLst>
            </a:pPr>
            <a:r>
              <a:rPr lang="cs-CZ" sz="1400" i="1" dirty="0">
                <a:solidFill>
                  <a:srgbClr val="0000FF"/>
                </a:solidFill>
                <a:latin typeface="Georgia" pitchFamily="18" charset="0"/>
                <a:ea typeface="Droid Sans Fallback" pitchFamily="2"/>
                <a:cs typeface="Droid Sans Fallback" pitchFamily="2"/>
              </a:rPr>
              <a:t>dr. Rudolf Messner, </a:t>
            </a:r>
            <a:r>
              <a:rPr lang="cs-CZ" sz="1400" i="1" dirty="0" smtClean="0">
                <a:solidFill>
                  <a:srgbClr val="0000FF"/>
                </a:solidFill>
                <a:latin typeface="Georgia" pitchFamily="18" charset="0"/>
                <a:ea typeface="Droid Sans Fallback" pitchFamily="2"/>
                <a:cs typeface="Droid Sans Fallback" pitchFamily="2"/>
              </a:rPr>
              <a:t>uni-Kassel</a:t>
            </a:r>
            <a:endParaRPr lang="cs-CZ" sz="1400" i="1" dirty="0">
              <a:solidFill>
                <a:srgbClr val="0000FF"/>
              </a:solidFill>
              <a:latin typeface="Georgia" pitchFamily="18" charset="0"/>
              <a:ea typeface="Droid Sans Fallback" pitchFamily="2"/>
              <a:cs typeface="Droid Sans Fallback" pitchFamily="2"/>
            </a:endParaRPr>
          </a:p>
        </p:txBody>
      </p:sp>
      <p:sp>
        <p:nvSpPr>
          <p:cNvPr id="4" name="Volný tvar 3"/>
          <p:cNvSpPr/>
          <p:nvPr/>
        </p:nvSpPr>
        <p:spPr>
          <a:xfrm>
            <a:off x="3131951" y="1124744"/>
            <a:ext cx="5472497" cy="244827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4898" rIns="0" bIns="0" anchor="t"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marL="180000" indent="-180000" hangingPunct="0">
              <a:lnSpc>
                <a:spcPct val="97000"/>
              </a:lnSpc>
              <a:spcBef>
                <a:spcPts val="600"/>
              </a:spcBef>
              <a:buClr>
                <a:srgbClr val="000000"/>
              </a:buClr>
              <a:buSzPct val="45000"/>
              <a:buFont typeface="Wingdings" pitchFamily="2"/>
              <a:buChar char=""/>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Lst>
            </a:pPr>
            <a:r>
              <a:rPr lang="cs-CZ" sz="1400" i="1" dirty="0">
                <a:solidFill>
                  <a:srgbClr val="0070C0"/>
                </a:solidFill>
                <a:latin typeface="Georgia" pitchFamily="18" charset="0"/>
                <a:ea typeface="Droid Sans Fallback" pitchFamily="2"/>
                <a:cs typeface="Droid Sans Fallback" pitchFamily="2"/>
              </a:rPr>
              <a:t>Messner</a:t>
            </a:r>
            <a:r>
              <a:rPr lang="cs-CZ" sz="1400" dirty="0">
                <a:solidFill>
                  <a:srgbClr val="000000"/>
                </a:solidFill>
                <a:latin typeface="Georgia" pitchFamily="18" charset="0"/>
                <a:ea typeface="Droid Sans Fallback" pitchFamily="2"/>
                <a:cs typeface="Droid Sans Fallback" pitchFamily="2"/>
              </a:rPr>
              <a:t> varuje před tím, aby se výsledky výzkumu PISA využívaly jako </a:t>
            </a:r>
            <a:r>
              <a:rPr lang="cs-CZ" sz="1400" dirty="0" smtClean="0">
                <a:solidFill>
                  <a:srgbClr val="000000"/>
                </a:solidFill>
                <a:latin typeface="Georgia" pitchFamily="18" charset="0"/>
                <a:ea typeface="Droid Sans Fallback" pitchFamily="2"/>
                <a:cs typeface="Droid Sans Fallback" pitchFamily="2"/>
              </a:rPr>
              <a:t>měřítko </a:t>
            </a:r>
            <a:r>
              <a:rPr lang="cs-CZ" sz="1400" dirty="0">
                <a:solidFill>
                  <a:srgbClr val="000000"/>
                </a:solidFill>
                <a:latin typeface="Georgia" pitchFamily="18" charset="0"/>
                <a:ea typeface="Droid Sans Fallback" pitchFamily="2"/>
                <a:cs typeface="Droid Sans Fallback" pitchFamily="2"/>
              </a:rPr>
              <a:t>celkové kvality školy a všeobecného vzdělání</a:t>
            </a:r>
          </a:p>
          <a:p>
            <a:pPr marL="180000" indent="-180000" hangingPunct="0">
              <a:lnSpc>
                <a:spcPct val="97000"/>
              </a:lnSpc>
              <a:spcBef>
                <a:spcPts val="600"/>
              </a:spcBef>
              <a:buClr>
                <a:srgbClr val="000000"/>
              </a:buClr>
              <a:buSzPct val="45000"/>
              <a:buFont typeface="Wingdings" pitchFamily="2"/>
              <a:buChar char=""/>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Lst>
            </a:pPr>
            <a:r>
              <a:rPr lang="cs-CZ" sz="1400" dirty="0">
                <a:solidFill>
                  <a:srgbClr val="000000"/>
                </a:solidFill>
                <a:latin typeface="Georgia" pitchFamily="18" charset="0"/>
                <a:ea typeface="Droid Sans Fallback" pitchFamily="2"/>
                <a:cs typeface="Droid Sans Fallback" pitchFamily="2"/>
              </a:rPr>
              <a:t>zdůrazňuje, že je třeba reflektovat limity výzkumu PISA s ohledem na literárně estetickou a sociálně politickou dimenzi školního </a:t>
            </a:r>
            <a:r>
              <a:rPr lang="cs-CZ" sz="1400" dirty="0" smtClean="0">
                <a:solidFill>
                  <a:srgbClr val="000000"/>
                </a:solidFill>
                <a:latin typeface="Georgia" pitchFamily="18" charset="0"/>
                <a:ea typeface="Droid Sans Fallback" pitchFamily="2"/>
                <a:cs typeface="Droid Sans Fallback" pitchFamily="2"/>
              </a:rPr>
              <a:t>vzdělávání</a:t>
            </a:r>
          </a:p>
          <a:p>
            <a:pPr marL="180000" indent="-180000" hangingPunct="0">
              <a:spcBef>
                <a:spcPts val="600"/>
              </a:spcBef>
              <a:buClr>
                <a:srgbClr val="000000"/>
              </a:buClr>
              <a:buSzPct val="45000"/>
              <a:buFont typeface="Wingdings" pitchFamily="2"/>
              <a:buChar char=""/>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Lst>
            </a:pPr>
            <a:r>
              <a:rPr lang="cs-CZ" sz="1400" dirty="0" smtClean="0">
                <a:solidFill>
                  <a:srgbClr val="000000"/>
                </a:solidFill>
                <a:latin typeface="Georgia" pitchFamily="18" charset="0"/>
                <a:ea typeface="Droid Sans Fallback" pitchFamily="2"/>
                <a:cs typeface="Droid Sans Fallback" pitchFamily="2"/>
              </a:rPr>
              <a:t>ve </a:t>
            </a:r>
            <a:r>
              <a:rPr lang="cs-CZ" sz="1400" dirty="0">
                <a:solidFill>
                  <a:srgbClr val="000000"/>
                </a:solidFill>
                <a:latin typeface="Georgia" pitchFamily="18" charset="0"/>
                <a:ea typeface="Droid Sans Fallback" pitchFamily="2"/>
                <a:cs typeface="Droid Sans Fallback" pitchFamily="2"/>
              </a:rPr>
              <a:t>výzkumu PISA nejsou vůbec zastoupeny některé významné oblasti školního vzdělávání</a:t>
            </a:r>
          </a:p>
          <a:p>
            <a:pPr marL="180000" indent="-180000" hangingPunct="0">
              <a:spcBef>
                <a:spcPts val="600"/>
              </a:spcBef>
              <a:buClr>
                <a:srgbClr val="000000"/>
              </a:buClr>
              <a:buSzPct val="45000"/>
              <a:buFont typeface="Wingdings" pitchFamily="2"/>
              <a:buChar char=""/>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Lst>
            </a:pPr>
            <a:r>
              <a:rPr lang="cs-CZ" sz="1400" dirty="0">
                <a:solidFill>
                  <a:srgbClr val="000000"/>
                </a:solidFill>
                <a:latin typeface="Georgia" pitchFamily="18" charset="0"/>
                <a:ea typeface="Droid Sans Fallback" pitchFamily="2"/>
                <a:cs typeface="Droid Sans Fallback" pitchFamily="2"/>
              </a:rPr>
              <a:t>PISA se vztahuje na věcně intelektuální dimenzi oborů, zatímco jejich etickou a kritickou dimenzi téměř vůbec netematizuje</a:t>
            </a:r>
          </a:p>
        </p:txBody>
      </p:sp>
      <p:sp>
        <p:nvSpPr>
          <p:cNvPr id="5" name="Volný tvar 4"/>
          <p:cNvSpPr/>
          <p:nvPr/>
        </p:nvSpPr>
        <p:spPr>
          <a:xfrm>
            <a:off x="539552" y="4293096"/>
            <a:ext cx="8136904" cy="223224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4898" rIns="0" bIns="0" anchor="t"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marL="180000" indent="-180000" hangingPunct="0">
              <a:lnSpc>
                <a:spcPct val="97000"/>
              </a:lnSpc>
              <a:spcBef>
                <a:spcPts val="600"/>
              </a:spcBef>
              <a:buClr>
                <a:srgbClr val="000000"/>
              </a:buClr>
              <a:buSzPct val="45000"/>
              <a:buFont typeface="Wingdings" pitchFamily="2"/>
              <a:buChar char=""/>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Lst>
            </a:pPr>
            <a:r>
              <a:rPr lang="cs-CZ" sz="1400" dirty="0">
                <a:solidFill>
                  <a:srgbClr val="FF0000"/>
                </a:solidFill>
                <a:latin typeface="Georgia" pitchFamily="18" charset="0"/>
                <a:ea typeface="Droid Sans Fallback" pitchFamily="2"/>
                <a:cs typeface="Droid Sans Fallback" pitchFamily="2"/>
              </a:rPr>
              <a:t>OECD jako nositel výzkumu PISA dává přednost hledání ekonomických </a:t>
            </a:r>
            <a:r>
              <a:rPr lang="cs-CZ" sz="1400" dirty="0" smtClean="0">
                <a:solidFill>
                  <a:srgbClr val="FF0000"/>
                </a:solidFill>
                <a:latin typeface="Georgia" pitchFamily="18" charset="0"/>
                <a:ea typeface="Droid Sans Fallback" pitchFamily="2"/>
                <a:cs typeface="Droid Sans Fallback" pitchFamily="2"/>
              </a:rPr>
              <a:t>					            souvislostí </a:t>
            </a:r>
            <a:r>
              <a:rPr lang="cs-CZ" sz="1400" dirty="0">
                <a:solidFill>
                  <a:srgbClr val="FF0000"/>
                </a:solidFill>
                <a:latin typeface="Georgia" pitchFamily="18" charset="0"/>
                <a:ea typeface="Droid Sans Fallback" pitchFamily="2"/>
                <a:cs typeface="Droid Sans Fallback" pitchFamily="2"/>
              </a:rPr>
              <a:t>vzdělávání před sledováním jeho aspektů společenských nebo kulturních</a:t>
            </a:r>
          </a:p>
          <a:p>
            <a:pPr marL="180000" indent="-180000" hangingPunct="0">
              <a:lnSpc>
                <a:spcPct val="97000"/>
              </a:lnSpc>
              <a:spcBef>
                <a:spcPts val="600"/>
              </a:spcBef>
              <a:buClr>
                <a:srgbClr val="000000"/>
              </a:buClr>
              <a:buSzPct val="45000"/>
              <a:buFont typeface="Wingdings" pitchFamily="2"/>
              <a:buChar char=""/>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Lst>
            </a:pPr>
            <a:r>
              <a:rPr lang="cs-CZ" sz="1400" dirty="0">
                <a:solidFill>
                  <a:srgbClr val="000000"/>
                </a:solidFill>
                <a:latin typeface="Georgia" pitchFamily="18" charset="0"/>
                <a:ea typeface="Droid Sans Fallback" pitchFamily="2"/>
                <a:cs typeface="Droid Sans Fallback" pitchFamily="2"/>
              </a:rPr>
              <a:t>v diskusích kolem výzkumu PISA se málokdy bere ohled na školu s jejími úlohami </a:t>
            </a:r>
            <a:r>
              <a:rPr lang="cs-CZ" sz="1400" dirty="0" smtClean="0">
                <a:solidFill>
                  <a:srgbClr val="000000"/>
                </a:solidFill>
                <a:latin typeface="Georgia" pitchFamily="18" charset="0"/>
                <a:ea typeface="Droid Sans Fallback" pitchFamily="2"/>
                <a:cs typeface="Droid Sans Fallback" pitchFamily="2"/>
              </a:rPr>
              <a:t>			                             a </a:t>
            </a:r>
            <a:r>
              <a:rPr lang="cs-CZ" sz="1400" dirty="0">
                <a:solidFill>
                  <a:srgbClr val="000000"/>
                </a:solidFill>
                <a:latin typeface="Georgia" pitchFamily="18" charset="0"/>
                <a:ea typeface="Droid Sans Fallback" pitchFamily="2"/>
                <a:cs typeface="Droid Sans Fallback" pitchFamily="2"/>
              </a:rPr>
              <a:t>na kurikulum</a:t>
            </a:r>
          </a:p>
          <a:p>
            <a:pPr marL="180000" indent="-180000" hangingPunct="0">
              <a:lnSpc>
                <a:spcPct val="97000"/>
              </a:lnSpc>
              <a:spcBef>
                <a:spcPts val="600"/>
              </a:spcBef>
              <a:buClr>
                <a:srgbClr val="000000"/>
              </a:buClr>
              <a:buSzPct val="45000"/>
              <a:buFont typeface="Wingdings" pitchFamily="2"/>
              <a:buChar char=""/>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Lst>
            </a:pPr>
            <a:r>
              <a:rPr lang="cs-CZ" sz="1400" dirty="0">
                <a:solidFill>
                  <a:srgbClr val="000000"/>
                </a:solidFill>
                <a:latin typeface="Georgia" pitchFamily="18" charset="0"/>
                <a:ea typeface="Droid Sans Fallback" pitchFamily="2"/>
                <a:cs typeface="Droid Sans Fallback" pitchFamily="2"/>
              </a:rPr>
              <a:t>jedním z problémů, o kterém se v souvislosti s mezinárodními srovnávacími </a:t>
            </a:r>
            <a:r>
              <a:rPr lang="cs-CZ" sz="1400" dirty="0" smtClean="0">
                <a:solidFill>
                  <a:srgbClr val="000000"/>
                </a:solidFill>
                <a:latin typeface="Georgia" pitchFamily="18" charset="0"/>
                <a:ea typeface="Droid Sans Fallback" pitchFamily="2"/>
                <a:cs typeface="Droid Sans Fallback" pitchFamily="2"/>
              </a:rPr>
              <a:t>				               výzkumy </a:t>
            </a:r>
            <a:r>
              <a:rPr lang="cs-CZ" sz="1400" dirty="0">
                <a:solidFill>
                  <a:srgbClr val="000000"/>
                </a:solidFill>
                <a:latin typeface="Georgia" pitchFamily="18" charset="0"/>
                <a:ea typeface="Droid Sans Fallback" pitchFamily="2"/>
                <a:cs typeface="Droid Sans Fallback" pitchFamily="2"/>
              </a:rPr>
              <a:t>diskutuje, je určité </a:t>
            </a:r>
            <a:r>
              <a:rPr lang="cs-CZ" sz="1400" dirty="0">
                <a:solidFill>
                  <a:srgbClr val="0000FF"/>
                </a:solidFill>
                <a:latin typeface="Georgia" pitchFamily="18" charset="0"/>
                <a:ea typeface="Droid Sans Fallback" pitchFamily="2"/>
                <a:cs typeface="Droid Sans Fallback" pitchFamily="2"/>
              </a:rPr>
              <a:t>zúžení pojmu </a:t>
            </a:r>
            <a:r>
              <a:rPr lang="cs-CZ" sz="1400" dirty="0">
                <a:solidFill>
                  <a:srgbClr val="0070C0"/>
                </a:solidFill>
                <a:latin typeface="Georgia" pitchFamily="18" charset="0"/>
                <a:ea typeface="Droid Sans Fallback" pitchFamily="2"/>
                <a:cs typeface="Droid Sans Fallback" pitchFamily="2"/>
              </a:rPr>
              <a:t>vzdělání</a:t>
            </a:r>
          </a:p>
          <a:p>
            <a:pPr marL="180000" indent="-180000" hangingPunct="0">
              <a:lnSpc>
                <a:spcPct val="97000"/>
              </a:lnSpc>
              <a:spcBef>
                <a:spcPts val="600"/>
              </a:spcBef>
              <a:buClr>
                <a:srgbClr val="000000"/>
              </a:buClr>
              <a:buSzPct val="45000"/>
              <a:buFont typeface="Wingdings" pitchFamily="2"/>
              <a:buChar char=""/>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Lst>
            </a:pPr>
            <a:r>
              <a:rPr lang="cs-CZ" sz="1400" dirty="0">
                <a:solidFill>
                  <a:srgbClr val="000000"/>
                </a:solidFill>
                <a:latin typeface="Georgia" pitchFamily="18" charset="0"/>
                <a:ea typeface="Droid Sans Fallback" pitchFamily="2"/>
                <a:cs typeface="Droid Sans Fallback" pitchFamily="2"/>
              </a:rPr>
              <a:t>v německém chápání pojmu vzdělání je důležitá konfrontace s materiálně </a:t>
            </a:r>
            <a:r>
              <a:rPr lang="cs-CZ" sz="1400" dirty="0" smtClean="0">
                <a:solidFill>
                  <a:srgbClr val="000000"/>
                </a:solidFill>
                <a:latin typeface="Georgia" pitchFamily="18" charset="0"/>
                <a:ea typeface="Droid Sans Fallback" pitchFamily="2"/>
                <a:cs typeface="Droid Sans Fallback" pitchFamily="2"/>
              </a:rPr>
              <a:t>				      definovanými obsahy</a:t>
            </a:r>
          </a:p>
          <a:p>
            <a:pPr marL="180000" indent="-180000" algn="r" hangingPunct="0">
              <a:lnSpc>
                <a:spcPct val="97000"/>
              </a:lnSpc>
              <a:spcBef>
                <a:spcPts val="600"/>
              </a:spcBef>
              <a:buClr>
                <a:srgbClr val="000000"/>
              </a:buClr>
              <a:buSzPct val="45000"/>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Lst>
            </a:pPr>
            <a:r>
              <a:rPr lang="cs-CZ" sz="1400" i="1" dirty="0" smtClean="0">
                <a:solidFill>
                  <a:srgbClr val="0000FF"/>
                </a:solidFill>
                <a:latin typeface="Georgia" pitchFamily="18" charset="0"/>
                <a:ea typeface="Droid Sans Fallback" pitchFamily="2"/>
                <a:cs typeface="Droid Sans Fallback" pitchFamily="2"/>
              </a:rPr>
              <a:t>Dr. H. W. Fuchs, Hamburg</a:t>
            </a:r>
            <a:endParaRPr lang="cs-CZ" sz="1400" i="1" dirty="0">
              <a:solidFill>
                <a:srgbClr val="0000FF"/>
              </a:solidFill>
              <a:latin typeface="Georgia" pitchFamily="18" charset="0"/>
              <a:ea typeface="Droid Sans Fallback" pitchFamily="2"/>
              <a:cs typeface="Droid Sans Fallback" pitchFamily="2"/>
            </a:endParaRPr>
          </a:p>
        </p:txBody>
      </p:sp>
      <p:sp>
        <p:nvSpPr>
          <p:cNvPr id="6" name="Volný tvar 5"/>
          <p:cNvSpPr/>
          <p:nvPr/>
        </p:nvSpPr>
        <p:spPr>
          <a:xfrm>
            <a:off x="467544" y="3645024"/>
            <a:ext cx="8208912" cy="50405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9" tIns="45718" rIns="81639" bIns="40820" anchor="t"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97000"/>
              </a:lnSpc>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Lst>
            </a:pPr>
            <a:r>
              <a:rPr lang="cs-CZ" sz="1400" i="1" dirty="0">
                <a:solidFill>
                  <a:srgbClr val="0000FF"/>
                </a:solidFill>
                <a:latin typeface="Georgia" pitchFamily="18" charset="0"/>
                <a:ea typeface="Droid Sans Fallback" pitchFamily="2"/>
                <a:cs typeface="Droid Sans Fallback" pitchFamily="2"/>
              </a:rPr>
              <a:t>dr. </a:t>
            </a:r>
            <a:r>
              <a:rPr lang="cs-CZ" sz="1400" i="1" dirty="0" smtClean="0">
                <a:solidFill>
                  <a:srgbClr val="0000FF"/>
                </a:solidFill>
                <a:latin typeface="Georgia" pitchFamily="18" charset="0"/>
                <a:ea typeface="Droid Sans Fallback" pitchFamily="2"/>
                <a:cs typeface="Droid Sans Fallback" pitchFamily="2"/>
              </a:rPr>
              <a:t>Hans-Werner </a:t>
            </a:r>
            <a:r>
              <a:rPr lang="cs-CZ" sz="1400" i="1" dirty="0">
                <a:solidFill>
                  <a:srgbClr val="0000FF"/>
                </a:solidFill>
                <a:latin typeface="Georgia" pitchFamily="18" charset="0"/>
                <a:ea typeface="Droid Sans Fallback" pitchFamily="2"/>
                <a:cs typeface="Droid Sans Fallback" pitchFamily="2"/>
              </a:rPr>
              <a:t>Fuchs, Zeitschrift für Pädagogik (2003</a:t>
            </a:r>
            <a:r>
              <a:rPr lang="cs-CZ" sz="1400" i="1" dirty="0" smtClean="0">
                <a:solidFill>
                  <a:srgbClr val="0070C0"/>
                </a:solidFill>
                <a:latin typeface="Georgia" pitchFamily="18" charset="0"/>
                <a:ea typeface="Droid Sans Fallback" pitchFamily="2"/>
                <a:cs typeface="Droid Sans Fallback" pitchFamily="2"/>
              </a:rPr>
              <a:t>)</a:t>
            </a:r>
          </a:p>
          <a:p>
            <a:pPr hangingPunct="0">
              <a:lnSpc>
                <a:spcPct val="97000"/>
              </a:lnSpc>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Lst>
            </a:pPr>
            <a:r>
              <a:rPr lang="cs-CZ" sz="1200" i="1" dirty="0" smtClean="0">
                <a:solidFill>
                  <a:srgbClr val="CC6633"/>
                </a:solidFill>
                <a:latin typeface="Georgia" pitchFamily="18" charset="0"/>
                <a:ea typeface="Droid Sans Fallback" pitchFamily="2"/>
                <a:cs typeface="Droid Sans Fallback" pitchFamily="2"/>
              </a:rPr>
              <a:t> </a:t>
            </a:r>
            <a:r>
              <a:rPr lang="de-DE" sz="1200" dirty="0" smtClean="0">
                <a:latin typeface="Georgia" pitchFamily="18" charset="0"/>
              </a:rPr>
              <a:t>Auf dem Weg zu einem Weltcurriculum? Zum Grundbildungskonzept von PISA und der Aufgabenzuweisung an die Schule</a:t>
            </a:r>
            <a:r>
              <a:rPr lang="cs-CZ" sz="1200" dirty="0" smtClean="0">
                <a:latin typeface="Georgia" pitchFamily="18" charset="0"/>
              </a:rPr>
              <a:t>.</a:t>
            </a:r>
            <a:endParaRPr lang="cs-CZ" sz="1200" i="1" dirty="0" smtClean="0">
              <a:solidFill>
                <a:srgbClr val="CC6633"/>
              </a:solidFill>
              <a:latin typeface="Georgia" pitchFamily="18" charset="0"/>
              <a:ea typeface="Droid Sans Fallback" pitchFamily="2"/>
              <a:cs typeface="Droid Sans Fallback" pitchFamily="2"/>
            </a:endParaRPr>
          </a:p>
          <a:p>
            <a:pPr hangingPunct="0">
              <a:lnSpc>
                <a:spcPct val="97000"/>
              </a:lnSpc>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Lst>
            </a:pPr>
            <a:endParaRPr lang="cs-CZ" sz="1400" i="1" dirty="0">
              <a:solidFill>
                <a:srgbClr val="CC6633"/>
              </a:solidFill>
              <a:latin typeface="Georgia" pitchFamily="18" charset="0"/>
              <a:ea typeface="Droid Sans Fallback" pitchFamily="2"/>
              <a:cs typeface="Droid Sans Fallback" pitchFamily="2"/>
            </a:endParaRPr>
          </a:p>
        </p:txBody>
      </p:sp>
      <p:pic>
        <p:nvPicPr>
          <p:cNvPr id="9" name="Obrázek 8" descr="messner1.jpg"/>
          <p:cNvPicPr>
            <a:picLocks noChangeAspect="1"/>
          </p:cNvPicPr>
          <p:nvPr/>
        </p:nvPicPr>
        <p:blipFill>
          <a:blip r:embed="rId3" cstate="print"/>
          <a:stretch>
            <a:fillRect/>
          </a:stretch>
        </p:blipFill>
        <p:spPr>
          <a:xfrm>
            <a:off x="611560" y="980728"/>
            <a:ext cx="2160240" cy="2160240"/>
          </a:xfrm>
          <a:prstGeom prst="rect">
            <a:avLst/>
          </a:prstGeom>
        </p:spPr>
      </p:pic>
      <p:pic>
        <p:nvPicPr>
          <p:cNvPr id="10" name="Obrázek 9" descr="fuchs_04.jpg"/>
          <p:cNvPicPr>
            <a:picLocks noChangeAspect="1"/>
          </p:cNvPicPr>
          <p:nvPr/>
        </p:nvPicPr>
        <p:blipFill>
          <a:blip r:embed="rId4" cstate="print"/>
          <a:stretch>
            <a:fillRect/>
          </a:stretch>
        </p:blipFill>
        <p:spPr>
          <a:xfrm>
            <a:off x="7308304" y="4365104"/>
            <a:ext cx="1224136" cy="1610705"/>
          </a:xfrm>
          <a:prstGeom prst="rect">
            <a:avLst/>
          </a:prstGeom>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56192" y="273679"/>
            <a:ext cx="8228110" cy="851066"/>
          </a:xfrm>
        </p:spPr>
        <p:txBody>
          <a:bodyPr wrap="square" tIns="12409">
            <a:norm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lnSpc>
                <a:spcPct val="97000"/>
              </a:lnSpc>
            </a:pPr>
            <a:r>
              <a:rPr lang="cs-CZ" sz="3600" dirty="0">
                <a:solidFill>
                  <a:srgbClr val="0070C0"/>
                </a:solidFill>
                <a:latin typeface="Georgia" pitchFamily="18" charset="0"/>
              </a:rPr>
              <a:t>PISA</a:t>
            </a:r>
          </a:p>
        </p:txBody>
      </p:sp>
      <p:sp>
        <p:nvSpPr>
          <p:cNvPr id="3" name="Volný tvar 2"/>
          <p:cNvSpPr/>
          <p:nvPr/>
        </p:nvSpPr>
        <p:spPr>
          <a:xfrm>
            <a:off x="1110274" y="4245611"/>
            <a:ext cx="6707361" cy="2981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9" tIns="46371" rIns="81639" bIns="40820" anchor="t"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algn="ctr" hangingPunct="0">
              <a:lnSpc>
                <a:spcPct val="97000"/>
              </a:lnSpc>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Lst>
            </a:pPr>
            <a:r>
              <a:rPr lang="cs-CZ" sz="1500" i="1" dirty="0">
                <a:solidFill>
                  <a:srgbClr val="0000FF"/>
                </a:solidFill>
                <a:latin typeface="Georgia" pitchFamily="18" charset="0"/>
                <a:ea typeface="Droid Sans Fallback" pitchFamily="2"/>
                <a:cs typeface="Droid Sans Fallback" pitchFamily="2"/>
              </a:rPr>
              <a:t>Svein Sjøberg, uni-Oslo</a:t>
            </a:r>
          </a:p>
        </p:txBody>
      </p:sp>
      <p:sp>
        <p:nvSpPr>
          <p:cNvPr id="4" name="Volný tvar 3"/>
          <p:cNvSpPr/>
          <p:nvPr/>
        </p:nvSpPr>
        <p:spPr>
          <a:xfrm>
            <a:off x="64657" y="4627063"/>
            <a:ext cx="8817208" cy="16433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8164" rIns="0" bIns="0" anchor="t"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marL="391541" indent="-293900" algn="ctr" hangingPunct="0">
              <a:lnSpc>
                <a:spcPct val="97000"/>
              </a:lnSpc>
              <a:spcAft>
                <a:spcPts val="1291"/>
              </a:spcAft>
              <a:tabLst>
                <a:tab pos="391541" algn="l"/>
                <a:tab pos="798755" algn="l"/>
                <a:tab pos="1206297" algn="l"/>
                <a:tab pos="1613840" algn="l"/>
                <a:tab pos="2021382" algn="l"/>
                <a:tab pos="2428924" algn="l"/>
                <a:tab pos="2836465" algn="l"/>
                <a:tab pos="3244007" algn="l"/>
                <a:tab pos="3651549" algn="l"/>
                <a:tab pos="4059090" algn="l"/>
                <a:tab pos="4466633" algn="l"/>
                <a:tab pos="4874174" algn="l"/>
                <a:tab pos="5281717" algn="l"/>
                <a:tab pos="5689259" algn="l"/>
                <a:tab pos="6096801" algn="l"/>
                <a:tab pos="6504342" algn="l"/>
                <a:tab pos="6911884" algn="l"/>
                <a:tab pos="7319426" algn="l"/>
                <a:tab pos="7726967" algn="l"/>
                <a:tab pos="8134510" algn="l"/>
                <a:tab pos="8542052" algn="l"/>
              </a:tabLst>
            </a:pPr>
            <a:r>
              <a:rPr lang="cs-CZ" dirty="0">
                <a:solidFill>
                  <a:srgbClr val="000000"/>
                </a:solidFill>
                <a:latin typeface="Georgia" pitchFamily="18" charset="0"/>
                <a:ea typeface="Droid Sans Fallback" pitchFamily="2"/>
                <a:cs typeface="Droid Sans Fallback" pitchFamily="2"/>
              </a:rPr>
              <a:t>Není mezinárodní srovnávací výzkum PISA</a:t>
            </a:r>
          </a:p>
          <a:p>
            <a:pPr marL="391541" indent="-293900" algn="ctr" hangingPunct="0">
              <a:lnSpc>
                <a:spcPct val="97000"/>
              </a:lnSpc>
              <a:spcAft>
                <a:spcPts val="1291"/>
              </a:spcAft>
              <a:tabLst>
                <a:tab pos="391541" algn="l"/>
                <a:tab pos="798755" algn="l"/>
                <a:tab pos="1206297" algn="l"/>
                <a:tab pos="1613840" algn="l"/>
                <a:tab pos="2021382" algn="l"/>
                <a:tab pos="2428924" algn="l"/>
                <a:tab pos="2836465" algn="l"/>
                <a:tab pos="3244007" algn="l"/>
                <a:tab pos="3651549" algn="l"/>
                <a:tab pos="4059090" algn="l"/>
                <a:tab pos="4466633" algn="l"/>
                <a:tab pos="4874174" algn="l"/>
                <a:tab pos="5281717" algn="l"/>
                <a:tab pos="5689259" algn="l"/>
                <a:tab pos="6096801" algn="l"/>
                <a:tab pos="6504342" algn="l"/>
                <a:tab pos="6911884" algn="l"/>
                <a:tab pos="7319426" algn="l"/>
                <a:tab pos="7726967" algn="l"/>
                <a:tab pos="8134510" algn="l"/>
                <a:tab pos="8542052" algn="l"/>
              </a:tabLst>
            </a:pPr>
            <a:r>
              <a:rPr lang="cs-CZ" dirty="0">
                <a:solidFill>
                  <a:srgbClr val="0070C0"/>
                </a:solidFill>
                <a:latin typeface="Georgia" pitchFamily="18" charset="0"/>
                <a:ea typeface="Droid Sans Fallback" pitchFamily="2"/>
                <a:cs typeface="Droid Sans Fallback" pitchFamily="2"/>
              </a:rPr>
              <a:t>„pedagogickým </a:t>
            </a:r>
            <a:r>
              <a:rPr lang="cs-CZ" dirty="0" smtClean="0">
                <a:solidFill>
                  <a:srgbClr val="0070C0"/>
                </a:solidFill>
                <a:latin typeface="Georgia" pitchFamily="18" charset="0"/>
                <a:ea typeface="Droid Sans Fallback" pitchFamily="2"/>
                <a:cs typeface="Droid Sans Fallback" pitchFamily="2"/>
              </a:rPr>
              <a:t>buldozerem ve </a:t>
            </a:r>
            <a:r>
              <a:rPr lang="cs-CZ" dirty="0">
                <a:solidFill>
                  <a:srgbClr val="0070C0"/>
                </a:solidFill>
                <a:latin typeface="Georgia" pitchFamily="18" charset="0"/>
                <a:ea typeface="Droid Sans Fallback" pitchFamily="2"/>
                <a:cs typeface="Droid Sans Fallback" pitchFamily="2"/>
              </a:rPr>
              <a:t>službách globalizace a společných norem“?</a:t>
            </a:r>
          </a:p>
        </p:txBody>
      </p:sp>
      <p:pic>
        <p:nvPicPr>
          <p:cNvPr id="5" name="Obrázek 4"/>
          <p:cNvPicPr>
            <a:picLocks noChangeAspect="1"/>
          </p:cNvPicPr>
          <p:nvPr/>
        </p:nvPicPr>
        <p:blipFill>
          <a:blip r:embed="rId3" cstate="print">
            <a:alphaModFix/>
            <a:lum/>
          </a:blip>
          <a:srcRect/>
          <a:stretch>
            <a:fillRect/>
          </a:stretch>
        </p:blipFill>
        <p:spPr>
          <a:xfrm>
            <a:off x="3563888" y="2060848"/>
            <a:ext cx="1926325" cy="1952655"/>
          </a:xfrm>
          <a:prstGeom prst="rect">
            <a:avLst/>
          </a:prstGeom>
          <a:noFill/>
          <a:ln>
            <a:noFill/>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normAutofit/>
          </a:bodyPr>
          <a:lstStyle/>
          <a:p>
            <a:pPr algn="l"/>
            <a:r>
              <a:rPr lang="cs-CZ" dirty="0" smtClean="0">
                <a:solidFill>
                  <a:srgbClr val="FF0000"/>
                </a:solidFill>
                <a:latin typeface="Georgia" pitchFamily="18" charset="0"/>
              </a:rPr>
              <a:t>700 </a:t>
            </a:r>
            <a:r>
              <a:rPr lang="cs-CZ" dirty="0" smtClean="0">
                <a:solidFill>
                  <a:srgbClr val="0070C0"/>
                </a:solidFill>
                <a:latin typeface="Georgia" pitchFamily="18" charset="0"/>
              </a:rPr>
              <a:t>	</a:t>
            </a:r>
            <a:r>
              <a:rPr lang="cs-CZ" sz="3600" dirty="0" smtClean="0">
                <a:solidFill>
                  <a:srgbClr val="0070C0"/>
                </a:solidFill>
                <a:latin typeface="Georgia" pitchFamily="18" charset="0"/>
              </a:rPr>
              <a:t>	Karel IV.</a:t>
            </a:r>
            <a:r>
              <a:rPr lang="cs-CZ" sz="2400" dirty="0" smtClean="0">
                <a:solidFill>
                  <a:srgbClr val="0070C0"/>
                </a:solidFill>
                <a:latin typeface="Georgia" pitchFamily="18" charset="0"/>
              </a:rPr>
              <a:t> (1316 – 1378)</a:t>
            </a:r>
            <a:endParaRPr lang="cs-CZ" sz="3600" dirty="0">
              <a:solidFill>
                <a:srgbClr val="0070C0"/>
              </a:solidFill>
              <a:latin typeface="Georgia" pitchFamily="18" charset="0"/>
            </a:endParaRPr>
          </a:p>
        </p:txBody>
      </p:sp>
      <p:pic>
        <p:nvPicPr>
          <p:cNvPr id="4" name="Obrázek 3" descr="Karel 4 2.jpg"/>
          <p:cNvPicPr>
            <a:picLocks noChangeAspect="1"/>
          </p:cNvPicPr>
          <p:nvPr/>
        </p:nvPicPr>
        <p:blipFill>
          <a:blip r:embed="rId2" cstate="print"/>
          <a:stretch>
            <a:fillRect/>
          </a:stretch>
        </p:blipFill>
        <p:spPr>
          <a:xfrm>
            <a:off x="539552" y="1268760"/>
            <a:ext cx="2520280" cy="1227376"/>
          </a:xfrm>
          <a:prstGeom prst="rect">
            <a:avLst/>
          </a:prstGeom>
        </p:spPr>
      </p:pic>
      <p:pic>
        <p:nvPicPr>
          <p:cNvPr id="6" name="Obrázek 5" descr="Karel 4 4.jpg"/>
          <p:cNvPicPr>
            <a:picLocks noChangeAspect="1"/>
          </p:cNvPicPr>
          <p:nvPr/>
        </p:nvPicPr>
        <p:blipFill>
          <a:blip r:embed="rId3" cstate="print"/>
          <a:stretch>
            <a:fillRect/>
          </a:stretch>
        </p:blipFill>
        <p:spPr>
          <a:xfrm>
            <a:off x="3491880" y="1340768"/>
            <a:ext cx="1368152" cy="2324081"/>
          </a:xfrm>
          <a:prstGeom prst="rect">
            <a:avLst/>
          </a:prstGeom>
        </p:spPr>
      </p:pic>
      <p:pic>
        <p:nvPicPr>
          <p:cNvPr id="8" name="Obrázek 7" descr="Karel 4 6.png"/>
          <p:cNvPicPr>
            <a:picLocks noChangeAspect="1"/>
          </p:cNvPicPr>
          <p:nvPr/>
        </p:nvPicPr>
        <p:blipFill>
          <a:blip r:embed="rId4" cstate="print"/>
          <a:stretch>
            <a:fillRect/>
          </a:stretch>
        </p:blipFill>
        <p:spPr>
          <a:xfrm>
            <a:off x="5436096" y="3861048"/>
            <a:ext cx="1368152" cy="1680277"/>
          </a:xfrm>
          <a:prstGeom prst="rect">
            <a:avLst/>
          </a:prstGeom>
        </p:spPr>
      </p:pic>
      <p:pic>
        <p:nvPicPr>
          <p:cNvPr id="12" name="Obrázek 11" descr="karlstein-karel-IV-mensi.jpg"/>
          <p:cNvPicPr>
            <a:picLocks noChangeAspect="1"/>
          </p:cNvPicPr>
          <p:nvPr/>
        </p:nvPicPr>
        <p:blipFill>
          <a:blip r:embed="rId5" cstate="print"/>
          <a:stretch>
            <a:fillRect/>
          </a:stretch>
        </p:blipFill>
        <p:spPr>
          <a:xfrm>
            <a:off x="3131840" y="3933056"/>
            <a:ext cx="2114823" cy="1584176"/>
          </a:xfrm>
          <a:prstGeom prst="rect">
            <a:avLst/>
          </a:prstGeom>
        </p:spPr>
      </p:pic>
      <p:pic>
        <p:nvPicPr>
          <p:cNvPr id="16" name="Obrázek 15" descr="universita Karlova 3.jpg"/>
          <p:cNvPicPr>
            <a:picLocks noChangeAspect="1"/>
          </p:cNvPicPr>
          <p:nvPr/>
        </p:nvPicPr>
        <p:blipFill>
          <a:blip r:embed="rId6" cstate="print"/>
          <a:stretch>
            <a:fillRect/>
          </a:stretch>
        </p:blipFill>
        <p:spPr>
          <a:xfrm>
            <a:off x="5076056" y="1268760"/>
            <a:ext cx="3672409" cy="2448272"/>
          </a:xfrm>
          <a:prstGeom prst="rect">
            <a:avLst/>
          </a:prstGeom>
        </p:spPr>
      </p:pic>
      <p:pic>
        <p:nvPicPr>
          <p:cNvPr id="18" name="Obrázek 17" descr="Karel 4 10 mapa.jpg"/>
          <p:cNvPicPr>
            <a:picLocks noChangeAspect="1"/>
          </p:cNvPicPr>
          <p:nvPr/>
        </p:nvPicPr>
        <p:blipFill>
          <a:blip r:embed="rId7" cstate="print"/>
          <a:stretch>
            <a:fillRect/>
          </a:stretch>
        </p:blipFill>
        <p:spPr>
          <a:xfrm>
            <a:off x="467544" y="2564904"/>
            <a:ext cx="2562474" cy="2938304"/>
          </a:xfrm>
          <a:prstGeom prst="rect">
            <a:avLst/>
          </a:prstGeom>
        </p:spPr>
      </p:pic>
      <p:pic>
        <p:nvPicPr>
          <p:cNvPr id="20" name="Obrázek 19" descr="universita Karlova 4.jpg"/>
          <p:cNvPicPr>
            <a:picLocks noChangeAspect="1"/>
          </p:cNvPicPr>
          <p:nvPr/>
        </p:nvPicPr>
        <p:blipFill>
          <a:blip r:embed="rId8" cstate="print"/>
          <a:stretch>
            <a:fillRect/>
          </a:stretch>
        </p:blipFill>
        <p:spPr>
          <a:xfrm>
            <a:off x="6948264" y="3933056"/>
            <a:ext cx="1584176" cy="1584176"/>
          </a:xfrm>
          <a:prstGeom prst="rect">
            <a:avLst/>
          </a:prstGeom>
        </p:spPr>
      </p:pic>
      <p:sp>
        <p:nvSpPr>
          <p:cNvPr id="22" name="Obdélník 21"/>
          <p:cNvSpPr/>
          <p:nvPr/>
        </p:nvSpPr>
        <p:spPr>
          <a:xfrm>
            <a:off x="395536" y="5733256"/>
            <a:ext cx="8280920" cy="646331"/>
          </a:xfrm>
          <a:prstGeom prst="rect">
            <a:avLst/>
          </a:prstGeom>
        </p:spPr>
        <p:txBody>
          <a:bodyPr wrap="square">
            <a:spAutoFit/>
          </a:bodyPr>
          <a:lstStyle/>
          <a:p>
            <a:r>
              <a:rPr lang="cs-CZ" dirty="0" smtClean="0">
                <a:latin typeface="Georgia" pitchFamily="18" charset="0"/>
              </a:rPr>
              <a:t>„</a:t>
            </a:r>
            <a:r>
              <a:rPr lang="cs-CZ" i="1" dirty="0" smtClean="0">
                <a:latin typeface="Georgia" pitchFamily="18" charset="0"/>
              </a:rPr>
              <a:t>Sigillum universitatis</a:t>
            </a:r>
            <a:r>
              <a:rPr lang="cs-CZ" dirty="0" smtClean="0">
                <a:latin typeface="Georgia" pitchFamily="18" charset="0"/>
              </a:rPr>
              <a:t> scholarium studii Pragensis“</a:t>
            </a:r>
          </a:p>
          <a:p>
            <a:r>
              <a:rPr lang="cs-CZ" dirty="0" smtClean="0">
                <a:latin typeface="Georgia" pitchFamily="18" charset="0"/>
              </a:rPr>
              <a:t> </a:t>
            </a:r>
            <a:r>
              <a:rPr lang="cs-CZ" sz="1400" dirty="0" smtClean="0">
                <a:latin typeface="Georgia" pitchFamily="18" charset="0"/>
              </a:rPr>
              <a:t>(Pečeť studentské obce pražského učení)			                  </a:t>
            </a:r>
            <a:r>
              <a:rPr lang="cs-CZ" sz="1200" dirty="0" smtClean="0">
                <a:latin typeface="Georgia" pitchFamily="18" charset="0"/>
              </a:rPr>
              <a:t>Rektor UK v roce 1948.</a:t>
            </a:r>
            <a:endParaRPr lang="cs-CZ" sz="1200" dirty="0">
              <a:latin typeface="Georgia"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normAutofit/>
          </a:bodyPr>
          <a:lstStyle/>
          <a:p>
            <a:pPr algn="l"/>
            <a:r>
              <a:rPr lang="cs-CZ" sz="3600" dirty="0" smtClean="0">
                <a:solidFill>
                  <a:srgbClr val="0070C0"/>
                </a:solidFill>
                <a:latin typeface="Georgia" pitchFamily="18" charset="0"/>
              </a:rPr>
              <a:t>Nezaměstnanost</a:t>
            </a:r>
            <a:endParaRPr lang="cs-CZ" sz="3600" dirty="0">
              <a:solidFill>
                <a:srgbClr val="0070C0"/>
              </a:solidFill>
              <a:latin typeface="Georgia" pitchFamily="18" charset="0"/>
            </a:endParaRPr>
          </a:p>
        </p:txBody>
      </p:sp>
      <p:pic>
        <p:nvPicPr>
          <p:cNvPr id="4" name="Zástupný symbol pro obsah 3" descr="Keynes2.jpg"/>
          <p:cNvPicPr>
            <a:picLocks noGrp="1" noChangeAspect="1"/>
          </p:cNvPicPr>
          <p:nvPr>
            <p:ph idx="1"/>
          </p:nvPr>
        </p:nvPicPr>
        <p:blipFill>
          <a:blip r:embed="rId2" cstate="print"/>
          <a:stretch>
            <a:fillRect/>
          </a:stretch>
        </p:blipFill>
        <p:spPr>
          <a:xfrm>
            <a:off x="395536" y="1124744"/>
            <a:ext cx="2307225" cy="1728192"/>
          </a:xfrm>
        </p:spPr>
      </p:pic>
      <p:sp>
        <p:nvSpPr>
          <p:cNvPr id="5" name="TextovéPole 4"/>
          <p:cNvSpPr txBox="1"/>
          <p:nvPr/>
        </p:nvSpPr>
        <p:spPr>
          <a:xfrm>
            <a:off x="395536" y="2852936"/>
            <a:ext cx="2218877" cy="523220"/>
          </a:xfrm>
          <a:prstGeom prst="rect">
            <a:avLst/>
          </a:prstGeom>
          <a:noFill/>
        </p:spPr>
        <p:txBody>
          <a:bodyPr wrap="none" rtlCol="0">
            <a:spAutoFit/>
          </a:bodyPr>
          <a:lstStyle/>
          <a:p>
            <a:r>
              <a:rPr lang="cs-CZ" sz="1600" dirty="0" smtClean="0">
                <a:solidFill>
                  <a:srgbClr val="0070C0"/>
                </a:solidFill>
                <a:latin typeface="Georgia" pitchFamily="18" charset="0"/>
              </a:rPr>
              <a:t>John Maynard Keynes</a:t>
            </a:r>
          </a:p>
          <a:p>
            <a:pPr algn="ctr"/>
            <a:r>
              <a:rPr lang="cs-CZ" sz="1200" dirty="0" smtClean="0">
                <a:solidFill>
                  <a:srgbClr val="0070C0"/>
                </a:solidFill>
                <a:latin typeface="Georgia" pitchFamily="18" charset="0"/>
              </a:rPr>
              <a:t>(1883-1946)</a:t>
            </a:r>
            <a:endParaRPr lang="cs-CZ" sz="1200" dirty="0">
              <a:solidFill>
                <a:srgbClr val="0070C0"/>
              </a:solidFill>
              <a:latin typeface="Georgia" pitchFamily="18" charset="0"/>
            </a:endParaRPr>
          </a:p>
        </p:txBody>
      </p:sp>
      <p:sp>
        <p:nvSpPr>
          <p:cNvPr id="6" name="TextovéPole 5"/>
          <p:cNvSpPr txBox="1"/>
          <p:nvPr/>
        </p:nvSpPr>
        <p:spPr>
          <a:xfrm>
            <a:off x="2987824" y="1196752"/>
            <a:ext cx="5832648" cy="2831544"/>
          </a:xfrm>
          <a:prstGeom prst="rect">
            <a:avLst/>
          </a:prstGeom>
          <a:noFill/>
        </p:spPr>
        <p:txBody>
          <a:bodyPr wrap="square" rtlCol="0">
            <a:spAutoFit/>
          </a:bodyPr>
          <a:lstStyle/>
          <a:p>
            <a:pPr indent="-180000">
              <a:buFont typeface="Arial" pitchFamily="34" charset="0"/>
              <a:buChar char="•"/>
            </a:pPr>
            <a:r>
              <a:rPr lang="cs-CZ" b="1" dirty="0" smtClean="0">
                <a:solidFill>
                  <a:schemeClr val="accent1"/>
                </a:solidFill>
                <a:latin typeface="Georgia" pitchFamily="18" charset="0"/>
              </a:rPr>
              <a:t>technologická nezaměstnanost </a:t>
            </a:r>
            <a:r>
              <a:rPr lang="cs-CZ" sz="1400" dirty="0" smtClean="0">
                <a:solidFill>
                  <a:schemeClr val="accent1"/>
                </a:solidFill>
                <a:latin typeface="Georgia" pitchFamily="18" charset="0"/>
              </a:rPr>
              <a:t>(Keynes)</a:t>
            </a:r>
          </a:p>
          <a:p>
            <a:pPr indent="-180000" defTabSz="360000">
              <a:buFont typeface="Arial" pitchFamily="34" charset="0"/>
              <a:buChar char="•"/>
            </a:pPr>
            <a:r>
              <a:rPr lang="cs-CZ" sz="1600" dirty="0" smtClean="0">
                <a:latin typeface="Georgia" pitchFamily="18" charset="0"/>
              </a:rPr>
              <a:t>díky mechanizaci a automatizaci zanikne více pracovních</a:t>
            </a:r>
          </a:p>
          <a:p>
            <a:pPr indent="-180000" defTabSz="360000"/>
            <a:r>
              <a:rPr lang="cs-CZ" sz="1600" dirty="0" smtClean="0">
                <a:latin typeface="Georgia" pitchFamily="18" charset="0"/>
              </a:rPr>
              <a:t>    míst než jich vznikne</a:t>
            </a:r>
          </a:p>
          <a:p>
            <a:pPr indent="-180000" defTabSz="360000">
              <a:buFont typeface="Arial" pitchFamily="34" charset="0"/>
              <a:buChar char="•"/>
            </a:pPr>
            <a:r>
              <a:rPr lang="cs-CZ" sz="1600" dirty="0" smtClean="0">
                <a:latin typeface="Georgia" pitchFamily="18" charset="0"/>
              </a:rPr>
              <a:t>tento trend v posledních letech akceleruje</a:t>
            </a:r>
          </a:p>
          <a:p>
            <a:pPr marL="180000" indent="-180000" defTabSz="360000">
              <a:buFont typeface="Arial" pitchFamily="34" charset="0"/>
              <a:buChar char="•"/>
            </a:pPr>
            <a:r>
              <a:rPr lang="cs-CZ" sz="1600" dirty="0" smtClean="0">
                <a:latin typeface="Georgia" pitchFamily="18" charset="0"/>
              </a:rPr>
              <a:t>podle </a:t>
            </a:r>
            <a:r>
              <a:rPr lang="cs-CZ" sz="1600" dirty="0" smtClean="0">
                <a:solidFill>
                  <a:srgbClr val="0070C0"/>
                </a:solidFill>
                <a:latin typeface="Georgia" pitchFamily="18" charset="0"/>
              </a:rPr>
              <a:t>MIT</a:t>
            </a:r>
            <a:r>
              <a:rPr lang="cs-CZ" sz="1600" dirty="0" smtClean="0">
                <a:latin typeface="Georgia" pitchFamily="18" charset="0"/>
              </a:rPr>
              <a:t> nové technologie vytlačují lidskou sílu i z             odvětví služeb</a:t>
            </a:r>
          </a:p>
          <a:p>
            <a:pPr marL="180000" indent="-180000" defTabSz="360000">
              <a:buFont typeface="Arial" pitchFamily="34" charset="0"/>
              <a:buChar char="•"/>
            </a:pPr>
            <a:r>
              <a:rPr lang="cs-CZ" sz="1600" dirty="0" smtClean="0">
                <a:latin typeface="Georgia" pitchFamily="18" charset="0"/>
              </a:rPr>
              <a:t>software, roboti a další inteligentní stroje by do roku</a:t>
            </a:r>
          </a:p>
          <a:p>
            <a:pPr marL="180000" indent="-180000" defTabSz="360000"/>
            <a:r>
              <a:rPr lang="cs-CZ" sz="1600" dirty="0" smtClean="0">
                <a:latin typeface="Georgia" pitchFamily="18" charset="0"/>
              </a:rPr>
              <a:t>	2025 mohli nahradit lidskou sílu až na třetině současných pracovních míst (analytici společnosti </a:t>
            </a:r>
            <a:r>
              <a:rPr lang="cs-CZ" sz="1600" dirty="0" smtClean="0">
                <a:solidFill>
                  <a:srgbClr val="0070C0"/>
                </a:solidFill>
                <a:latin typeface="Georgia" pitchFamily="18" charset="0"/>
              </a:rPr>
              <a:t>Gartner</a:t>
            </a:r>
            <a:r>
              <a:rPr lang="cs-CZ" sz="1600" dirty="0" smtClean="0">
                <a:latin typeface="Georgia" pitchFamily="18" charset="0"/>
              </a:rPr>
              <a:t>) </a:t>
            </a:r>
          </a:p>
          <a:p>
            <a:pPr marL="180000" indent="-180000" defTabSz="360000">
              <a:buFont typeface="Arial" pitchFamily="34" charset="0"/>
              <a:buChar char="•"/>
            </a:pPr>
            <a:r>
              <a:rPr lang="cs-CZ" sz="1600" dirty="0" smtClean="0">
                <a:latin typeface="Georgia" pitchFamily="18" charset="0"/>
              </a:rPr>
              <a:t>nový digitální byznys vyžaduje méně lidské práce</a:t>
            </a:r>
          </a:p>
          <a:p>
            <a:pPr marL="180000" indent="-180000" defTabSz="360000">
              <a:buFont typeface="Arial" pitchFamily="34" charset="0"/>
              <a:buChar char="•"/>
            </a:pPr>
            <a:r>
              <a:rPr lang="cs-CZ" sz="1600" dirty="0" smtClean="0">
                <a:latin typeface="Georgia" pitchFamily="18" charset="0"/>
              </a:rPr>
              <a:t>stroje budou schopné dávat  datům smysl rychleji než lidé</a:t>
            </a:r>
          </a:p>
        </p:txBody>
      </p:sp>
      <p:pic>
        <p:nvPicPr>
          <p:cNvPr id="8" name="Obrázek 7" descr="Sondergraad 2.jpg"/>
          <p:cNvPicPr>
            <a:picLocks noChangeAspect="1"/>
          </p:cNvPicPr>
          <p:nvPr/>
        </p:nvPicPr>
        <p:blipFill>
          <a:blip r:embed="rId3" cstate="print"/>
          <a:stretch>
            <a:fillRect/>
          </a:stretch>
        </p:blipFill>
        <p:spPr>
          <a:xfrm>
            <a:off x="539552" y="3645024"/>
            <a:ext cx="1973580" cy="1478280"/>
          </a:xfrm>
          <a:prstGeom prst="rect">
            <a:avLst/>
          </a:prstGeom>
        </p:spPr>
      </p:pic>
      <p:sp>
        <p:nvSpPr>
          <p:cNvPr id="9" name="TextovéPole 8"/>
          <p:cNvSpPr txBox="1"/>
          <p:nvPr/>
        </p:nvSpPr>
        <p:spPr>
          <a:xfrm>
            <a:off x="539552" y="5229200"/>
            <a:ext cx="1925527" cy="938719"/>
          </a:xfrm>
          <a:prstGeom prst="rect">
            <a:avLst/>
          </a:prstGeom>
          <a:noFill/>
        </p:spPr>
        <p:txBody>
          <a:bodyPr wrap="none" rtlCol="0">
            <a:spAutoFit/>
          </a:bodyPr>
          <a:lstStyle/>
          <a:p>
            <a:pPr>
              <a:lnSpc>
                <a:spcPts val="2160"/>
              </a:lnSpc>
            </a:pPr>
            <a:r>
              <a:rPr lang="cs-CZ" sz="1600" dirty="0" smtClean="0">
                <a:solidFill>
                  <a:srgbClr val="0070C0"/>
                </a:solidFill>
                <a:latin typeface="Georgia" pitchFamily="18" charset="0"/>
              </a:rPr>
              <a:t>Peter Sondergraad </a:t>
            </a:r>
          </a:p>
          <a:p>
            <a:pPr>
              <a:lnSpc>
                <a:spcPts val="2160"/>
              </a:lnSpc>
            </a:pPr>
            <a:r>
              <a:rPr lang="cs-CZ" sz="1400" dirty="0" smtClean="0">
                <a:latin typeface="Georgia" pitchFamily="18" charset="0"/>
              </a:rPr>
              <a:t>ředitel výzkumu</a:t>
            </a:r>
          </a:p>
          <a:p>
            <a:pPr>
              <a:lnSpc>
                <a:spcPts val="2160"/>
              </a:lnSpc>
            </a:pPr>
            <a:r>
              <a:rPr lang="cs-CZ" b="1" dirty="0" smtClean="0">
                <a:solidFill>
                  <a:srgbClr val="0070C0"/>
                </a:solidFill>
                <a:latin typeface="Georgia" pitchFamily="18" charset="0"/>
              </a:rPr>
              <a:t>GARTNER</a:t>
            </a:r>
            <a:endParaRPr lang="cs-CZ" b="1" dirty="0">
              <a:solidFill>
                <a:srgbClr val="0070C0"/>
              </a:solidFill>
              <a:latin typeface="Georgia" pitchFamily="18" charset="0"/>
            </a:endParaRPr>
          </a:p>
        </p:txBody>
      </p:sp>
      <p:sp>
        <p:nvSpPr>
          <p:cNvPr id="10" name="TextovéPole 9"/>
          <p:cNvSpPr txBox="1"/>
          <p:nvPr/>
        </p:nvSpPr>
        <p:spPr>
          <a:xfrm>
            <a:off x="2915816" y="4437112"/>
            <a:ext cx="5832648" cy="1015663"/>
          </a:xfrm>
          <a:prstGeom prst="rect">
            <a:avLst/>
          </a:prstGeom>
          <a:noFill/>
        </p:spPr>
        <p:txBody>
          <a:bodyPr wrap="square" rtlCol="0">
            <a:spAutoFit/>
          </a:bodyPr>
          <a:lstStyle/>
          <a:p>
            <a:r>
              <a:rPr lang="cs-CZ" dirty="0" smtClean="0">
                <a:solidFill>
                  <a:srgbClr val="0070C0"/>
                </a:solidFill>
                <a:latin typeface="Georgia" pitchFamily="18" charset="0"/>
              </a:rPr>
              <a:t>U. S. Bureau of Labor Statistics</a:t>
            </a:r>
          </a:p>
          <a:p>
            <a:r>
              <a:rPr lang="cs-CZ" sz="1400" dirty="0" smtClean="0">
                <a:latin typeface="Georgia" pitchFamily="18" charset="0"/>
              </a:rPr>
              <a:t>Déle než čtyři roky nemá práci 41 procent Američanů v produktivním věku (studující, handicapovaní, matky v domácnosti, nepracující bohatí, profesionální zločinci a mnozí další)</a:t>
            </a:r>
            <a:endParaRPr lang="cs-CZ" sz="1400" dirty="0">
              <a:latin typeface="Georgia" pitchFamily="18" charset="0"/>
            </a:endParaRPr>
          </a:p>
        </p:txBody>
      </p:sp>
      <p:sp>
        <p:nvSpPr>
          <p:cNvPr id="11" name="TextovéPole 10"/>
          <p:cNvSpPr txBox="1"/>
          <p:nvPr/>
        </p:nvSpPr>
        <p:spPr>
          <a:xfrm>
            <a:off x="2915816" y="5949280"/>
            <a:ext cx="4564070" cy="276999"/>
          </a:xfrm>
          <a:prstGeom prst="rect">
            <a:avLst/>
          </a:prstGeom>
          <a:noFill/>
        </p:spPr>
        <p:txBody>
          <a:bodyPr wrap="none" rtlCol="0">
            <a:spAutoFit/>
          </a:bodyPr>
          <a:lstStyle/>
          <a:p>
            <a:r>
              <a:rPr lang="cs-CZ" sz="1200" i="1" dirty="0" smtClean="0">
                <a:latin typeface="Georgia" pitchFamily="18" charset="0"/>
              </a:rPr>
              <a:t>Zdroj: LN, 13. prosince 2014. Krize práce. Zmizí až třetina míst.</a:t>
            </a:r>
            <a:endParaRPr lang="cs-CZ" sz="1200" i="1" dirty="0">
              <a:latin typeface="Georgia" pitchFamily="18"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38138"/>
          </a:xfrm>
        </p:spPr>
        <p:txBody>
          <a:bodyPr>
            <a:normAutofit fontScale="90000"/>
          </a:bodyPr>
          <a:lstStyle/>
          <a:p>
            <a:r>
              <a:rPr lang="cs-CZ" sz="4000" dirty="0" smtClean="0">
                <a:solidFill>
                  <a:srgbClr val="0070C0"/>
                </a:solidFill>
                <a:latin typeface="Georgia" pitchFamily="18" charset="0"/>
              </a:rPr>
              <a:t>Zpráva Světového ekonomického fóra</a:t>
            </a:r>
            <a:br>
              <a:rPr lang="cs-CZ" sz="4000" dirty="0" smtClean="0">
                <a:solidFill>
                  <a:srgbClr val="0070C0"/>
                </a:solidFill>
                <a:latin typeface="Georgia" pitchFamily="18" charset="0"/>
              </a:rPr>
            </a:br>
            <a:r>
              <a:rPr lang="cs-CZ" sz="3100" dirty="0" smtClean="0">
                <a:solidFill>
                  <a:srgbClr val="FF0000"/>
                </a:solidFill>
                <a:latin typeface="Georgia" pitchFamily="18" charset="0"/>
              </a:rPr>
              <a:t>(Global Risks)</a:t>
            </a:r>
            <a:endParaRPr lang="cs-CZ" sz="3100" dirty="0">
              <a:solidFill>
                <a:srgbClr val="FF0000"/>
              </a:solidFill>
              <a:latin typeface="Georgia" pitchFamily="18" charset="0"/>
            </a:endParaRPr>
          </a:p>
        </p:txBody>
      </p:sp>
      <p:sp>
        <p:nvSpPr>
          <p:cNvPr id="3" name="Zástupný symbol pro obsah 2"/>
          <p:cNvSpPr>
            <a:spLocks noGrp="1"/>
          </p:cNvSpPr>
          <p:nvPr>
            <p:ph idx="1"/>
          </p:nvPr>
        </p:nvSpPr>
        <p:spPr>
          <a:xfrm>
            <a:off x="457200" y="1600200"/>
            <a:ext cx="8229600" cy="4925144"/>
          </a:xfrm>
        </p:spPr>
        <p:txBody>
          <a:bodyPr>
            <a:normAutofit/>
          </a:bodyPr>
          <a:lstStyle/>
          <a:p>
            <a:pPr marL="0">
              <a:buNone/>
            </a:pPr>
            <a:r>
              <a:rPr lang="cs-CZ" sz="1600" dirty="0" smtClean="0">
                <a:latin typeface="Georgia" pitchFamily="18" charset="0"/>
              </a:rPr>
              <a:t>Je zaměřena na jevy, které ohrožují svět. Tři desítky rizik, o kterých zpráva Světového ekonomického fóra hovoří, se netýkají jenom letošního roku, ale představují faktory,</a:t>
            </a:r>
          </a:p>
          <a:p>
            <a:pPr marL="0">
              <a:buNone/>
            </a:pPr>
            <a:r>
              <a:rPr lang="cs-CZ" sz="1600" dirty="0" smtClean="0">
                <a:latin typeface="Georgia" pitchFamily="18" charset="0"/>
              </a:rPr>
              <a:t>které s poměrně vysokou pravděpodobností ovlivní příští dekádu.</a:t>
            </a:r>
          </a:p>
          <a:p>
            <a:pPr>
              <a:buNone/>
            </a:pPr>
            <a:r>
              <a:rPr lang="cs-CZ" sz="1800" dirty="0" smtClean="0">
                <a:latin typeface="Georgia" pitchFamily="18" charset="0"/>
              </a:rPr>
              <a:t>K nejčastějším upozorněním patří:</a:t>
            </a:r>
          </a:p>
          <a:p>
            <a:r>
              <a:rPr lang="cs-CZ" sz="1800" dirty="0" smtClean="0">
                <a:solidFill>
                  <a:srgbClr val="FF0000"/>
                </a:solidFill>
                <a:latin typeface="Georgia" pitchFamily="18" charset="0"/>
              </a:rPr>
              <a:t>varování před hrozbou „ztráty“ celé generace narozené v letech 1980-2000</a:t>
            </a:r>
          </a:p>
          <a:p>
            <a:pPr>
              <a:buNone/>
            </a:pPr>
            <a:r>
              <a:rPr lang="cs-CZ" sz="1800" dirty="0" smtClean="0">
                <a:latin typeface="Georgia" pitchFamily="18" charset="0"/>
              </a:rPr>
              <a:t>	tato generace nebude schopna využít svého vzdělání a vytvořit si normální kariéru</a:t>
            </a:r>
          </a:p>
          <a:p>
            <a:pPr>
              <a:buNone/>
            </a:pPr>
            <a:endParaRPr lang="cs-CZ" sz="2000" dirty="0" smtClean="0">
              <a:latin typeface="Georgia" pitchFamily="18" charset="0"/>
            </a:endParaRPr>
          </a:p>
          <a:p>
            <a:pPr>
              <a:buNone/>
            </a:pPr>
            <a:endParaRPr lang="cs-CZ" sz="2000" dirty="0" smtClean="0">
              <a:latin typeface="Georgia" pitchFamily="18" charset="0"/>
            </a:endParaRPr>
          </a:p>
          <a:p>
            <a:pPr>
              <a:buNone/>
            </a:pPr>
            <a:r>
              <a:rPr lang="cs-CZ" sz="2000" dirty="0" smtClean="0">
                <a:latin typeface="Georgia" pitchFamily="18" charset="0"/>
              </a:rPr>
              <a:t>		</a:t>
            </a:r>
          </a:p>
          <a:p>
            <a:endParaRPr lang="cs-CZ" dirty="0">
              <a:latin typeface="Georgia" pitchFamily="18" charset="0"/>
            </a:endParaRPr>
          </a:p>
        </p:txBody>
      </p:sp>
      <p:pic>
        <p:nvPicPr>
          <p:cNvPr id="4" name="Picture 2" descr="F:\VZP1 110412\316686-original1-camfj.jpg"/>
          <p:cNvPicPr>
            <a:picLocks noChangeAspect="1" noChangeArrowheads="1"/>
          </p:cNvPicPr>
          <p:nvPr/>
        </p:nvPicPr>
        <p:blipFill>
          <a:blip r:embed="rId2" cstate="print"/>
          <a:srcRect/>
          <a:stretch>
            <a:fillRect/>
          </a:stretch>
        </p:blipFill>
        <p:spPr bwMode="auto">
          <a:xfrm>
            <a:off x="4211960" y="3571329"/>
            <a:ext cx="4248472" cy="284337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467544" y="778176"/>
            <a:ext cx="8280920" cy="5216813"/>
          </a:xfrm>
          <a:prstGeom prst="rect">
            <a:avLst/>
          </a:prstGeom>
          <a:noFill/>
          <a:ln w="9525">
            <a:noFill/>
            <a:miter lim="800000"/>
            <a:headEnd/>
            <a:tailEnd/>
          </a:ln>
        </p:spPr>
        <p:txBody>
          <a:bodyPr wrap="square" anchor="ctr">
            <a:spAutoFit/>
          </a:bodyPr>
          <a:lstStyle/>
          <a:p>
            <a:pPr algn="just"/>
            <a:r>
              <a:rPr lang="cs-CZ" sz="1400" dirty="0" smtClean="0">
                <a:latin typeface="Georgia" pitchFamily="18" charset="0"/>
                <a:cs typeface="Times New Roman" pitchFamily="18" charset="0"/>
              </a:rPr>
              <a:t>(</a:t>
            </a:r>
            <a:r>
              <a:rPr lang="cs-CZ" sz="1400" dirty="0">
                <a:latin typeface="Georgia" pitchFamily="18" charset="0"/>
                <a:cs typeface="Times New Roman" pitchFamily="18" charset="0"/>
              </a:rPr>
              <a:t>francouzský filosof, profesor na univerzitě v Grenoblu)</a:t>
            </a:r>
          </a:p>
          <a:p>
            <a:pPr algn="just"/>
            <a:r>
              <a:rPr lang="cs-CZ" sz="1400" b="1" i="1" dirty="0">
                <a:solidFill>
                  <a:srgbClr val="FF0000"/>
                </a:solidFill>
                <a:latin typeface="Georgia" pitchFamily="18" charset="0"/>
                <a:cs typeface="Times New Roman" pitchFamily="18" charset="0"/>
              </a:rPr>
              <a:t>Soumrak povinnosti</a:t>
            </a:r>
            <a:r>
              <a:rPr lang="cs-CZ" sz="1400" dirty="0">
                <a:latin typeface="Georgia" pitchFamily="18" charset="0"/>
                <a:cs typeface="Times New Roman" pitchFamily="18" charset="0"/>
              </a:rPr>
              <a:t> (český překlad 1999)</a:t>
            </a:r>
            <a:endParaRPr lang="cs-CZ" sz="1400" dirty="0">
              <a:latin typeface="Georgia" pitchFamily="18" charset="0"/>
            </a:endParaRPr>
          </a:p>
          <a:p>
            <a:pPr algn="just" eaLnBrk="0" hangingPunct="0"/>
            <a:endParaRPr lang="cs-CZ" sz="1100" dirty="0">
              <a:cs typeface="Times New Roman" pitchFamily="18" charset="0"/>
            </a:endParaRPr>
          </a:p>
          <a:p>
            <a:pPr algn="just" eaLnBrk="0" hangingPunct="0"/>
            <a:endParaRPr lang="cs-CZ" sz="1000" dirty="0"/>
          </a:p>
          <a:p>
            <a:pPr algn="just" eaLnBrk="0" hangingPunct="0"/>
            <a:endParaRPr lang="cs-CZ" sz="1000" dirty="0"/>
          </a:p>
          <a:p>
            <a:pPr algn="just" eaLnBrk="0" hangingPunct="0"/>
            <a:endParaRPr lang="cs-CZ" sz="1000" dirty="0"/>
          </a:p>
          <a:p>
            <a:pPr algn="just" eaLnBrk="0" hangingPunct="0"/>
            <a:endParaRPr lang="cs-CZ" dirty="0" smtClean="0">
              <a:latin typeface="Calibri" pitchFamily="34" charset="0"/>
              <a:cs typeface="Times New Roman" pitchFamily="18" charset="0"/>
            </a:endParaRPr>
          </a:p>
          <a:p>
            <a:pPr algn="just" eaLnBrk="0" hangingPunct="0"/>
            <a:endParaRPr lang="cs-CZ" dirty="0" smtClean="0">
              <a:latin typeface="Calibri" pitchFamily="34" charset="0"/>
              <a:cs typeface="Times New Roman" pitchFamily="18" charset="0"/>
            </a:endParaRPr>
          </a:p>
          <a:p>
            <a:pPr algn="just" eaLnBrk="0" hangingPunct="0"/>
            <a:endParaRPr lang="cs-CZ" dirty="0" smtClean="0">
              <a:latin typeface="Calibri" pitchFamily="34" charset="0"/>
              <a:cs typeface="Times New Roman" pitchFamily="18" charset="0"/>
            </a:endParaRPr>
          </a:p>
          <a:p>
            <a:pPr algn="just" eaLnBrk="0" hangingPunct="0"/>
            <a:endParaRPr lang="cs-CZ" sz="1400" dirty="0" smtClean="0">
              <a:latin typeface="Georgia" pitchFamily="18" charset="0"/>
              <a:cs typeface="Times New Roman" pitchFamily="18" charset="0"/>
            </a:endParaRPr>
          </a:p>
          <a:p>
            <a:pPr algn="just" eaLnBrk="0" hangingPunct="0"/>
            <a:endParaRPr lang="cs-CZ" sz="1400" dirty="0" smtClean="0">
              <a:latin typeface="Georgia" pitchFamily="18" charset="0"/>
              <a:cs typeface="Times New Roman" pitchFamily="18" charset="0"/>
            </a:endParaRPr>
          </a:p>
          <a:p>
            <a:pPr algn="just" eaLnBrk="0" hangingPunct="0"/>
            <a:r>
              <a:rPr lang="cs-CZ" sz="1400" dirty="0" smtClean="0">
                <a:latin typeface="Georgia" pitchFamily="18" charset="0"/>
                <a:cs typeface="Times New Roman" pitchFamily="18" charset="0"/>
              </a:rPr>
              <a:t>Lipovetsky </a:t>
            </a:r>
            <a:r>
              <a:rPr lang="cs-CZ" sz="1400" dirty="0">
                <a:latin typeface="Georgia" pitchFamily="18" charset="0"/>
                <a:cs typeface="Times New Roman" pitchFamily="18" charset="0"/>
              </a:rPr>
              <a:t>se zamýšlí nad tím, že v důsledku prosazování extrémního </a:t>
            </a:r>
            <a:endParaRPr lang="cs-CZ" sz="1400" dirty="0" smtClean="0">
              <a:latin typeface="Georgia" pitchFamily="18" charset="0"/>
              <a:cs typeface="Times New Roman" pitchFamily="18" charset="0"/>
            </a:endParaRPr>
          </a:p>
          <a:p>
            <a:pPr algn="just" eaLnBrk="0" hangingPunct="0"/>
            <a:r>
              <a:rPr lang="cs-CZ" sz="1400" dirty="0" smtClean="0">
                <a:latin typeface="Georgia" pitchFamily="18" charset="0"/>
                <a:cs typeface="Times New Roman" pitchFamily="18" charset="0"/>
              </a:rPr>
              <a:t>individualismu </a:t>
            </a:r>
            <a:r>
              <a:rPr lang="cs-CZ" sz="1400" dirty="0">
                <a:latin typeface="Georgia" pitchFamily="18" charset="0"/>
                <a:cs typeface="Times New Roman" pitchFamily="18" charset="0"/>
              </a:rPr>
              <a:t>ovládajícího současnou civilizaci dochází k </a:t>
            </a:r>
            <a:r>
              <a:rPr lang="cs-CZ" sz="1400" dirty="0" smtClean="0">
                <a:latin typeface="Georgia" pitchFamily="18" charset="0"/>
                <a:cs typeface="Times New Roman" pitchFamily="18" charset="0"/>
              </a:rPr>
              <a:t>nadřazenosti</a:t>
            </a:r>
          </a:p>
          <a:p>
            <a:pPr algn="just" eaLnBrk="0" hangingPunct="0"/>
            <a:r>
              <a:rPr lang="cs-CZ" sz="1400" dirty="0" smtClean="0">
                <a:latin typeface="Georgia" pitchFamily="18" charset="0"/>
                <a:cs typeface="Times New Roman" pitchFamily="18" charset="0"/>
              </a:rPr>
              <a:t> </a:t>
            </a:r>
            <a:r>
              <a:rPr lang="cs-CZ" sz="1400" dirty="0">
                <a:latin typeface="Georgia" pitchFamily="18" charset="0"/>
                <a:cs typeface="Times New Roman" pitchFamily="18" charset="0"/>
              </a:rPr>
              <a:t>individuálních práv nad povinnostmi. To se projevuje negativně především </a:t>
            </a:r>
            <a:endParaRPr lang="cs-CZ" sz="1400" dirty="0" smtClean="0">
              <a:latin typeface="Georgia" pitchFamily="18" charset="0"/>
              <a:cs typeface="Times New Roman" pitchFamily="18" charset="0"/>
            </a:endParaRPr>
          </a:p>
          <a:p>
            <a:pPr algn="just" eaLnBrk="0" hangingPunct="0"/>
            <a:r>
              <a:rPr lang="cs-CZ" sz="1400" dirty="0" smtClean="0">
                <a:latin typeface="Georgia" pitchFamily="18" charset="0"/>
                <a:cs typeface="Times New Roman" pitchFamily="18" charset="0"/>
              </a:rPr>
              <a:t>v</a:t>
            </a:r>
            <a:r>
              <a:rPr lang="cs-CZ" sz="1400" dirty="0">
                <a:latin typeface="Georgia" pitchFamily="18" charset="0"/>
                <a:cs typeface="Times New Roman" pitchFamily="18" charset="0"/>
              </a:rPr>
              <a:t> rodinné výchově jak na straně dětí, tak na straně rodičů, a v jejich vztahu </a:t>
            </a:r>
            <a:endParaRPr lang="cs-CZ" sz="1400" dirty="0" smtClean="0">
              <a:latin typeface="Georgia" pitchFamily="18" charset="0"/>
              <a:cs typeface="Times New Roman" pitchFamily="18" charset="0"/>
            </a:endParaRPr>
          </a:p>
          <a:p>
            <a:pPr algn="just" eaLnBrk="0" hangingPunct="0"/>
            <a:r>
              <a:rPr lang="cs-CZ" sz="1400" dirty="0" smtClean="0">
                <a:latin typeface="Georgia" pitchFamily="18" charset="0"/>
                <a:cs typeface="Times New Roman" pitchFamily="18" charset="0"/>
              </a:rPr>
              <a:t>ke </a:t>
            </a:r>
            <a:r>
              <a:rPr lang="cs-CZ" sz="1400" dirty="0">
                <a:latin typeface="Georgia" pitchFamily="18" charset="0"/>
                <a:cs typeface="Times New Roman" pitchFamily="18" charset="0"/>
              </a:rPr>
              <a:t>školnímu vzdělávání.</a:t>
            </a:r>
            <a:endParaRPr lang="cs-CZ" sz="1400" dirty="0">
              <a:latin typeface="Georgia" pitchFamily="18" charset="0"/>
            </a:endParaRPr>
          </a:p>
          <a:p>
            <a:pPr algn="just" eaLnBrk="0" hangingPunct="0"/>
            <a:endParaRPr lang="cs-CZ" sz="1400" i="1" dirty="0" smtClean="0">
              <a:solidFill>
                <a:srgbClr val="3333FF"/>
              </a:solidFill>
              <a:latin typeface="Georgia" pitchFamily="18" charset="0"/>
              <a:cs typeface="Times New Roman" pitchFamily="18" charset="0"/>
            </a:endParaRPr>
          </a:p>
          <a:p>
            <a:pPr algn="just" eaLnBrk="0" hangingPunct="0"/>
            <a:endParaRPr lang="cs-CZ" sz="1400" i="1" dirty="0" smtClean="0">
              <a:solidFill>
                <a:srgbClr val="3333FF"/>
              </a:solidFill>
              <a:latin typeface="Georgia" pitchFamily="18" charset="0"/>
              <a:cs typeface="Times New Roman" pitchFamily="18" charset="0"/>
            </a:endParaRPr>
          </a:p>
          <a:p>
            <a:pPr algn="just" eaLnBrk="0" hangingPunct="0"/>
            <a:endParaRPr lang="cs-CZ" sz="1400" i="1" dirty="0" smtClean="0">
              <a:solidFill>
                <a:srgbClr val="3333FF"/>
              </a:solidFill>
              <a:latin typeface="Georgia" pitchFamily="18" charset="0"/>
              <a:cs typeface="Times New Roman" pitchFamily="18" charset="0"/>
            </a:endParaRPr>
          </a:p>
          <a:p>
            <a:pPr algn="just" eaLnBrk="0" hangingPunct="0"/>
            <a:r>
              <a:rPr lang="cs-CZ" sz="1400" i="1" dirty="0" smtClean="0">
                <a:solidFill>
                  <a:srgbClr val="3333FF"/>
                </a:solidFill>
                <a:latin typeface="Georgia" pitchFamily="18" charset="0"/>
                <a:cs typeface="Times New Roman" pitchFamily="18" charset="0"/>
              </a:rPr>
              <a:t>„</a:t>
            </a:r>
            <a:r>
              <a:rPr lang="cs-CZ" sz="1400" i="1" dirty="0">
                <a:solidFill>
                  <a:srgbClr val="3333FF"/>
                </a:solidFill>
                <a:latin typeface="Georgia" pitchFamily="18" charset="0"/>
                <a:cs typeface="Times New Roman" pitchFamily="18" charset="0"/>
              </a:rPr>
              <a:t>Liberální výchova a zdůrazňování individuální svobody za našich dnů společně spějí k omezení a dokonce zničení smyslu pro povinnost dětí. Na druhé straně rodiče se proviňují tím, že nesledují studium svých potomků, neúčastní se činnosti rodičovských sdružení, zbavují se své zodpovědnosti vůči škole, nechávají dítě zdivočet u televize. Dítě trumfuje, zatímco okolí systematicky dokazuje a zavrhuje trhliny v rodinné výchově. Neexistují zkažené děti, jsou je zkažení rodiče.“</a:t>
            </a:r>
            <a:endParaRPr lang="cs-CZ" sz="1400" dirty="0">
              <a:solidFill>
                <a:srgbClr val="3333FF"/>
              </a:solidFill>
              <a:latin typeface="Georgia" pitchFamily="18" charset="0"/>
            </a:endParaRPr>
          </a:p>
        </p:txBody>
      </p:sp>
      <p:sp>
        <p:nvSpPr>
          <p:cNvPr id="5" name="Nadpis 4"/>
          <p:cNvSpPr>
            <a:spLocks noGrp="1"/>
          </p:cNvSpPr>
          <p:nvPr>
            <p:ph type="title"/>
          </p:nvPr>
        </p:nvSpPr>
        <p:spPr>
          <a:xfrm>
            <a:off x="323528" y="260648"/>
            <a:ext cx="8229600" cy="504056"/>
          </a:xfrm>
        </p:spPr>
        <p:txBody>
          <a:bodyPr>
            <a:normAutofit fontScale="90000"/>
          </a:bodyPr>
          <a:lstStyle/>
          <a:p>
            <a:pPr algn="l"/>
            <a:r>
              <a:rPr lang="cs-CZ" dirty="0" smtClean="0">
                <a:solidFill>
                  <a:srgbClr val="0070C0"/>
                </a:solidFill>
                <a:latin typeface="Georgia" pitchFamily="18" charset="0"/>
              </a:rPr>
              <a:t>Gilles Lipovetsky</a:t>
            </a:r>
            <a:endParaRPr lang="cs-CZ" dirty="0">
              <a:solidFill>
                <a:srgbClr val="0070C0"/>
              </a:solidFill>
              <a:latin typeface="Georgia" pitchFamily="18" charset="0"/>
            </a:endParaRPr>
          </a:p>
        </p:txBody>
      </p:sp>
      <p:pic>
        <p:nvPicPr>
          <p:cNvPr id="6" name="Obrázek 5" descr="Lipovetsky 2.jpg"/>
          <p:cNvPicPr>
            <a:picLocks noChangeAspect="1"/>
          </p:cNvPicPr>
          <p:nvPr/>
        </p:nvPicPr>
        <p:blipFill>
          <a:blip r:embed="rId3" cstate="print"/>
          <a:stretch>
            <a:fillRect/>
          </a:stretch>
        </p:blipFill>
        <p:spPr>
          <a:xfrm>
            <a:off x="6804248" y="3140968"/>
            <a:ext cx="1224136" cy="1560773"/>
          </a:xfrm>
          <a:prstGeom prst="rect">
            <a:avLst/>
          </a:prstGeom>
        </p:spPr>
      </p:pic>
      <p:sp>
        <p:nvSpPr>
          <p:cNvPr id="7" name="TextovéPole 6"/>
          <p:cNvSpPr txBox="1"/>
          <p:nvPr/>
        </p:nvSpPr>
        <p:spPr>
          <a:xfrm>
            <a:off x="467544" y="1484784"/>
            <a:ext cx="8280920" cy="1569660"/>
          </a:xfrm>
          <a:prstGeom prst="rect">
            <a:avLst/>
          </a:prstGeom>
          <a:noFill/>
        </p:spPr>
        <p:txBody>
          <a:bodyPr wrap="square" rtlCol="0">
            <a:spAutoFit/>
          </a:bodyPr>
          <a:lstStyle/>
          <a:p>
            <a:r>
              <a:rPr lang="cs-CZ" sz="1200" dirty="0" smtClean="0">
                <a:latin typeface="Georgia" pitchFamily="18" charset="0"/>
              </a:rPr>
              <a:t>Sociální filozof a esejista Gilles Lipovetsky je známý jako pronikavý analytik naší současnosti a celé postmoderní epochy. Pojem postmodernita označuje vývoj demokratických společností, které se oprostily od velkých ideologií zaměřených do budoucnosti a od tíživých systémů norem a pravidel a které se s nadšením obrátily k přítomnosti a začaly si bez omezení užívat jejích předností. Dnešní dobu podle Lipovetského charakterizuje přívlastek </a:t>
            </a:r>
            <a:r>
              <a:rPr lang="cs-CZ" sz="1200" i="1" dirty="0" smtClean="0">
                <a:solidFill>
                  <a:srgbClr val="FF0000"/>
                </a:solidFill>
                <a:latin typeface="Georgia" pitchFamily="18" charset="0"/>
              </a:rPr>
              <a:t>hypermoderní</a:t>
            </a:r>
            <a:r>
              <a:rPr lang="cs-CZ" sz="1200" dirty="0" smtClean="0">
                <a:latin typeface="Georgia" pitchFamily="18" charset="0"/>
              </a:rPr>
              <a:t>. Je charakterizována především ekonomickou soutěží, rozkvětem technologií a individualismem. Jejich rozvoj, založený na neskromnosti a nadbytku, spěje kupředu nesmírnou rychlostí a vede k všudypřítomnému narušování pravidel, které je zdrojem chaosu a nerovnováhy jak na úrovni celé společnosti, tak na úrovni jednotlivců. Tento vývoj však není fatální a obsahuje v sobě řadu pozitivních momentů.</a:t>
            </a:r>
            <a:endParaRPr lang="cs-CZ" sz="1200" dirty="0">
              <a:latin typeface="Georgia" pitchFamily="18"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7544" y="4869160"/>
            <a:ext cx="8208912" cy="1354217"/>
          </a:xfrm>
          <a:prstGeom prst="rect">
            <a:avLst/>
          </a:prstGeom>
          <a:noFill/>
        </p:spPr>
        <p:txBody>
          <a:bodyPr wrap="square" rtlCol="0">
            <a:spAutoFit/>
          </a:bodyPr>
          <a:lstStyle/>
          <a:p>
            <a:r>
              <a:rPr lang="cs-CZ" dirty="0" smtClean="0">
                <a:latin typeface="Georgia" pitchFamily="18" charset="0"/>
              </a:rPr>
              <a:t>Wolfgang Brezinka je německý pedagog a filozof výchovy a vzdělávání, představitel </a:t>
            </a:r>
            <a:r>
              <a:rPr lang="cs-CZ" dirty="0" smtClean="0">
                <a:solidFill>
                  <a:srgbClr val="FF0000"/>
                </a:solidFill>
                <a:latin typeface="Georgia" pitchFamily="18" charset="0"/>
              </a:rPr>
              <a:t>analytické filozofie </a:t>
            </a:r>
            <a:r>
              <a:rPr lang="cs-CZ" dirty="0" smtClean="0">
                <a:latin typeface="Georgia" pitchFamily="18" charset="0"/>
              </a:rPr>
              <a:t>a kritického racionalismu, bývá řazen i k neopozitivismu.</a:t>
            </a:r>
          </a:p>
          <a:p>
            <a:r>
              <a:rPr lang="cs-CZ" sz="1400" dirty="0" smtClean="0">
                <a:solidFill>
                  <a:srgbClr val="0070C0"/>
                </a:solidFill>
                <a:latin typeface="Georgia" pitchFamily="18" charset="0"/>
              </a:rPr>
              <a:t>Brezinka, W.: </a:t>
            </a:r>
            <a:r>
              <a:rPr lang="cs-CZ" sz="1400" i="1" dirty="0" smtClean="0">
                <a:solidFill>
                  <a:srgbClr val="0070C0"/>
                </a:solidFill>
                <a:latin typeface="Georgia" pitchFamily="18" charset="0"/>
              </a:rPr>
              <a:t>Východiska k poznání výchovy</a:t>
            </a:r>
            <a:r>
              <a:rPr lang="cs-CZ" sz="1400" dirty="0" smtClean="0">
                <a:solidFill>
                  <a:srgbClr val="0070C0"/>
                </a:solidFill>
                <a:latin typeface="Georgia" pitchFamily="18" charset="0"/>
              </a:rPr>
              <a:t>. Úvod k základům vědy o výchově, k filozofii výchovy a k praktické pedagogice. L. Marek, Brno 2001.</a:t>
            </a:r>
            <a:endParaRPr lang="cs-CZ" sz="1400" dirty="0">
              <a:solidFill>
                <a:srgbClr val="0070C0"/>
              </a:solidFill>
              <a:latin typeface="Georgia" pitchFamily="18" charset="0"/>
            </a:endParaRPr>
          </a:p>
        </p:txBody>
      </p:sp>
      <p:pic>
        <p:nvPicPr>
          <p:cNvPr id="3" name="Obrázek 2" descr="Wolfgang_Brezinka.jpg"/>
          <p:cNvPicPr>
            <a:picLocks noChangeAspect="1"/>
          </p:cNvPicPr>
          <p:nvPr/>
        </p:nvPicPr>
        <p:blipFill>
          <a:blip r:embed="rId2" cstate="print"/>
          <a:stretch>
            <a:fillRect/>
          </a:stretch>
        </p:blipFill>
        <p:spPr>
          <a:xfrm>
            <a:off x="1115616" y="1484784"/>
            <a:ext cx="1547350" cy="1872208"/>
          </a:xfrm>
          <a:prstGeom prst="rect">
            <a:avLst/>
          </a:prstGeom>
        </p:spPr>
      </p:pic>
      <p:sp>
        <p:nvSpPr>
          <p:cNvPr id="4" name="TextovéPole 3"/>
          <p:cNvSpPr txBox="1"/>
          <p:nvPr/>
        </p:nvSpPr>
        <p:spPr>
          <a:xfrm>
            <a:off x="755576" y="260648"/>
            <a:ext cx="7272808" cy="861774"/>
          </a:xfrm>
          <a:prstGeom prst="rect">
            <a:avLst/>
          </a:prstGeom>
          <a:noFill/>
        </p:spPr>
        <p:txBody>
          <a:bodyPr wrap="square" rtlCol="0">
            <a:spAutoFit/>
          </a:bodyPr>
          <a:lstStyle/>
          <a:p>
            <a:pPr algn="ctr"/>
            <a:r>
              <a:rPr lang="cs-CZ" sz="2000" dirty="0" smtClean="0">
                <a:solidFill>
                  <a:srgbClr val="0070C0"/>
                </a:solidFill>
                <a:latin typeface="Georgia" pitchFamily="18" charset="0"/>
              </a:rPr>
              <a:t>PhDr. Dr. </a:t>
            </a:r>
            <a:r>
              <a:rPr lang="en-US" sz="2000" dirty="0" smtClean="0">
                <a:solidFill>
                  <a:srgbClr val="0070C0"/>
                </a:solidFill>
                <a:latin typeface="Georgia" pitchFamily="18" charset="0"/>
              </a:rPr>
              <a:t>h</a:t>
            </a:r>
            <a:r>
              <a:rPr lang="cs-CZ" sz="2000" dirty="0" smtClean="0">
                <a:solidFill>
                  <a:srgbClr val="0070C0"/>
                </a:solidFill>
                <a:latin typeface="Georgia" pitchFamily="18" charset="0"/>
              </a:rPr>
              <a:t>. c. </a:t>
            </a:r>
            <a:r>
              <a:rPr lang="cs-CZ" sz="3600" dirty="0" smtClean="0">
                <a:solidFill>
                  <a:srgbClr val="0070C0"/>
                </a:solidFill>
                <a:latin typeface="Georgia" pitchFamily="18" charset="0"/>
              </a:rPr>
              <a:t>Wolfgang Brezinka </a:t>
            </a:r>
            <a:r>
              <a:rPr lang="cs-CZ" sz="2000" dirty="0" smtClean="0">
                <a:solidFill>
                  <a:srgbClr val="0070C0"/>
                </a:solidFill>
                <a:latin typeface="Georgia" pitchFamily="18" charset="0"/>
              </a:rPr>
              <a:t>(</a:t>
            </a:r>
            <a:r>
              <a:rPr lang="en-US" sz="2000" dirty="0" smtClean="0">
                <a:solidFill>
                  <a:srgbClr val="0070C0"/>
                </a:solidFill>
                <a:latin typeface="Georgia" pitchFamily="18" charset="0"/>
              </a:rPr>
              <a:t>*1928</a:t>
            </a:r>
            <a:r>
              <a:rPr lang="cs-CZ" sz="2000" dirty="0" smtClean="0">
                <a:solidFill>
                  <a:srgbClr val="0070C0"/>
                </a:solidFill>
                <a:latin typeface="Georgia" pitchFamily="18" charset="0"/>
              </a:rPr>
              <a:t>)</a:t>
            </a:r>
          </a:p>
          <a:p>
            <a:pPr algn="ctr"/>
            <a:r>
              <a:rPr lang="en-US" sz="1400" dirty="0" smtClean="0">
                <a:solidFill>
                  <a:srgbClr val="0070C0"/>
                </a:solidFill>
                <a:latin typeface="Georgia" pitchFamily="18" charset="0"/>
              </a:rPr>
              <a:t>emeritn</a:t>
            </a:r>
            <a:r>
              <a:rPr lang="cs-CZ" sz="1400" dirty="0" smtClean="0">
                <a:solidFill>
                  <a:srgbClr val="0070C0"/>
                </a:solidFill>
                <a:latin typeface="Georgia" pitchFamily="18" charset="0"/>
              </a:rPr>
              <a:t>í</a:t>
            </a:r>
            <a:r>
              <a:rPr lang="en-US" sz="1400" dirty="0" smtClean="0">
                <a:solidFill>
                  <a:srgbClr val="0070C0"/>
                </a:solidFill>
                <a:latin typeface="Georgia" pitchFamily="18" charset="0"/>
              </a:rPr>
              <a:t> </a:t>
            </a:r>
            <a:r>
              <a:rPr lang="cs-CZ" sz="1400" dirty="0" smtClean="0">
                <a:solidFill>
                  <a:srgbClr val="0070C0"/>
                </a:solidFill>
                <a:latin typeface="Georgia" pitchFamily="18" charset="0"/>
              </a:rPr>
              <a:t>profesor věd o výchově Univerzity v Kostnici, člen Rakouské akademie věd</a:t>
            </a:r>
            <a:endParaRPr lang="cs-CZ" sz="1400" dirty="0">
              <a:solidFill>
                <a:srgbClr val="0070C0"/>
              </a:solidFill>
              <a:latin typeface="Georgia" pitchFamily="18" charset="0"/>
            </a:endParaRPr>
          </a:p>
        </p:txBody>
      </p:sp>
      <p:sp>
        <p:nvSpPr>
          <p:cNvPr id="5" name="TextovéPole 4"/>
          <p:cNvSpPr txBox="1"/>
          <p:nvPr/>
        </p:nvSpPr>
        <p:spPr>
          <a:xfrm>
            <a:off x="611560" y="4293096"/>
            <a:ext cx="1143262" cy="276999"/>
          </a:xfrm>
          <a:prstGeom prst="rect">
            <a:avLst/>
          </a:prstGeom>
          <a:noFill/>
        </p:spPr>
        <p:txBody>
          <a:bodyPr wrap="square" rtlCol="0">
            <a:spAutoFit/>
          </a:bodyPr>
          <a:lstStyle/>
          <a:p>
            <a:r>
              <a:rPr lang="cs-CZ" sz="1200" i="1" dirty="0" smtClean="0">
                <a:solidFill>
                  <a:srgbClr val="FF0000"/>
                </a:solidFill>
                <a:latin typeface="Georgia" pitchFamily="18" charset="0"/>
              </a:rPr>
              <a:t>strana 92</a:t>
            </a:r>
            <a:endParaRPr lang="cs-CZ" sz="1200" i="1" dirty="0">
              <a:solidFill>
                <a:srgbClr val="FF0000"/>
              </a:solidFill>
              <a:latin typeface="Georgia" pitchFamily="18" charset="0"/>
            </a:endParaRPr>
          </a:p>
        </p:txBody>
      </p:sp>
      <p:pic>
        <p:nvPicPr>
          <p:cNvPr id="6" name="Obrázek 5" descr="Brezinka 1.gif"/>
          <p:cNvPicPr>
            <a:picLocks noChangeAspect="1"/>
          </p:cNvPicPr>
          <p:nvPr/>
        </p:nvPicPr>
        <p:blipFill>
          <a:blip r:embed="rId3" cstate="print"/>
          <a:stretch>
            <a:fillRect/>
          </a:stretch>
        </p:blipFill>
        <p:spPr>
          <a:xfrm>
            <a:off x="1475656" y="3501008"/>
            <a:ext cx="844232" cy="1224136"/>
          </a:xfrm>
          <a:prstGeom prst="rect">
            <a:avLst/>
          </a:prstGeom>
        </p:spPr>
      </p:pic>
      <p:pic>
        <p:nvPicPr>
          <p:cNvPr id="7" name="Obrázek 6" descr="Konstanz 1.png"/>
          <p:cNvPicPr>
            <a:picLocks noChangeAspect="1"/>
          </p:cNvPicPr>
          <p:nvPr/>
        </p:nvPicPr>
        <p:blipFill>
          <a:blip r:embed="rId4" cstate="print"/>
          <a:stretch>
            <a:fillRect/>
          </a:stretch>
        </p:blipFill>
        <p:spPr>
          <a:xfrm>
            <a:off x="2843808" y="1484784"/>
            <a:ext cx="1632181" cy="2448272"/>
          </a:xfrm>
          <a:prstGeom prst="rect">
            <a:avLst/>
          </a:prstGeom>
        </p:spPr>
      </p:pic>
      <p:pic>
        <p:nvPicPr>
          <p:cNvPr id="8" name="Obrázek 7" descr="Konstanz 2.png"/>
          <p:cNvPicPr>
            <a:picLocks noChangeAspect="1"/>
          </p:cNvPicPr>
          <p:nvPr/>
        </p:nvPicPr>
        <p:blipFill>
          <a:blip r:embed="rId5" cstate="print"/>
          <a:stretch>
            <a:fillRect/>
          </a:stretch>
        </p:blipFill>
        <p:spPr>
          <a:xfrm>
            <a:off x="4572000" y="1412776"/>
            <a:ext cx="4101982" cy="2736304"/>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Obdélník 1"/>
          <p:cNvSpPr>
            <a:spLocks noChangeArrowheads="1"/>
          </p:cNvSpPr>
          <p:nvPr/>
        </p:nvSpPr>
        <p:spPr bwMode="auto">
          <a:xfrm>
            <a:off x="357188" y="214313"/>
            <a:ext cx="8643937" cy="1046440"/>
          </a:xfrm>
          <a:prstGeom prst="rect">
            <a:avLst/>
          </a:prstGeom>
          <a:noFill/>
          <a:ln w="9525">
            <a:noFill/>
            <a:miter lim="800000"/>
            <a:headEnd/>
            <a:tailEnd/>
          </a:ln>
        </p:spPr>
        <p:txBody>
          <a:bodyPr wrap="square">
            <a:spAutoFit/>
          </a:bodyPr>
          <a:lstStyle/>
          <a:p>
            <a:r>
              <a:rPr lang="cs-CZ" sz="3600" dirty="0" smtClean="0">
                <a:solidFill>
                  <a:srgbClr val="0070C0"/>
                </a:solidFill>
                <a:latin typeface="Georgia" pitchFamily="18" charset="0"/>
              </a:rPr>
              <a:t>Eugen </a:t>
            </a:r>
            <a:r>
              <a:rPr lang="cs-CZ" sz="3600" dirty="0">
                <a:solidFill>
                  <a:srgbClr val="0070C0"/>
                </a:solidFill>
                <a:latin typeface="Georgia" pitchFamily="18" charset="0"/>
              </a:rPr>
              <a:t>Fink  </a:t>
            </a:r>
          </a:p>
          <a:p>
            <a:r>
              <a:rPr lang="cs-CZ" sz="1400" dirty="0">
                <a:solidFill>
                  <a:srgbClr val="0070C0"/>
                </a:solidFill>
                <a:latin typeface="Calibri" pitchFamily="34" charset="0"/>
              </a:rPr>
              <a:t>*</a:t>
            </a:r>
            <a:r>
              <a:rPr lang="cs-CZ" sz="1400" dirty="0">
                <a:solidFill>
                  <a:srgbClr val="0070C0"/>
                </a:solidFill>
                <a:latin typeface="Georgia" pitchFamily="18" charset="0"/>
              </a:rPr>
              <a:t>11. 12. 1905  -  †25. 7. 1995, </a:t>
            </a:r>
            <a:r>
              <a:rPr lang="cs-CZ" sz="1200" dirty="0">
                <a:latin typeface="Georgia" pitchFamily="18" charset="0"/>
              </a:rPr>
              <a:t>německý filozof, fenomenolog, </a:t>
            </a:r>
            <a:r>
              <a:rPr lang="cs-CZ" sz="1200" dirty="0" smtClean="0">
                <a:latin typeface="Georgia" pitchFamily="18" charset="0"/>
              </a:rPr>
              <a:t>Husserlův  </a:t>
            </a:r>
            <a:r>
              <a:rPr lang="cs-CZ" sz="1200" dirty="0">
                <a:latin typeface="Georgia" pitchFamily="18" charset="0"/>
              </a:rPr>
              <a:t>žák a asistent,  profesor  univerzity  ve  Freiburgu,</a:t>
            </a:r>
          </a:p>
          <a:p>
            <a:r>
              <a:rPr lang="cs-CZ" sz="1200" i="1" dirty="0">
                <a:latin typeface="Georgia" pitchFamily="18" charset="0"/>
              </a:rPr>
              <a:t>Natur, Freiheit, Welt:  Philosophie der Erziehung, Würzburg </a:t>
            </a:r>
            <a:r>
              <a:rPr lang="cs-CZ" sz="1200" i="1" dirty="0" smtClean="0">
                <a:latin typeface="Georgia" pitchFamily="18" charset="0"/>
              </a:rPr>
              <a:t>1992</a:t>
            </a:r>
            <a:endParaRPr lang="cs-CZ" i="1" dirty="0">
              <a:latin typeface="Rockwell" pitchFamily="18" charset="0"/>
            </a:endParaRPr>
          </a:p>
        </p:txBody>
      </p:sp>
      <p:sp>
        <p:nvSpPr>
          <p:cNvPr id="41987" name="Obdélník 2"/>
          <p:cNvSpPr>
            <a:spLocks noChangeArrowheads="1"/>
          </p:cNvSpPr>
          <p:nvPr/>
        </p:nvSpPr>
        <p:spPr bwMode="auto">
          <a:xfrm>
            <a:off x="142875" y="1484784"/>
            <a:ext cx="8786813" cy="4770537"/>
          </a:xfrm>
          <a:prstGeom prst="rect">
            <a:avLst/>
          </a:prstGeom>
          <a:noFill/>
          <a:ln w="9525">
            <a:noFill/>
            <a:miter lim="800000"/>
            <a:headEnd/>
            <a:tailEnd/>
          </a:ln>
        </p:spPr>
        <p:txBody>
          <a:bodyPr wrap="square">
            <a:spAutoFit/>
          </a:bodyPr>
          <a:lstStyle/>
          <a:p>
            <a:pPr marL="182563"/>
            <a:r>
              <a:rPr lang="cs-CZ" sz="2000" b="1" dirty="0" smtClean="0">
                <a:solidFill>
                  <a:srgbClr val="0070C0"/>
                </a:solidFill>
                <a:latin typeface="Georgia" pitchFamily="18" charset="0"/>
                <a:cs typeface="Times New Roman" pitchFamily="18" charset="0"/>
              </a:rPr>
              <a:t>Vzdělání </a:t>
            </a:r>
            <a:endParaRPr lang="cs-CZ" sz="2000" b="1" dirty="0">
              <a:solidFill>
                <a:srgbClr val="0070C0"/>
              </a:solidFill>
              <a:latin typeface="Georgia" pitchFamily="18" charset="0"/>
              <a:cs typeface="Times New Roman" pitchFamily="18" charset="0"/>
            </a:endParaRPr>
          </a:p>
          <a:p>
            <a:pPr marL="182563" defTabSz="180000">
              <a:buFont typeface="Arial" pitchFamily="34" charset="0"/>
              <a:buChar char="•"/>
            </a:pPr>
            <a:r>
              <a:rPr lang="cs-CZ" dirty="0">
                <a:latin typeface="Times New Roman" pitchFamily="18" charset="0"/>
                <a:cs typeface="Times New Roman" pitchFamily="18" charset="0"/>
              </a:rPr>
              <a:t>  </a:t>
            </a:r>
            <a:r>
              <a:rPr lang="cs-CZ" sz="1400" dirty="0" smtClean="0">
                <a:latin typeface="Georgia" pitchFamily="18" charset="0"/>
                <a:cs typeface="Times New Roman" pitchFamily="18" charset="0"/>
              </a:rPr>
              <a:t>patří </a:t>
            </a:r>
            <a:r>
              <a:rPr lang="cs-CZ" sz="1400" dirty="0">
                <a:latin typeface="Georgia" pitchFamily="18" charset="0"/>
                <a:cs typeface="Times New Roman" pitchFamily="18" charset="0"/>
              </a:rPr>
              <a:t>bytostně k pólu posvátna, je čímsi souvislým, čímsi jako impregnací, která </a:t>
            </a:r>
            <a:r>
              <a:rPr lang="cs-CZ" sz="1400" dirty="0" smtClean="0">
                <a:latin typeface="Georgia" pitchFamily="18" charset="0"/>
                <a:cs typeface="Times New Roman" pitchFamily="18" charset="0"/>
              </a:rPr>
              <a:t>se vyskytuje v silnější či 	slabší </a:t>
            </a:r>
            <a:r>
              <a:rPr lang="cs-CZ" sz="1400" dirty="0">
                <a:latin typeface="Georgia" pitchFamily="18" charset="0"/>
                <a:cs typeface="Times New Roman" pitchFamily="18" charset="0"/>
              </a:rPr>
              <a:t>vrstvě a jejímž smyslem je uzpůsobit člověka pro vlastní </a:t>
            </a:r>
            <a:r>
              <a:rPr lang="cs-CZ" sz="1400" dirty="0" smtClean="0">
                <a:latin typeface="Georgia" pitchFamily="18" charset="0"/>
                <a:cs typeface="Times New Roman" pitchFamily="18" charset="0"/>
              </a:rPr>
              <a:t>život</a:t>
            </a:r>
            <a:endParaRPr lang="cs-CZ" sz="1400" dirty="0">
              <a:latin typeface="Georgia" pitchFamily="18" charset="0"/>
              <a:cs typeface="Times New Roman" pitchFamily="18" charset="0"/>
            </a:endParaRPr>
          </a:p>
          <a:p>
            <a:pPr marL="182563" defTabSz="180000">
              <a:buFont typeface="Arial" pitchFamily="34" charset="0"/>
              <a:buChar char="•"/>
            </a:pPr>
            <a:r>
              <a:rPr lang="cs-CZ" sz="1400" dirty="0">
                <a:latin typeface="Georgia" pitchFamily="18" charset="0"/>
                <a:cs typeface="Times New Roman" pitchFamily="18" charset="0"/>
              </a:rPr>
              <a:t>  disponuje člověka ke komunikaci, více než věcí se týká způsobilosti pro </a:t>
            </a:r>
            <a:r>
              <a:rPr lang="cs-CZ" sz="1400" dirty="0" smtClean="0">
                <a:latin typeface="Georgia" pitchFamily="18" charset="0"/>
                <a:cs typeface="Times New Roman" pitchFamily="18" charset="0"/>
              </a:rPr>
              <a:t>vztah k </a:t>
            </a:r>
            <a:r>
              <a:rPr lang="cs-CZ" sz="1400" dirty="0">
                <a:latin typeface="Georgia" pitchFamily="18" charset="0"/>
                <a:cs typeface="Times New Roman" pitchFamily="18" charset="0"/>
              </a:rPr>
              <a:t>druhým lidem, nejen k </a:t>
            </a:r>
            <a:r>
              <a:rPr lang="cs-CZ" sz="1400" dirty="0" smtClean="0">
                <a:latin typeface="Georgia" pitchFamily="18" charset="0"/>
                <a:cs typeface="Times New Roman" pitchFamily="18" charset="0"/>
              </a:rPr>
              <a:t>	současníkům</a:t>
            </a:r>
            <a:r>
              <a:rPr lang="cs-CZ" sz="1400" dirty="0">
                <a:latin typeface="Georgia" pitchFamily="18" charset="0"/>
                <a:cs typeface="Times New Roman" pitchFamily="18" charset="0"/>
              </a:rPr>
              <a:t>, ale také k předkům a potomkům</a:t>
            </a:r>
          </a:p>
          <a:p>
            <a:pPr marL="182563" defTabSz="180000">
              <a:buFont typeface="Arial" pitchFamily="34" charset="0"/>
              <a:buChar char="•"/>
            </a:pPr>
            <a:r>
              <a:rPr lang="cs-CZ" sz="1400" dirty="0">
                <a:latin typeface="Georgia" pitchFamily="18" charset="0"/>
                <a:cs typeface="Times New Roman" pitchFamily="18" charset="0"/>
              </a:rPr>
              <a:t>  vzdělání je tedy cosi takového, co disponuje člověka k tomu, aby rozuměl </a:t>
            </a:r>
            <a:r>
              <a:rPr lang="cs-CZ" sz="1400" dirty="0" smtClean="0">
                <a:latin typeface="Georgia" pitchFamily="18" charset="0"/>
                <a:cs typeface="Times New Roman" pitchFamily="18" charset="0"/>
              </a:rPr>
              <a:t>světu ve </a:t>
            </a:r>
            <a:r>
              <a:rPr lang="cs-CZ" sz="1400" dirty="0">
                <a:latin typeface="Georgia" pitchFamily="18" charset="0"/>
                <a:cs typeface="Times New Roman" pitchFamily="18" charset="0"/>
              </a:rPr>
              <a:t>kterém žije, aby chápal, </a:t>
            </a:r>
            <a:r>
              <a:rPr lang="cs-CZ" sz="1400" dirty="0" smtClean="0">
                <a:latin typeface="Georgia" pitchFamily="18" charset="0"/>
                <a:cs typeface="Times New Roman" pitchFamily="18" charset="0"/>
              </a:rPr>
              <a:t>	že </a:t>
            </a:r>
            <a:r>
              <a:rPr lang="cs-CZ" sz="1400" dirty="0">
                <a:latin typeface="Georgia" pitchFamily="18" charset="0"/>
                <a:cs typeface="Times New Roman" pitchFamily="18" charset="0"/>
              </a:rPr>
              <a:t>tento svět není jen cosi </a:t>
            </a:r>
            <a:r>
              <a:rPr lang="cs-CZ" sz="1400" dirty="0" smtClean="0">
                <a:latin typeface="Georgia" pitchFamily="18" charset="0"/>
                <a:cs typeface="Times New Roman" pitchFamily="18" charset="0"/>
              </a:rPr>
              <a:t>samozřejmého a </a:t>
            </a:r>
            <a:r>
              <a:rPr lang="cs-CZ" sz="1400" dirty="0">
                <a:latin typeface="Georgia" pitchFamily="18" charset="0"/>
                <a:cs typeface="Times New Roman" pitchFamily="18" charset="0"/>
              </a:rPr>
              <a:t>daného</a:t>
            </a:r>
            <a:r>
              <a:rPr lang="cs-CZ" sz="1400" dirty="0" smtClean="0">
                <a:latin typeface="Georgia" pitchFamily="18" charset="0"/>
                <a:cs typeface="Times New Roman" pitchFamily="18" charset="0"/>
              </a:rPr>
              <a:t>, ale </a:t>
            </a:r>
            <a:r>
              <a:rPr lang="cs-CZ" sz="1400" dirty="0">
                <a:latin typeface="Georgia" pitchFamily="18" charset="0"/>
                <a:cs typeface="Times New Roman" pitchFamily="18" charset="0"/>
              </a:rPr>
              <a:t>cosi živého, oč je třeba se starat, aby to </a:t>
            </a:r>
            <a:r>
              <a:rPr lang="cs-CZ" sz="1400" dirty="0" smtClean="0">
                <a:latin typeface="Georgia" pitchFamily="18" charset="0"/>
                <a:cs typeface="Times New Roman" pitchFamily="18" charset="0"/>
              </a:rPr>
              <a:t>	nepropadlo </a:t>
            </a:r>
            <a:r>
              <a:rPr lang="cs-CZ" sz="1400" dirty="0">
                <a:latin typeface="Georgia" pitchFamily="18" charset="0"/>
                <a:cs typeface="Times New Roman" pitchFamily="18" charset="0"/>
              </a:rPr>
              <a:t>zničení</a:t>
            </a:r>
          </a:p>
          <a:p>
            <a:pPr marL="182563">
              <a:buFont typeface="Arial" pitchFamily="34" charset="0"/>
              <a:buChar char="•"/>
            </a:pPr>
            <a:r>
              <a:rPr lang="cs-CZ" sz="1400" dirty="0">
                <a:latin typeface="Georgia" pitchFamily="18" charset="0"/>
                <a:cs typeface="Times New Roman" pitchFamily="18" charset="0"/>
              </a:rPr>
              <a:t>  vzdělání učí člověka být odkázán na svět jakožto </a:t>
            </a:r>
            <a:r>
              <a:rPr lang="cs-CZ" sz="1400" i="1" dirty="0" smtClean="0">
                <a:latin typeface="Georgia" pitchFamily="18" charset="0"/>
                <a:cs typeface="Times New Roman" pitchFamily="18" charset="0"/>
              </a:rPr>
              <a:t>kosmos</a:t>
            </a:r>
          </a:p>
          <a:p>
            <a:pPr marL="182563">
              <a:buFont typeface="Arial" pitchFamily="34" charset="0"/>
              <a:buChar char="•"/>
            </a:pPr>
            <a:r>
              <a:rPr lang="cs-CZ" sz="1400" i="1" dirty="0" smtClean="0">
                <a:latin typeface="Georgia" pitchFamily="18" charset="0"/>
                <a:cs typeface="Times New Roman" pitchFamily="18" charset="0"/>
              </a:rPr>
              <a:t>  </a:t>
            </a:r>
            <a:r>
              <a:rPr lang="cs-CZ" sz="1400" dirty="0" smtClean="0">
                <a:latin typeface="Georgia" pitchFamily="18" charset="0"/>
                <a:cs typeface="Times New Roman" pitchFamily="18" charset="0"/>
              </a:rPr>
              <a:t>výchova </a:t>
            </a:r>
            <a:r>
              <a:rPr lang="cs-CZ" sz="1400" dirty="0">
                <a:latin typeface="Georgia" pitchFamily="18" charset="0"/>
                <a:cs typeface="Times New Roman" pitchFamily="18" charset="0"/>
              </a:rPr>
              <a:t>a vzdělání mají nezastupitelnou roli v zasvěcení dítěte pro život ve společnosti</a:t>
            </a:r>
          </a:p>
          <a:p>
            <a:pPr marL="182563" defTabSz="180000">
              <a:buFont typeface="Arial" pitchFamily="34" charset="0"/>
              <a:buChar char="•"/>
            </a:pPr>
            <a:r>
              <a:rPr lang="cs-CZ" sz="1400" dirty="0">
                <a:latin typeface="Georgia" pitchFamily="18" charset="0"/>
                <a:cs typeface="Times New Roman" pitchFamily="18" charset="0"/>
              </a:rPr>
              <a:t>  výchova je spjata s věkem dětství a vzdělání s časem dospívání, obojí má </a:t>
            </a:r>
            <a:r>
              <a:rPr lang="cs-CZ" sz="1400" dirty="0" smtClean="0">
                <a:latin typeface="Georgia" pitchFamily="18" charset="0"/>
                <a:cs typeface="Times New Roman" pitchFamily="18" charset="0"/>
              </a:rPr>
              <a:t>charakter vtištění</a:t>
            </a:r>
            <a:r>
              <a:rPr lang="cs-CZ" sz="1400" dirty="0">
                <a:latin typeface="Georgia" pitchFamily="18" charset="0"/>
                <a:cs typeface="Times New Roman" pitchFamily="18" charset="0"/>
              </a:rPr>
              <a:t>, imprintingu</a:t>
            </a:r>
            <a:r>
              <a:rPr lang="cs-CZ" sz="1400" dirty="0" smtClean="0">
                <a:latin typeface="Georgia" pitchFamily="18" charset="0"/>
                <a:cs typeface="Times New Roman" pitchFamily="18" charset="0"/>
              </a:rPr>
              <a:t>;  	zmešká-li </a:t>
            </a:r>
            <a:r>
              <a:rPr lang="cs-CZ" sz="1400" dirty="0">
                <a:latin typeface="Georgia" pitchFamily="18" charset="0"/>
                <a:cs typeface="Times New Roman" pitchFamily="18" charset="0"/>
              </a:rPr>
              <a:t>se pravý čas výchovy a </a:t>
            </a:r>
            <a:r>
              <a:rPr lang="cs-CZ" sz="1400" dirty="0" smtClean="0">
                <a:latin typeface="Georgia" pitchFamily="18" charset="0"/>
                <a:cs typeface="Times New Roman" pitchFamily="18" charset="0"/>
              </a:rPr>
              <a:t>vzdělání, </a:t>
            </a:r>
            <a:r>
              <a:rPr lang="cs-CZ" sz="1400" dirty="0">
                <a:latin typeface="Georgia" pitchFamily="18" charset="0"/>
                <a:cs typeface="Times New Roman" pitchFamily="18" charset="0"/>
              </a:rPr>
              <a:t>dojde k </a:t>
            </a:r>
            <a:r>
              <a:rPr lang="cs-CZ" sz="1400" dirty="0" smtClean="0">
                <a:latin typeface="Georgia" pitchFamily="18" charset="0"/>
                <a:cs typeface="Times New Roman" pitchFamily="18" charset="0"/>
              </a:rPr>
              <a:t>nereparabilním chybám</a:t>
            </a:r>
            <a:endParaRPr lang="cs-CZ" sz="1400" dirty="0">
              <a:latin typeface="Georgia" pitchFamily="18" charset="0"/>
              <a:cs typeface="Times New Roman" pitchFamily="18" charset="0"/>
            </a:endParaRPr>
          </a:p>
          <a:p>
            <a:pPr marL="182563" defTabSz="180000">
              <a:buFont typeface="Arial" pitchFamily="34" charset="0"/>
              <a:buChar char="•"/>
            </a:pPr>
            <a:r>
              <a:rPr lang="cs-CZ" sz="1400" dirty="0">
                <a:latin typeface="Georgia" pitchFamily="18" charset="0"/>
                <a:cs typeface="Times New Roman" pitchFamily="18" charset="0"/>
              </a:rPr>
              <a:t> </a:t>
            </a:r>
            <a:r>
              <a:rPr lang="cs-CZ" sz="1400" dirty="0" smtClean="0">
                <a:latin typeface="Georgia" pitchFamily="18" charset="0"/>
                <a:cs typeface="Times New Roman" pitchFamily="18" charset="0"/>
              </a:rPr>
              <a:t>	proto </a:t>
            </a:r>
            <a:r>
              <a:rPr lang="cs-CZ" sz="1400" dirty="0">
                <a:latin typeface="Georgia" pitchFamily="18" charset="0"/>
                <a:cs typeface="Times New Roman" pitchFamily="18" charset="0"/>
              </a:rPr>
              <a:t>Ahrendtová dokazuje, že vzdělávání dospělých je nesmysl, neregulérní ambice</a:t>
            </a:r>
          </a:p>
          <a:p>
            <a:pPr marL="182563"/>
            <a:r>
              <a:rPr lang="cs-CZ" sz="1400" dirty="0">
                <a:latin typeface="Georgia" pitchFamily="18" charset="0"/>
                <a:cs typeface="Times New Roman" pitchFamily="18" charset="0"/>
              </a:rPr>
              <a:t>    </a:t>
            </a:r>
            <a:r>
              <a:rPr lang="cs-CZ" sz="1400" dirty="0" smtClean="0">
                <a:latin typeface="Georgia" pitchFamily="18" charset="0"/>
                <a:cs typeface="Times New Roman" pitchFamily="18" charset="0"/>
              </a:rPr>
              <a:t>státu</a:t>
            </a:r>
            <a:r>
              <a:rPr lang="cs-CZ" sz="1400" dirty="0">
                <a:latin typeface="Georgia" pitchFamily="18" charset="0"/>
                <a:cs typeface="Times New Roman" pitchFamily="18" charset="0"/>
              </a:rPr>
              <a:t>, který touží vládnout doživotně infantilním, dobře zvládatelným </a:t>
            </a:r>
            <a:r>
              <a:rPr lang="cs-CZ" sz="1400" dirty="0" smtClean="0">
                <a:latin typeface="Georgia" pitchFamily="18" charset="0"/>
                <a:cs typeface="Times New Roman" pitchFamily="18" charset="0"/>
              </a:rPr>
              <a:t>poddaným</a:t>
            </a:r>
          </a:p>
          <a:p>
            <a:pPr marL="182563"/>
            <a:endParaRPr lang="cs-CZ" sz="1400" dirty="0" smtClean="0">
              <a:latin typeface="Georgia" pitchFamily="18" charset="0"/>
              <a:cs typeface="Times New Roman" pitchFamily="18" charset="0"/>
            </a:endParaRPr>
          </a:p>
          <a:p>
            <a:pPr marL="182563"/>
            <a:endParaRPr lang="cs-CZ" sz="1400" dirty="0" smtClean="0">
              <a:latin typeface="Georgia" pitchFamily="18" charset="0"/>
              <a:cs typeface="Times New Roman" pitchFamily="18" charset="0"/>
            </a:endParaRPr>
          </a:p>
          <a:p>
            <a:pPr marL="182563"/>
            <a:endParaRPr lang="cs-CZ" sz="1400" dirty="0" smtClean="0">
              <a:latin typeface="Georgia" pitchFamily="18" charset="0"/>
              <a:cs typeface="Times New Roman" pitchFamily="18" charset="0"/>
            </a:endParaRPr>
          </a:p>
          <a:p>
            <a:pPr marL="182563"/>
            <a:endParaRPr lang="cs-CZ" sz="1400" dirty="0" smtClean="0">
              <a:latin typeface="Georgia" pitchFamily="18" charset="0"/>
              <a:cs typeface="Times New Roman" pitchFamily="18" charset="0"/>
            </a:endParaRPr>
          </a:p>
          <a:p>
            <a:pPr marL="182563"/>
            <a:endParaRPr lang="cs-CZ" sz="1400" dirty="0" smtClean="0">
              <a:latin typeface="Georgia" pitchFamily="18" charset="0"/>
              <a:cs typeface="Times New Roman" pitchFamily="18" charset="0"/>
            </a:endParaRPr>
          </a:p>
          <a:p>
            <a:pPr marL="182563"/>
            <a:endParaRPr lang="cs-CZ" sz="1400" dirty="0" smtClean="0">
              <a:latin typeface="Georgia" pitchFamily="18" charset="0"/>
              <a:cs typeface="Times New Roman" pitchFamily="18" charset="0"/>
            </a:endParaRPr>
          </a:p>
          <a:p>
            <a:pPr marL="182563"/>
            <a:endParaRPr lang="cs-CZ" sz="1400" dirty="0">
              <a:latin typeface="Georgia" pitchFamily="18" charset="0"/>
              <a:cs typeface="Times New Roman" pitchFamily="18" charset="0"/>
            </a:endParaRPr>
          </a:p>
        </p:txBody>
      </p:sp>
      <p:pic>
        <p:nvPicPr>
          <p:cNvPr id="41988" name="Obrázek 3" descr="Fink1.jpg"/>
          <p:cNvPicPr>
            <a:picLocks noChangeAspect="1"/>
          </p:cNvPicPr>
          <p:nvPr/>
        </p:nvPicPr>
        <p:blipFill>
          <a:blip r:embed="rId3" cstate="print"/>
          <a:srcRect/>
          <a:stretch>
            <a:fillRect/>
          </a:stretch>
        </p:blipFill>
        <p:spPr bwMode="auto">
          <a:xfrm>
            <a:off x="7236296" y="4077072"/>
            <a:ext cx="1440160" cy="18845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bdélník 1"/>
          <p:cNvSpPr>
            <a:spLocks noChangeArrowheads="1"/>
          </p:cNvSpPr>
          <p:nvPr/>
        </p:nvSpPr>
        <p:spPr bwMode="auto">
          <a:xfrm>
            <a:off x="428625" y="1196752"/>
            <a:ext cx="8429625" cy="3170099"/>
          </a:xfrm>
          <a:prstGeom prst="rect">
            <a:avLst/>
          </a:prstGeom>
          <a:noFill/>
          <a:ln w="9525">
            <a:noFill/>
            <a:miter lim="800000"/>
            <a:headEnd/>
            <a:tailEnd/>
          </a:ln>
        </p:spPr>
        <p:txBody>
          <a:bodyPr wrap="square">
            <a:spAutoFit/>
          </a:bodyPr>
          <a:lstStyle/>
          <a:p>
            <a:pPr indent="-180000" defTabSz="180000">
              <a:buFont typeface="Arial" pitchFamily="34" charset="0"/>
              <a:buChar char="•"/>
            </a:pPr>
            <a:r>
              <a:rPr lang="cs-CZ" sz="2000" dirty="0" smtClean="0">
                <a:latin typeface="Georgia" pitchFamily="18" charset="0"/>
                <a:cs typeface="Times New Roman" pitchFamily="18" charset="0"/>
              </a:rPr>
              <a:t>je </a:t>
            </a:r>
            <a:r>
              <a:rPr lang="cs-CZ" sz="2000" dirty="0">
                <a:latin typeface="Georgia" pitchFamily="18" charset="0"/>
                <a:cs typeface="Times New Roman" pitchFamily="18" charset="0"/>
              </a:rPr>
              <a:t>věcí každodennosti, jde o soubor praktických opatření a postupů, jak  </a:t>
            </a:r>
            <a:r>
              <a:rPr lang="cs-CZ" sz="2000" dirty="0" smtClean="0">
                <a:latin typeface="Georgia" pitchFamily="18" charset="0"/>
                <a:cs typeface="Times New Roman" pitchFamily="18" charset="0"/>
              </a:rPr>
              <a:t>	co </a:t>
            </a:r>
            <a:r>
              <a:rPr lang="cs-CZ" sz="2000" dirty="0">
                <a:latin typeface="Georgia" pitchFamily="18" charset="0"/>
                <a:cs typeface="Times New Roman" pitchFamily="18" charset="0"/>
              </a:rPr>
              <a:t>nejefektivněji uskutečňovat tu kterou možnost</a:t>
            </a:r>
          </a:p>
          <a:p>
            <a:pPr defTabSz="180000">
              <a:buFont typeface="Arial" pitchFamily="34" charset="0"/>
              <a:buChar char="•"/>
            </a:pPr>
            <a:r>
              <a:rPr lang="cs-CZ" sz="2000" dirty="0">
                <a:latin typeface="Georgia" pitchFamily="18" charset="0"/>
                <a:cs typeface="Times New Roman" pitchFamily="18" charset="0"/>
              </a:rPr>
              <a:t>  disponuje člověka k tomu, aby zvládal svět, aby se uměl vyrovnávat s </a:t>
            </a:r>
            <a:r>
              <a:rPr lang="cs-CZ" sz="2000" dirty="0" smtClean="0">
                <a:latin typeface="Georgia" pitchFamily="18" charset="0"/>
                <a:cs typeface="Times New Roman" pitchFamily="18" charset="0"/>
              </a:rPr>
              <a:t>	věcnými </a:t>
            </a:r>
            <a:r>
              <a:rPr lang="cs-CZ" sz="2000" dirty="0">
                <a:latin typeface="Georgia" pitchFamily="18" charset="0"/>
                <a:cs typeface="Times New Roman" pitchFamily="18" charset="0"/>
              </a:rPr>
              <a:t>problémy</a:t>
            </a:r>
          </a:p>
          <a:p>
            <a:pPr indent="-180000" defTabSz="180000">
              <a:buFont typeface="Arial" pitchFamily="34" charset="0"/>
              <a:buChar char="•"/>
            </a:pPr>
            <a:r>
              <a:rPr lang="cs-CZ" sz="2000" dirty="0" smtClean="0">
                <a:latin typeface="Georgia" pitchFamily="18" charset="0"/>
                <a:cs typeface="Times New Roman" pitchFamily="18" charset="0"/>
              </a:rPr>
              <a:t>kvalifikace </a:t>
            </a:r>
            <a:r>
              <a:rPr lang="cs-CZ" sz="2000" dirty="0">
                <a:latin typeface="Georgia" pitchFamily="18" charset="0"/>
                <a:cs typeface="Times New Roman" pitchFamily="18" charset="0"/>
              </a:rPr>
              <a:t>může probíhat kdykoliv a její nedostatek je opravitelný, </a:t>
            </a:r>
            <a:r>
              <a:rPr lang="cs-CZ" sz="2000" dirty="0" smtClean="0">
                <a:latin typeface="Georgia" pitchFamily="18" charset="0"/>
                <a:cs typeface="Times New Roman" pitchFamily="18" charset="0"/>
              </a:rPr>
              <a:t>	změna možná</a:t>
            </a:r>
            <a:r>
              <a:rPr lang="cs-CZ" sz="2000" dirty="0">
                <a:latin typeface="Georgia" pitchFamily="18" charset="0"/>
                <a:cs typeface="Times New Roman" pitchFamily="18" charset="0"/>
              </a:rPr>
              <a:t>, žádoucí</a:t>
            </a:r>
          </a:p>
          <a:p>
            <a:pPr>
              <a:buFont typeface="Arial" pitchFamily="34" charset="0"/>
              <a:buChar char="•"/>
            </a:pPr>
            <a:r>
              <a:rPr lang="cs-CZ" sz="2000" dirty="0">
                <a:latin typeface="Georgia" pitchFamily="18" charset="0"/>
                <a:cs typeface="Times New Roman" pitchFamily="18" charset="0"/>
              </a:rPr>
              <a:t>  kvalifikace nemá charakter imprintingu</a:t>
            </a:r>
          </a:p>
          <a:p>
            <a:pPr>
              <a:buFont typeface="Arial" pitchFamily="34" charset="0"/>
              <a:buChar char="•"/>
            </a:pPr>
            <a:r>
              <a:rPr lang="cs-CZ" sz="2000" dirty="0">
                <a:latin typeface="Georgia" pitchFamily="18" charset="0"/>
                <a:cs typeface="Times New Roman" pitchFamily="18" charset="0"/>
              </a:rPr>
              <a:t>  kvalifikace není ve Finkově smyslu existenciálem, vzdělání ano</a:t>
            </a:r>
          </a:p>
          <a:p>
            <a:pPr>
              <a:buFont typeface="Arial" pitchFamily="34" charset="0"/>
              <a:buChar char="•"/>
            </a:pPr>
            <a:r>
              <a:rPr lang="cs-CZ" sz="2000" dirty="0">
                <a:latin typeface="Georgia" pitchFamily="18" charset="0"/>
                <a:cs typeface="Times New Roman" pitchFamily="18" charset="0"/>
              </a:rPr>
              <a:t>  to neznamená, že kvalifikace je nepotřebná nebo nedůležitá</a:t>
            </a:r>
          </a:p>
          <a:p>
            <a:pPr>
              <a:buFont typeface="Arial" pitchFamily="34" charset="0"/>
              <a:buChar char="•"/>
            </a:pPr>
            <a:r>
              <a:rPr lang="cs-CZ" sz="2000" dirty="0">
                <a:latin typeface="Georgia" pitchFamily="18" charset="0"/>
                <a:cs typeface="Times New Roman" pitchFamily="18" charset="0"/>
              </a:rPr>
              <a:t>  </a:t>
            </a:r>
            <a:r>
              <a:rPr lang="cs-CZ" sz="2000" dirty="0">
                <a:solidFill>
                  <a:srgbClr val="0070C0"/>
                </a:solidFill>
                <a:latin typeface="Georgia" pitchFamily="18" charset="0"/>
                <a:cs typeface="Times New Roman" pitchFamily="18" charset="0"/>
              </a:rPr>
              <a:t>Fink</a:t>
            </a:r>
            <a:r>
              <a:rPr lang="cs-CZ" sz="2000" dirty="0">
                <a:latin typeface="Georgia" pitchFamily="18" charset="0"/>
                <a:cs typeface="Times New Roman" pitchFamily="18" charset="0"/>
              </a:rPr>
              <a:t> odmítá novověké ztotožnění smyslu sloves „učit se“ a „vzdělávat“</a:t>
            </a:r>
          </a:p>
        </p:txBody>
      </p:sp>
      <p:sp>
        <p:nvSpPr>
          <p:cNvPr id="3" name="TextovéPole 2"/>
          <p:cNvSpPr txBox="1"/>
          <p:nvPr/>
        </p:nvSpPr>
        <p:spPr>
          <a:xfrm>
            <a:off x="539552" y="260648"/>
            <a:ext cx="2430474" cy="646331"/>
          </a:xfrm>
          <a:prstGeom prst="rect">
            <a:avLst/>
          </a:prstGeom>
          <a:noFill/>
        </p:spPr>
        <p:txBody>
          <a:bodyPr wrap="none" rtlCol="0">
            <a:spAutoFit/>
          </a:bodyPr>
          <a:lstStyle/>
          <a:p>
            <a:r>
              <a:rPr lang="cs-CZ" sz="3600" dirty="0" smtClean="0">
                <a:solidFill>
                  <a:srgbClr val="0070C0"/>
                </a:solidFill>
                <a:latin typeface="Georgia" pitchFamily="18" charset="0"/>
              </a:rPr>
              <a:t>Kvalifikace</a:t>
            </a:r>
            <a:endParaRPr lang="cs-CZ" sz="3600" dirty="0">
              <a:solidFill>
                <a:srgbClr val="0070C0"/>
              </a:solidFill>
              <a:latin typeface="Georgia" pitchFamily="18"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pPr algn="l"/>
            <a:r>
              <a:rPr lang="cs-CZ" sz="3600" dirty="0" smtClean="0">
                <a:solidFill>
                  <a:srgbClr val="0070C0"/>
                </a:solidFill>
                <a:latin typeface="Georgia" pitchFamily="18" charset="0"/>
              </a:rPr>
              <a:t>Pedagogický dualismus</a:t>
            </a:r>
            <a:endParaRPr lang="cs-CZ" sz="3600" dirty="0">
              <a:solidFill>
                <a:srgbClr val="0070C0"/>
              </a:solidFill>
              <a:latin typeface="Georgia" pitchFamily="18" charset="0"/>
            </a:endParaRPr>
          </a:p>
        </p:txBody>
      </p:sp>
      <p:sp>
        <p:nvSpPr>
          <p:cNvPr id="3" name="Zástupný symbol pro obsah 2"/>
          <p:cNvSpPr>
            <a:spLocks noGrp="1"/>
          </p:cNvSpPr>
          <p:nvPr>
            <p:ph idx="1"/>
          </p:nvPr>
        </p:nvSpPr>
        <p:spPr>
          <a:xfrm>
            <a:off x="457200" y="1196752"/>
            <a:ext cx="8229600" cy="4929411"/>
          </a:xfrm>
        </p:spPr>
        <p:txBody>
          <a:bodyPr>
            <a:normAutofit/>
          </a:bodyPr>
          <a:lstStyle/>
          <a:p>
            <a:r>
              <a:rPr lang="cs-CZ" sz="1600" dirty="0" smtClean="0">
                <a:latin typeface="Georgia" pitchFamily="18" charset="0"/>
              </a:rPr>
              <a:t>typický pro středoevropské státy</a:t>
            </a:r>
          </a:p>
          <a:p>
            <a:r>
              <a:rPr lang="cs-CZ" sz="1600" dirty="0" smtClean="0">
                <a:latin typeface="Georgia" pitchFamily="18" charset="0"/>
              </a:rPr>
              <a:t>teoreticky odděluje </a:t>
            </a:r>
            <a:r>
              <a:rPr lang="cs-CZ" sz="1600" b="1" dirty="0" smtClean="0">
                <a:solidFill>
                  <a:srgbClr val="0070C0"/>
                </a:solidFill>
                <a:latin typeface="Georgia" pitchFamily="18" charset="0"/>
              </a:rPr>
              <a:t>výchovu</a:t>
            </a:r>
            <a:r>
              <a:rPr lang="cs-CZ" sz="1600" dirty="0" smtClean="0">
                <a:latin typeface="Georgia" pitchFamily="18" charset="0"/>
              </a:rPr>
              <a:t> od </a:t>
            </a:r>
            <a:r>
              <a:rPr lang="cs-CZ" sz="1600" b="1" dirty="0" smtClean="0">
                <a:solidFill>
                  <a:srgbClr val="0070C0"/>
                </a:solidFill>
                <a:latin typeface="Georgia" pitchFamily="18" charset="0"/>
              </a:rPr>
              <a:t>vzdělávání</a:t>
            </a:r>
          </a:p>
          <a:p>
            <a:r>
              <a:rPr lang="cs-CZ" sz="1600" dirty="0" smtClean="0">
                <a:latin typeface="Georgia" pitchFamily="18" charset="0"/>
              </a:rPr>
              <a:t>začíná se používat výraz </a:t>
            </a:r>
            <a:r>
              <a:rPr lang="cs-CZ" sz="1600" b="1" u="sng" dirty="0" smtClean="0">
                <a:solidFill>
                  <a:srgbClr val="0070C0"/>
                </a:solidFill>
                <a:latin typeface="Georgia" pitchFamily="18" charset="0"/>
              </a:rPr>
              <a:t>edukace</a:t>
            </a:r>
            <a:r>
              <a:rPr lang="cs-CZ" sz="1600" i="1" dirty="0" smtClean="0">
                <a:solidFill>
                  <a:srgbClr val="0070C0"/>
                </a:solidFill>
                <a:latin typeface="Georgia" pitchFamily="18" charset="0"/>
              </a:rPr>
              <a:t> </a:t>
            </a:r>
            <a:r>
              <a:rPr lang="cs-CZ" sz="1600" dirty="0" smtClean="0">
                <a:latin typeface="Georgia" pitchFamily="18" charset="0"/>
              </a:rPr>
              <a:t>přenesený z anglosaského světa, stírá rozdíl mezi výchovou a vzděláním</a:t>
            </a:r>
          </a:p>
          <a:p>
            <a:r>
              <a:rPr lang="cs-CZ" sz="1600" dirty="0" smtClean="0">
                <a:latin typeface="Georgia" pitchFamily="18" charset="0"/>
              </a:rPr>
              <a:t>začíná převažovat akcent na didaktiku transformující se v </a:t>
            </a:r>
            <a:r>
              <a:rPr lang="cs-CZ" sz="1600" b="1" dirty="0" smtClean="0">
                <a:latin typeface="Georgia" pitchFamily="18" charset="0"/>
              </a:rPr>
              <a:t>psychodidaktiku</a:t>
            </a:r>
          </a:p>
          <a:p>
            <a:r>
              <a:rPr lang="cs-CZ" sz="1600" dirty="0" smtClean="0">
                <a:latin typeface="Georgia" pitchFamily="18" charset="0"/>
              </a:rPr>
              <a:t>je-li někdo vzdělán, nemusí být vychován a naopak</a:t>
            </a:r>
          </a:p>
          <a:p>
            <a:r>
              <a:rPr lang="cs-CZ" sz="1600" dirty="0" smtClean="0">
                <a:latin typeface="Georgia" pitchFamily="18" charset="0"/>
              </a:rPr>
              <a:t>vzdělávací programy různých škol bývají více či méně propracovány</a:t>
            </a:r>
          </a:p>
          <a:p>
            <a:r>
              <a:rPr lang="cs-CZ" sz="1600" dirty="0" smtClean="0">
                <a:latin typeface="Georgia" pitchFamily="18" charset="0"/>
              </a:rPr>
              <a:t>pro oblast výchovy většina institucí žádné algoritmy ani plány nemá</a:t>
            </a:r>
          </a:p>
          <a:p>
            <a:r>
              <a:rPr lang="cs-CZ" sz="1600" dirty="0" smtClean="0">
                <a:latin typeface="Georgia" pitchFamily="18" charset="0"/>
              </a:rPr>
              <a:t>teoretická fronta (akademická obec) je základním a středním školám v oblasti výchovy mnohé dlužna</a:t>
            </a:r>
          </a:p>
          <a:p>
            <a:pPr>
              <a:buNone/>
            </a:pPr>
            <a:r>
              <a:rPr lang="cs-CZ" sz="1600" u="sng" dirty="0" smtClean="0">
                <a:latin typeface="Georgia" pitchFamily="18" charset="0"/>
              </a:rPr>
              <a:t>Dvě komponenty edukace</a:t>
            </a:r>
          </a:p>
          <a:p>
            <a:pPr defTabSz="360000"/>
            <a:r>
              <a:rPr lang="cs-CZ" sz="1600" dirty="0" smtClean="0">
                <a:latin typeface="Georgia" pitchFamily="18" charset="0"/>
              </a:rPr>
              <a:t>edukační komponenta – </a:t>
            </a:r>
            <a:r>
              <a:rPr lang="cs-CZ" sz="1600" dirty="0" smtClean="0">
                <a:solidFill>
                  <a:srgbClr val="0070C0"/>
                </a:solidFill>
                <a:latin typeface="Georgia" pitchFamily="18" charset="0"/>
              </a:rPr>
              <a:t>VZDĚLÁVÁNÍ 											</a:t>
            </a:r>
            <a:r>
              <a:rPr lang="cs-CZ" sz="1200" dirty="0" smtClean="0">
                <a:latin typeface="Georgia" pitchFamily="18" charset="0"/>
              </a:rPr>
              <a:t>zahrnuje kognitivní procesy (informace, vědomosti, dovednosti), názory, názorové pozice a postoje</a:t>
            </a:r>
            <a:endParaRPr lang="cs-CZ" sz="1200" dirty="0" smtClean="0">
              <a:solidFill>
                <a:srgbClr val="0070C0"/>
              </a:solidFill>
              <a:latin typeface="Georgia" pitchFamily="18" charset="0"/>
            </a:endParaRPr>
          </a:p>
          <a:p>
            <a:pPr>
              <a:buNone/>
            </a:pPr>
            <a:r>
              <a:rPr lang="cs-CZ" sz="1200" dirty="0" smtClean="0">
                <a:solidFill>
                  <a:srgbClr val="0070C0"/>
                </a:solidFill>
                <a:latin typeface="Georgia" pitchFamily="18" charset="0"/>
              </a:rPr>
              <a:t>	</a:t>
            </a:r>
          </a:p>
          <a:p>
            <a:pPr defTabSz="360000"/>
            <a:r>
              <a:rPr lang="cs-CZ" sz="1600" dirty="0" smtClean="0">
                <a:latin typeface="Georgia" pitchFamily="18" charset="0"/>
              </a:rPr>
              <a:t>edukační komponenta – </a:t>
            </a:r>
            <a:r>
              <a:rPr lang="cs-CZ" sz="1600" dirty="0" smtClean="0">
                <a:solidFill>
                  <a:srgbClr val="0070C0"/>
                </a:solidFill>
                <a:latin typeface="Georgia" pitchFamily="18" charset="0"/>
              </a:rPr>
              <a:t>VÝCHOVA 											</a:t>
            </a:r>
            <a:r>
              <a:rPr lang="cs-CZ" sz="1200" dirty="0" smtClean="0">
                <a:latin typeface="Georgia" pitchFamily="18" charset="0"/>
              </a:rPr>
              <a:t>zdůrazňuje morálně postojové kvality osobnosti, jinými slovy, ctnosti, kterými je člověk ušlechtilý, dbá své povinnosti vůči druhým i </a:t>
            </a:r>
            <a:r>
              <a:rPr lang="cs-CZ" sz="1200" smtClean="0">
                <a:latin typeface="Georgia" pitchFamily="18" charset="0"/>
              </a:rPr>
              <a:t>sobě samému</a:t>
            </a:r>
            <a:endParaRPr lang="cs-CZ" sz="1600" dirty="0" smtClean="0">
              <a:latin typeface="Georgia" pitchFamily="18" charset="0"/>
            </a:endParaRPr>
          </a:p>
          <a:p>
            <a:pPr>
              <a:buNone/>
            </a:pPr>
            <a:endParaRPr lang="cs-CZ" sz="1600" dirty="0" smtClean="0">
              <a:latin typeface="Georgia" pitchFamily="18" charset="0"/>
            </a:endParaRPr>
          </a:p>
          <a:p>
            <a:endParaRPr lang="cs-CZ" sz="1600" dirty="0" smtClean="0">
              <a:latin typeface="Georgia" pitchFamily="18" charset="0"/>
            </a:endParaRPr>
          </a:p>
          <a:p>
            <a:pPr>
              <a:buNone/>
            </a:pPr>
            <a:endParaRPr lang="cs-CZ" sz="1600" dirty="0" smtClean="0">
              <a:latin typeface="Georgia"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pPr algn="l"/>
            <a:r>
              <a:rPr lang="cs-CZ" sz="3600" dirty="0" smtClean="0">
                <a:solidFill>
                  <a:srgbClr val="0070C0"/>
                </a:solidFill>
                <a:latin typeface="Georgia" pitchFamily="18" charset="0"/>
              </a:rPr>
              <a:t>Cílové orientace edukace</a:t>
            </a:r>
            <a:endParaRPr lang="cs-CZ" sz="3600" dirty="0">
              <a:solidFill>
                <a:srgbClr val="0070C0"/>
              </a:solidFill>
              <a:latin typeface="Georgia" pitchFamily="18" charset="0"/>
            </a:endParaRPr>
          </a:p>
        </p:txBody>
      </p:sp>
      <p:sp>
        <p:nvSpPr>
          <p:cNvPr id="3" name="Zástupný symbol pro obsah 2"/>
          <p:cNvSpPr>
            <a:spLocks noGrp="1"/>
          </p:cNvSpPr>
          <p:nvPr>
            <p:ph idx="1"/>
          </p:nvPr>
        </p:nvSpPr>
        <p:spPr>
          <a:xfrm>
            <a:off x="457200" y="1196752"/>
            <a:ext cx="8229600" cy="4929411"/>
          </a:xfrm>
        </p:spPr>
        <p:txBody>
          <a:bodyPr>
            <a:normAutofit fontScale="92500"/>
          </a:bodyPr>
          <a:lstStyle/>
          <a:p>
            <a:r>
              <a:rPr lang="cs-CZ" sz="1600" b="1" dirty="0" smtClean="0">
                <a:latin typeface="Georgia" pitchFamily="18" charset="0"/>
              </a:rPr>
              <a:t>edukace má sloužit utváření lidských zdrojů</a:t>
            </a:r>
          </a:p>
          <a:p>
            <a:pPr>
              <a:buNone/>
            </a:pPr>
            <a:r>
              <a:rPr lang="cs-CZ" sz="1400" b="1" dirty="0" smtClean="0">
                <a:latin typeface="Georgia" pitchFamily="18" charset="0"/>
              </a:rPr>
              <a:t>	</a:t>
            </a:r>
            <a:r>
              <a:rPr lang="cs-CZ" sz="1400" dirty="0" smtClean="0">
                <a:latin typeface="Georgia" pitchFamily="18" charset="0"/>
              </a:rPr>
              <a:t>utvářet lidi tak, aby se efektivně zapojovali do procesů ekonomického růstu a posilování konkurenceschopnosti jakožto dynamizující síly produkce a nákupu - aby dosahovali kariérního vzestupu, kterému je připisován rozhodující význam při posuzování životní úspěšnosti jednotlivce, vzdělání činí z člověka lidský zdroj – edukace je zde redukována tak, aby člověk díky ní fungoval jako částečka v nějakém organizačním soukolí, které si jej plně nárokuje                </a:t>
            </a:r>
          </a:p>
          <a:p>
            <a:r>
              <a:rPr lang="cs-CZ" sz="1600" b="1" dirty="0" smtClean="0">
                <a:latin typeface="Georgia" pitchFamily="18" charset="0"/>
              </a:rPr>
              <a:t>individualistický hédonismus</a:t>
            </a:r>
          </a:p>
          <a:p>
            <a:pPr>
              <a:buNone/>
            </a:pPr>
            <a:r>
              <a:rPr lang="cs-CZ" sz="1400" b="1" dirty="0" smtClean="0">
                <a:latin typeface="Georgia" pitchFamily="18" charset="0"/>
              </a:rPr>
              <a:t>	</a:t>
            </a:r>
            <a:r>
              <a:rPr lang="cs-CZ" sz="1400" dirty="0" smtClean="0">
                <a:latin typeface="Georgia" pitchFamily="18" charset="0"/>
              </a:rPr>
              <a:t>edukace má sloužit k tomu, aby si člověk života užíval, aby ze života vytěžil co nejvíce požitků, posiluje jej konzumní orientace, tak silná, že </a:t>
            </a:r>
            <a:r>
              <a:rPr lang="cs-CZ" sz="1400" i="1" dirty="0" smtClean="0">
                <a:solidFill>
                  <a:srgbClr val="0070C0"/>
                </a:solidFill>
                <a:latin typeface="Georgia" pitchFamily="18" charset="0"/>
              </a:rPr>
              <a:t>Bauman (1995) </a:t>
            </a:r>
            <a:r>
              <a:rPr lang="cs-CZ" sz="1400" dirty="0" smtClean="0">
                <a:latin typeface="Georgia" pitchFamily="18" charset="0"/>
              </a:rPr>
              <a:t>hovoří o znetvořování života v konzumní dovádění, bez hlubšího smyslu – podobně </a:t>
            </a:r>
            <a:r>
              <a:rPr lang="cs-CZ" sz="1400" i="1" dirty="0" smtClean="0">
                <a:solidFill>
                  <a:srgbClr val="0070C0"/>
                </a:solidFill>
                <a:latin typeface="Georgia" pitchFamily="18" charset="0"/>
              </a:rPr>
              <a:t>Palouš (1991) </a:t>
            </a:r>
            <a:r>
              <a:rPr lang="cs-CZ" sz="1400" dirty="0" smtClean="0">
                <a:latin typeface="Georgia" pitchFamily="18" charset="0"/>
              </a:rPr>
              <a:t>hovoří o životě pod diktátem obstarávek – člověk je touto orientací vyčleňován z vazeb sounáležení, solidarity, nadosobních závazků, přesahu do sféry úkolů, povinností a zodpovědností, kterým je třeba dostát i za cenu sebeomezení</a:t>
            </a:r>
            <a:endParaRPr lang="cs-CZ" sz="1400" i="1" dirty="0" smtClean="0">
              <a:solidFill>
                <a:srgbClr val="00B0F0"/>
              </a:solidFill>
              <a:latin typeface="Georgia" pitchFamily="18" charset="0"/>
            </a:endParaRPr>
          </a:p>
          <a:p>
            <a:r>
              <a:rPr lang="cs-CZ" sz="1600" b="1" dirty="0" smtClean="0">
                <a:latin typeface="Georgia" pitchFamily="18" charset="0"/>
              </a:rPr>
              <a:t>vybavit člověka spektrem různých „gramotností“</a:t>
            </a:r>
          </a:p>
          <a:p>
            <a:pPr>
              <a:buNone/>
            </a:pPr>
            <a:r>
              <a:rPr lang="cs-CZ" sz="1400" b="1" dirty="0" smtClean="0">
                <a:latin typeface="Georgia" pitchFamily="18" charset="0"/>
              </a:rPr>
              <a:t>	</a:t>
            </a:r>
            <a:r>
              <a:rPr lang="cs-CZ" sz="1400" dirty="0" smtClean="0">
                <a:latin typeface="Georgia" pitchFamily="18" charset="0"/>
              </a:rPr>
              <a:t>získávat informace a osvojovat si dovednosti, zabezpečující efektivní fungování člověka v různých oblastech společenského života – způsobilost tyto informace a dovednosti aktualizovat v odpovídajících zvládajících aktivitách</a:t>
            </a:r>
          </a:p>
          <a:p>
            <a:r>
              <a:rPr lang="cs-CZ" sz="1600" b="1" dirty="0" smtClean="0">
                <a:latin typeface="Georgia" pitchFamily="18" charset="0"/>
              </a:rPr>
              <a:t>vzdělávání a vychovávání je závažnou aktivitou nápravy věcí lidských</a:t>
            </a:r>
          </a:p>
          <a:p>
            <a:pPr>
              <a:buNone/>
            </a:pPr>
            <a:r>
              <a:rPr lang="cs-CZ" sz="1400" b="1" dirty="0" smtClean="0">
                <a:latin typeface="Georgia" pitchFamily="18" charset="0"/>
              </a:rPr>
              <a:t>	</a:t>
            </a:r>
            <a:r>
              <a:rPr lang="cs-CZ" sz="1400" dirty="0" smtClean="0">
                <a:latin typeface="Georgia" pitchFamily="18" charset="0"/>
              </a:rPr>
              <a:t>připomíná J. A. Komenského, také my se dnes nacházíme v přelomové době a chceme vědět, kterým směrem jít, co prosazovat - chtěli bychom učinit v záležitosti pojetí edukace zásadní rozhodnutí, tak aby byla opovědí na krizi, v níž se člověk a společnost dnes nacházejí</a:t>
            </a:r>
          </a:p>
          <a:p>
            <a:pPr>
              <a:buNone/>
            </a:pPr>
            <a:r>
              <a:rPr lang="cs-CZ" sz="1400" dirty="0" smtClean="0">
                <a:latin typeface="Georgia" pitchFamily="18" charset="0"/>
              </a:rPr>
              <a:t>	</a:t>
            </a:r>
            <a:r>
              <a:rPr lang="cs-CZ" sz="1400" b="1" dirty="0" smtClean="0">
                <a:solidFill>
                  <a:srgbClr val="FF0000"/>
                </a:solidFill>
                <a:latin typeface="Georgia" pitchFamily="18" charset="0"/>
              </a:rPr>
              <a:t>uvědomujeme si, že edukace má být aktivním, tvořivým výrazem starosti o člověka, aby se našel ve svém poslání, naplnil smysl života svého osobního i obecného lidského</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1" name="Picture 3"/>
          <p:cNvPicPr>
            <a:picLocks noChangeAspect="1" noChangeArrowheads="1"/>
          </p:cNvPicPr>
          <p:nvPr/>
        </p:nvPicPr>
        <p:blipFill>
          <a:blip r:embed="rId3" cstate="print"/>
          <a:srcRect/>
          <a:stretch>
            <a:fillRect/>
          </a:stretch>
        </p:blipFill>
        <p:spPr bwMode="auto">
          <a:xfrm>
            <a:off x="2123728" y="908720"/>
            <a:ext cx="1224136" cy="1584176"/>
          </a:xfrm>
          <a:prstGeom prst="rect">
            <a:avLst/>
          </a:prstGeom>
          <a:noFill/>
          <a:ln w="38100" cmpd="sng">
            <a:solidFill>
              <a:schemeClr val="tx1"/>
            </a:solidFill>
            <a:miter lim="800000"/>
            <a:headEnd/>
            <a:tailEnd/>
          </a:ln>
        </p:spPr>
      </p:pic>
      <p:sp>
        <p:nvSpPr>
          <p:cNvPr id="2" name="Nadpis 1"/>
          <p:cNvSpPr>
            <a:spLocks noGrp="1"/>
          </p:cNvSpPr>
          <p:nvPr>
            <p:ph type="title"/>
          </p:nvPr>
        </p:nvSpPr>
        <p:spPr>
          <a:xfrm>
            <a:off x="457200" y="274639"/>
            <a:ext cx="8425018" cy="346004"/>
          </a:xfrm>
        </p:spPr>
        <p:txBody>
          <a:bodyPr>
            <a:noAutofit/>
          </a:bodyPr>
          <a:lstStyle/>
          <a:p>
            <a:r>
              <a:rPr lang="cs-CZ" sz="3600" b="0" dirty="0" smtClean="0">
                <a:solidFill>
                  <a:srgbClr val="0070C0"/>
                </a:solidFill>
                <a:latin typeface="Georgia" pitchFamily="18" charset="0"/>
              </a:rPr>
              <a:t>MŠMT-25 let poté</a:t>
            </a:r>
            <a:endParaRPr lang="cs-CZ" sz="3600" dirty="0">
              <a:latin typeface="Georgia" pitchFamily="18" charset="0"/>
            </a:endParaRPr>
          </a:p>
        </p:txBody>
      </p:sp>
      <p:sp>
        <p:nvSpPr>
          <p:cNvPr id="3" name="TextovéPole 2"/>
          <p:cNvSpPr txBox="1"/>
          <p:nvPr/>
        </p:nvSpPr>
        <p:spPr>
          <a:xfrm>
            <a:off x="467545" y="980729"/>
            <a:ext cx="8568952" cy="1354201"/>
          </a:xfrm>
          <a:prstGeom prst="rect">
            <a:avLst/>
          </a:prstGeom>
          <a:noFill/>
        </p:spPr>
        <p:txBody>
          <a:bodyPr wrap="square" lIns="91424" tIns="45712" rIns="91424" bIns="45712" rtlCol="0">
            <a:spAutoFit/>
          </a:bodyPr>
          <a:lstStyle/>
          <a:p>
            <a:pPr>
              <a:buFont typeface="Arial" pitchFamily="34" charset="0"/>
              <a:buChar char="•"/>
            </a:pPr>
            <a:endParaRPr lang="cs-CZ" sz="1600" dirty="0" smtClean="0">
              <a:latin typeface="Georgia" pitchFamily="18" charset="0"/>
            </a:endParaRPr>
          </a:p>
          <a:p>
            <a:pPr>
              <a:buFont typeface="Arial" pitchFamily="34" charset="0"/>
              <a:buChar char="•"/>
            </a:pPr>
            <a:endParaRPr lang="cs-CZ" sz="1600" dirty="0" smtClean="0">
              <a:latin typeface="Georgia" pitchFamily="18" charset="0"/>
            </a:endParaRPr>
          </a:p>
          <a:p>
            <a:pPr>
              <a:buFont typeface="Arial" pitchFamily="34" charset="0"/>
              <a:buChar char="•"/>
            </a:pPr>
            <a:endParaRPr lang="cs-CZ" sz="1600" dirty="0" smtClean="0">
              <a:latin typeface="Georgia" pitchFamily="18" charset="0"/>
            </a:endParaRPr>
          </a:p>
          <a:p>
            <a:endParaRPr lang="cs-CZ" sz="1600" dirty="0" smtClean="0">
              <a:solidFill>
                <a:srgbClr val="FF0000"/>
              </a:solidFill>
              <a:latin typeface="Georgia" pitchFamily="18" charset="0"/>
            </a:endParaRPr>
          </a:p>
          <a:p>
            <a:endParaRPr lang="cs-CZ" dirty="0"/>
          </a:p>
        </p:txBody>
      </p:sp>
      <p:pic>
        <p:nvPicPr>
          <p:cNvPr id="176130" name="Picture 2"/>
          <p:cNvPicPr>
            <a:picLocks noChangeAspect="1" noChangeArrowheads="1"/>
          </p:cNvPicPr>
          <p:nvPr/>
        </p:nvPicPr>
        <p:blipFill>
          <a:blip r:embed="rId4" cstate="print"/>
          <a:srcRect/>
          <a:stretch>
            <a:fillRect/>
          </a:stretch>
        </p:blipFill>
        <p:spPr bwMode="auto">
          <a:xfrm>
            <a:off x="755576" y="908720"/>
            <a:ext cx="1224136" cy="1584176"/>
          </a:xfrm>
          <a:prstGeom prst="rect">
            <a:avLst/>
          </a:prstGeom>
          <a:noFill/>
          <a:ln w="9525">
            <a:noFill/>
            <a:miter lim="800000"/>
            <a:headEnd/>
            <a:tailEnd/>
          </a:ln>
        </p:spPr>
      </p:pic>
      <p:pic>
        <p:nvPicPr>
          <p:cNvPr id="176132" name="Picture 4"/>
          <p:cNvPicPr>
            <a:picLocks noChangeAspect="1" noChangeArrowheads="1"/>
          </p:cNvPicPr>
          <p:nvPr/>
        </p:nvPicPr>
        <p:blipFill>
          <a:blip r:embed="rId5" cstate="print"/>
          <a:srcRect/>
          <a:stretch>
            <a:fillRect/>
          </a:stretch>
        </p:blipFill>
        <p:spPr bwMode="auto">
          <a:xfrm>
            <a:off x="3491880" y="908720"/>
            <a:ext cx="1080120" cy="1584176"/>
          </a:xfrm>
          <a:prstGeom prst="rect">
            <a:avLst/>
          </a:prstGeom>
          <a:noFill/>
          <a:ln w="9525">
            <a:noFill/>
            <a:miter lim="800000"/>
            <a:headEnd/>
            <a:tailEnd/>
          </a:ln>
        </p:spPr>
      </p:pic>
      <p:pic>
        <p:nvPicPr>
          <p:cNvPr id="176134" name="Picture 6"/>
          <p:cNvPicPr>
            <a:picLocks noChangeAspect="1" noChangeArrowheads="1"/>
          </p:cNvPicPr>
          <p:nvPr/>
        </p:nvPicPr>
        <p:blipFill>
          <a:blip r:embed="rId6" cstate="print"/>
          <a:srcRect/>
          <a:stretch>
            <a:fillRect/>
          </a:stretch>
        </p:blipFill>
        <p:spPr bwMode="auto">
          <a:xfrm>
            <a:off x="4716016" y="908720"/>
            <a:ext cx="1152128" cy="1584176"/>
          </a:xfrm>
          <a:prstGeom prst="rect">
            <a:avLst/>
          </a:prstGeom>
          <a:noFill/>
          <a:ln w="9525">
            <a:noFill/>
            <a:miter lim="800000"/>
            <a:headEnd/>
            <a:tailEnd/>
          </a:ln>
        </p:spPr>
      </p:pic>
      <p:pic>
        <p:nvPicPr>
          <p:cNvPr id="176135" name="Picture 7"/>
          <p:cNvPicPr>
            <a:picLocks noChangeAspect="1" noChangeArrowheads="1"/>
          </p:cNvPicPr>
          <p:nvPr/>
        </p:nvPicPr>
        <p:blipFill>
          <a:blip r:embed="rId7" cstate="print"/>
          <a:srcRect/>
          <a:stretch>
            <a:fillRect/>
          </a:stretch>
        </p:blipFill>
        <p:spPr bwMode="auto">
          <a:xfrm>
            <a:off x="5940152" y="908720"/>
            <a:ext cx="1056117" cy="1584176"/>
          </a:xfrm>
          <a:prstGeom prst="rect">
            <a:avLst/>
          </a:prstGeom>
          <a:noFill/>
          <a:ln w="34925" cmpd="sng">
            <a:solidFill>
              <a:schemeClr val="tx1"/>
            </a:solidFill>
            <a:miter lim="800000"/>
            <a:headEnd/>
            <a:tailEnd/>
          </a:ln>
        </p:spPr>
      </p:pic>
      <p:pic>
        <p:nvPicPr>
          <p:cNvPr id="176136" name="Picture 8"/>
          <p:cNvPicPr>
            <a:picLocks noChangeAspect="1" noChangeArrowheads="1"/>
          </p:cNvPicPr>
          <p:nvPr/>
        </p:nvPicPr>
        <p:blipFill>
          <a:blip r:embed="rId8" cstate="print"/>
          <a:srcRect/>
          <a:stretch>
            <a:fillRect/>
          </a:stretch>
        </p:blipFill>
        <p:spPr bwMode="auto">
          <a:xfrm>
            <a:off x="7092280" y="908720"/>
            <a:ext cx="1224136" cy="1584176"/>
          </a:xfrm>
          <a:prstGeom prst="rect">
            <a:avLst/>
          </a:prstGeom>
          <a:noFill/>
          <a:ln w="9525">
            <a:noFill/>
            <a:miter lim="800000"/>
            <a:headEnd/>
            <a:tailEnd/>
          </a:ln>
        </p:spPr>
      </p:pic>
      <p:pic>
        <p:nvPicPr>
          <p:cNvPr id="176137" name="Picture 9"/>
          <p:cNvPicPr>
            <a:picLocks noChangeAspect="1" noChangeArrowheads="1"/>
          </p:cNvPicPr>
          <p:nvPr/>
        </p:nvPicPr>
        <p:blipFill>
          <a:blip r:embed="rId9" cstate="print"/>
          <a:srcRect/>
          <a:stretch>
            <a:fillRect/>
          </a:stretch>
        </p:blipFill>
        <p:spPr bwMode="auto">
          <a:xfrm>
            <a:off x="755576" y="2564904"/>
            <a:ext cx="1224136" cy="1593927"/>
          </a:xfrm>
          <a:prstGeom prst="rect">
            <a:avLst/>
          </a:prstGeom>
          <a:noFill/>
          <a:ln w="9525">
            <a:noFill/>
            <a:miter lim="800000"/>
            <a:headEnd/>
            <a:tailEnd/>
          </a:ln>
        </p:spPr>
      </p:pic>
      <p:pic>
        <p:nvPicPr>
          <p:cNvPr id="176139" name="Picture 11"/>
          <p:cNvPicPr>
            <a:picLocks noChangeAspect="1" noChangeArrowheads="1"/>
          </p:cNvPicPr>
          <p:nvPr/>
        </p:nvPicPr>
        <p:blipFill>
          <a:blip r:embed="rId10" cstate="print"/>
          <a:srcRect/>
          <a:stretch>
            <a:fillRect/>
          </a:stretch>
        </p:blipFill>
        <p:spPr bwMode="auto">
          <a:xfrm>
            <a:off x="2123728" y="2564904"/>
            <a:ext cx="1224136" cy="1617022"/>
          </a:xfrm>
          <a:prstGeom prst="rect">
            <a:avLst/>
          </a:prstGeom>
          <a:noFill/>
          <a:ln w="9525">
            <a:noFill/>
            <a:miter lim="800000"/>
            <a:headEnd/>
            <a:tailEnd/>
          </a:ln>
        </p:spPr>
      </p:pic>
      <p:pic>
        <p:nvPicPr>
          <p:cNvPr id="176140" name="Picture 12"/>
          <p:cNvPicPr>
            <a:picLocks noChangeAspect="1" noChangeArrowheads="1"/>
          </p:cNvPicPr>
          <p:nvPr/>
        </p:nvPicPr>
        <p:blipFill>
          <a:blip r:embed="rId11" cstate="print"/>
          <a:srcRect/>
          <a:stretch>
            <a:fillRect/>
          </a:stretch>
        </p:blipFill>
        <p:spPr bwMode="auto">
          <a:xfrm>
            <a:off x="3419872" y="2564905"/>
            <a:ext cx="1152128" cy="1584176"/>
          </a:xfrm>
          <a:prstGeom prst="rect">
            <a:avLst/>
          </a:prstGeom>
          <a:noFill/>
          <a:ln w="9525">
            <a:noFill/>
            <a:miter lim="800000"/>
            <a:headEnd/>
            <a:tailEnd/>
          </a:ln>
        </p:spPr>
      </p:pic>
      <p:pic>
        <p:nvPicPr>
          <p:cNvPr id="176141" name="Picture 13"/>
          <p:cNvPicPr>
            <a:picLocks noChangeAspect="1" noChangeArrowheads="1"/>
          </p:cNvPicPr>
          <p:nvPr/>
        </p:nvPicPr>
        <p:blipFill>
          <a:blip r:embed="rId12" cstate="print"/>
          <a:srcRect/>
          <a:stretch>
            <a:fillRect/>
          </a:stretch>
        </p:blipFill>
        <p:spPr bwMode="auto">
          <a:xfrm>
            <a:off x="4644008" y="2564904"/>
            <a:ext cx="1224135" cy="1570356"/>
          </a:xfrm>
          <a:prstGeom prst="rect">
            <a:avLst/>
          </a:prstGeom>
          <a:noFill/>
          <a:ln w="9525">
            <a:noFill/>
            <a:miter lim="800000"/>
            <a:headEnd/>
            <a:tailEnd/>
          </a:ln>
        </p:spPr>
      </p:pic>
      <p:pic>
        <p:nvPicPr>
          <p:cNvPr id="176142" name="Picture 14"/>
          <p:cNvPicPr>
            <a:picLocks noChangeAspect="1" noChangeArrowheads="1"/>
          </p:cNvPicPr>
          <p:nvPr/>
        </p:nvPicPr>
        <p:blipFill>
          <a:blip r:embed="rId13" cstate="print"/>
          <a:srcRect/>
          <a:stretch>
            <a:fillRect/>
          </a:stretch>
        </p:blipFill>
        <p:spPr bwMode="auto">
          <a:xfrm>
            <a:off x="5940152" y="2564905"/>
            <a:ext cx="1152128" cy="1584176"/>
          </a:xfrm>
          <a:prstGeom prst="rect">
            <a:avLst/>
          </a:prstGeom>
          <a:noFill/>
          <a:ln w="9525">
            <a:noFill/>
            <a:miter lim="800000"/>
            <a:headEnd/>
            <a:tailEnd/>
          </a:ln>
        </p:spPr>
      </p:pic>
      <p:pic>
        <p:nvPicPr>
          <p:cNvPr id="176144" name="Picture 16"/>
          <p:cNvPicPr>
            <a:picLocks noChangeAspect="1" noChangeArrowheads="1"/>
          </p:cNvPicPr>
          <p:nvPr/>
        </p:nvPicPr>
        <p:blipFill>
          <a:blip r:embed="rId14" cstate="print"/>
          <a:srcRect/>
          <a:stretch>
            <a:fillRect/>
          </a:stretch>
        </p:blipFill>
        <p:spPr bwMode="auto">
          <a:xfrm>
            <a:off x="7164288" y="2564906"/>
            <a:ext cx="1152128" cy="1584176"/>
          </a:xfrm>
          <a:prstGeom prst="rect">
            <a:avLst/>
          </a:prstGeom>
          <a:noFill/>
          <a:ln w="9525">
            <a:noFill/>
            <a:miter lim="800000"/>
            <a:headEnd/>
            <a:tailEnd/>
          </a:ln>
        </p:spPr>
      </p:pic>
      <p:pic>
        <p:nvPicPr>
          <p:cNvPr id="20" name="Picture 12"/>
          <p:cNvPicPr>
            <a:picLocks noChangeAspect="1" noChangeArrowheads="1"/>
          </p:cNvPicPr>
          <p:nvPr/>
        </p:nvPicPr>
        <p:blipFill>
          <a:blip r:embed="rId11" cstate="print"/>
          <a:srcRect/>
          <a:stretch>
            <a:fillRect/>
          </a:stretch>
        </p:blipFill>
        <p:spPr bwMode="auto">
          <a:xfrm>
            <a:off x="683568" y="4221088"/>
            <a:ext cx="1001566" cy="1368152"/>
          </a:xfrm>
          <a:prstGeom prst="rect">
            <a:avLst/>
          </a:prstGeom>
          <a:noFill/>
          <a:ln w="9525">
            <a:noFill/>
            <a:miter lim="800000"/>
            <a:headEnd/>
            <a:tailEnd/>
          </a:ln>
        </p:spPr>
      </p:pic>
      <p:pic>
        <p:nvPicPr>
          <p:cNvPr id="176145" name="Picture 17"/>
          <p:cNvPicPr>
            <a:picLocks noChangeAspect="1" noChangeArrowheads="1"/>
          </p:cNvPicPr>
          <p:nvPr/>
        </p:nvPicPr>
        <p:blipFill>
          <a:blip r:embed="rId15" cstate="print"/>
          <a:srcRect/>
          <a:stretch>
            <a:fillRect/>
          </a:stretch>
        </p:blipFill>
        <p:spPr bwMode="auto">
          <a:xfrm>
            <a:off x="1731520" y="4221088"/>
            <a:ext cx="968273" cy="1368152"/>
          </a:xfrm>
          <a:prstGeom prst="rect">
            <a:avLst/>
          </a:prstGeom>
          <a:noFill/>
          <a:ln w="9525">
            <a:noFill/>
            <a:miter lim="800000"/>
            <a:headEnd/>
            <a:tailEnd/>
          </a:ln>
        </p:spPr>
      </p:pic>
      <p:pic>
        <p:nvPicPr>
          <p:cNvPr id="18" name="Obrázek 17" descr="75px-Prof._PhDr._Petr_Fiala,_Ph.D.,_LL.M..jpg"/>
          <p:cNvPicPr>
            <a:picLocks noChangeAspect="1"/>
          </p:cNvPicPr>
          <p:nvPr/>
        </p:nvPicPr>
        <p:blipFill>
          <a:blip r:embed="rId16" cstate="print"/>
          <a:stretch>
            <a:fillRect/>
          </a:stretch>
        </p:blipFill>
        <p:spPr>
          <a:xfrm>
            <a:off x="2771801" y="4221088"/>
            <a:ext cx="890280" cy="1368152"/>
          </a:xfrm>
          <a:prstGeom prst="rect">
            <a:avLst/>
          </a:prstGeom>
        </p:spPr>
      </p:pic>
      <p:pic>
        <p:nvPicPr>
          <p:cNvPr id="19" name="Obrázek 18" descr="chládek.jpg"/>
          <p:cNvPicPr>
            <a:picLocks noChangeAspect="1"/>
          </p:cNvPicPr>
          <p:nvPr/>
        </p:nvPicPr>
        <p:blipFill>
          <a:blip r:embed="rId17" cstate="print"/>
          <a:stretch>
            <a:fillRect/>
          </a:stretch>
        </p:blipFill>
        <p:spPr>
          <a:xfrm>
            <a:off x="4716015" y="4221088"/>
            <a:ext cx="1152129" cy="1368152"/>
          </a:xfrm>
          <a:prstGeom prst="rect">
            <a:avLst/>
          </a:prstGeom>
        </p:spPr>
      </p:pic>
      <p:pic>
        <p:nvPicPr>
          <p:cNvPr id="22" name="Obrázek 21" descr="štys3.jpg"/>
          <p:cNvPicPr>
            <a:picLocks noChangeAspect="1"/>
          </p:cNvPicPr>
          <p:nvPr/>
        </p:nvPicPr>
        <p:blipFill>
          <a:blip r:embed="rId18" cstate="print"/>
          <a:stretch>
            <a:fillRect/>
          </a:stretch>
        </p:blipFill>
        <p:spPr>
          <a:xfrm>
            <a:off x="3707904" y="4221088"/>
            <a:ext cx="945924" cy="1368152"/>
          </a:xfrm>
          <a:prstGeom prst="rect">
            <a:avLst/>
          </a:prstGeom>
        </p:spPr>
      </p:pic>
      <p:pic>
        <p:nvPicPr>
          <p:cNvPr id="23" name="Obrázek 22" descr="valachová1.jpg"/>
          <p:cNvPicPr>
            <a:picLocks noChangeAspect="1"/>
          </p:cNvPicPr>
          <p:nvPr/>
        </p:nvPicPr>
        <p:blipFill>
          <a:blip r:embed="rId19" cstate="print"/>
          <a:stretch>
            <a:fillRect/>
          </a:stretch>
        </p:blipFill>
        <p:spPr>
          <a:xfrm>
            <a:off x="7236296" y="4221088"/>
            <a:ext cx="1286399" cy="1728192"/>
          </a:xfrm>
          <a:prstGeom prst="rect">
            <a:avLst/>
          </a:prstGeom>
        </p:spPr>
      </p:pic>
      <p:cxnSp>
        <p:nvCxnSpPr>
          <p:cNvPr id="25" name="Přímá spojovací čára 24"/>
          <p:cNvCxnSpPr/>
          <p:nvPr/>
        </p:nvCxnSpPr>
        <p:spPr>
          <a:xfrm>
            <a:off x="2123728" y="90872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Přímá spojovací čára 26"/>
          <p:cNvCxnSpPr/>
          <p:nvPr/>
        </p:nvCxnSpPr>
        <p:spPr>
          <a:xfrm>
            <a:off x="3347864" y="908720"/>
            <a:ext cx="0" cy="1584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Přímá spojovací čára 29"/>
          <p:cNvCxnSpPr/>
          <p:nvPr/>
        </p:nvCxnSpPr>
        <p:spPr>
          <a:xfrm flipH="1">
            <a:off x="2123728" y="2492896"/>
            <a:ext cx="12241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Přímá spojovací čára 32"/>
          <p:cNvCxnSpPr/>
          <p:nvPr/>
        </p:nvCxnSpPr>
        <p:spPr>
          <a:xfrm flipV="1">
            <a:off x="2123728" y="908720"/>
            <a:ext cx="0" cy="1584176"/>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ovéPole 37"/>
          <p:cNvSpPr txBox="1"/>
          <p:nvPr/>
        </p:nvSpPr>
        <p:spPr>
          <a:xfrm>
            <a:off x="3212232" y="1061120"/>
            <a:ext cx="300082" cy="369332"/>
          </a:xfrm>
          <a:prstGeom prst="rect">
            <a:avLst/>
          </a:prstGeom>
          <a:noFill/>
        </p:spPr>
        <p:txBody>
          <a:bodyPr wrap="none" rtlCol="0">
            <a:spAutoFit/>
          </a:bodyPr>
          <a:lstStyle/>
          <a:p>
            <a:r>
              <a:rPr lang="cs-CZ" dirty="0" smtClean="0"/>
              <a:t>†</a:t>
            </a:r>
            <a:endParaRPr lang="cs-CZ" dirty="0"/>
          </a:p>
        </p:txBody>
      </p:sp>
      <p:sp>
        <p:nvSpPr>
          <p:cNvPr id="39" name="TextovéPole 38"/>
          <p:cNvSpPr txBox="1"/>
          <p:nvPr/>
        </p:nvSpPr>
        <p:spPr>
          <a:xfrm>
            <a:off x="3364632" y="1213520"/>
            <a:ext cx="300082" cy="369332"/>
          </a:xfrm>
          <a:prstGeom prst="rect">
            <a:avLst/>
          </a:prstGeom>
          <a:noFill/>
        </p:spPr>
        <p:txBody>
          <a:bodyPr wrap="none" rtlCol="0">
            <a:spAutoFit/>
          </a:bodyPr>
          <a:lstStyle/>
          <a:p>
            <a:r>
              <a:rPr lang="cs-CZ" dirty="0" smtClean="0"/>
              <a:t>†</a:t>
            </a:r>
            <a:endParaRPr lang="cs-CZ" dirty="0"/>
          </a:p>
        </p:txBody>
      </p:sp>
      <p:pic>
        <p:nvPicPr>
          <p:cNvPr id="31" name="Obrázek 30" descr="Marksová 3.jpeg"/>
          <p:cNvPicPr>
            <a:picLocks noChangeAspect="1"/>
          </p:cNvPicPr>
          <p:nvPr/>
        </p:nvPicPr>
        <p:blipFill>
          <a:blip r:embed="rId20" cstate="print"/>
          <a:stretch>
            <a:fillRect/>
          </a:stretch>
        </p:blipFill>
        <p:spPr>
          <a:xfrm>
            <a:off x="5940152" y="4221088"/>
            <a:ext cx="1224136" cy="1368152"/>
          </a:xfrm>
          <a:prstGeom prst="rect">
            <a:avLst/>
          </a:prstGeom>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Nadpis 1"/>
          <p:cNvSpPr>
            <a:spLocks noGrp="1"/>
          </p:cNvSpPr>
          <p:nvPr>
            <p:ph type="title"/>
          </p:nvPr>
        </p:nvSpPr>
        <p:spPr/>
        <p:txBody>
          <a:bodyPr/>
          <a:lstStyle/>
          <a:p>
            <a:endParaRPr lang="cs-CZ" altLang="cs-CZ" smtClean="0"/>
          </a:p>
        </p:txBody>
      </p:sp>
      <p:sp>
        <p:nvSpPr>
          <p:cNvPr id="156675" name="Zástupný symbol pro obsah 2"/>
          <p:cNvSpPr>
            <a:spLocks noGrp="1"/>
          </p:cNvSpPr>
          <p:nvPr>
            <p:ph idx="1"/>
          </p:nvPr>
        </p:nvSpPr>
        <p:spPr/>
        <p:txBody>
          <a:bodyPr/>
          <a:lstStyle/>
          <a:p>
            <a:endParaRPr lang="cs-CZ" altLang="cs-CZ" smtClean="0"/>
          </a:p>
        </p:txBody>
      </p:sp>
      <p:pic>
        <p:nvPicPr>
          <p:cNvPr id="156676" name="Picture 2" descr="I:\ANTALYA\Možná použít\Africká škola_485847_447473011947599_138288963_n.jpg"/>
          <p:cNvPicPr>
            <a:picLocks noChangeAspect="1" noChangeArrowheads="1"/>
          </p:cNvPicPr>
          <p:nvPr/>
        </p:nvPicPr>
        <p:blipFill>
          <a:blip r:embed="rId2" cstate="print"/>
          <a:srcRect/>
          <a:stretch>
            <a:fillRect/>
          </a:stretch>
        </p:blipFill>
        <p:spPr bwMode="auto">
          <a:xfrm>
            <a:off x="323850" y="188913"/>
            <a:ext cx="8569325" cy="6480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95536" y="260648"/>
            <a:ext cx="6240581" cy="646331"/>
          </a:xfrm>
          <a:prstGeom prst="rect">
            <a:avLst/>
          </a:prstGeom>
          <a:noFill/>
        </p:spPr>
        <p:txBody>
          <a:bodyPr wrap="square" rtlCol="0">
            <a:spAutoFit/>
          </a:bodyPr>
          <a:lstStyle/>
          <a:p>
            <a:r>
              <a:rPr lang="cs-CZ" sz="3600" dirty="0" smtClean="0">
                <a:solidFill>
                  <a:srgbClr val="0070C0"/>
                </a:solidFill>
                <a:latin typeface="Georgia" pitchFamily="18" charset="0"/>
                <a:cs typeface="Times New Roman" pitchFamily="18" charset="0"/>
              </a:rPr>
              <a:t>Kutnohorský dekret</a:t>
            </a:r>
            <a:endParaRPr lang="cs-CZ" sz="3600" dirty="0">
              <a:solidFill>
                <a:srgbClr val="0070C0"/>
              </a:solidFill>
              <a:latin typeface="Georgia" pitchFamily="18" charset="0"/>
              <a:cs typeface="Times New Roman" pitchFamily="18" charset="0"/>
            </a:endParaRPr>
          </a:p>
        </p:txBody>
      </p:sp>
      <p:sp>
        <p:nvSpPr>
          <p:cNvPr id="8" name="TextovéPole 7"/>
          <p:cNvSpPr txBox="1"/>
          <p:nvPr/>
        </p:nvSpPr>
        <p:spPr>
          <a:xfrm>
            <a:off x="395536" y="980728"/>
            <a:ext cx="8208912" cy="5539978"/>
          </a:xfrm>
          <a:prstGeom prst="rect">
            <a:avLst/>
          </a:prstGeom>
          <a:noFill/>
        </p:spPr>
        <p:txBody>
          <a:bodyPr wrap="square" rtlCol="0">
            <a:spAutoFit/>
          </a:bodyPr>
          <a:lstStyle/>
          <a:p>
            <a:pPr indent="-180000"/>
            <a:r>
              <a:rPr lang="cs-CZ" b="1" dirty="0" smtClean="0">
                <a:solidFill>
                  <a:srgbClr val="FF0000"/>
                </a:solidFill>
                <a:latin typeface="Georgia" pitchFamily="18" charset="0"/>
              </a:rPr>
              <a:t>18. ledna 1409</a:t>
            </a:r>
          </a:p>
          <a:p>
            <a:pPr indent="-180000">
              <a:buFont typeface="Arial" pitchFamily="34" charset="0"/>
              <a:buChar char="•"/>
            </a:pPr>
            <a:r>
              <a:rPr lang="cs-CZ" sz="1600" dirty="0" smtClean="0">
                <a:latin typeface="Georgia" pitchFamily="18" charset="0"/>
              </a:rPr>
              <a:t>Jan Hus se jednání nezúčastnil, protože byl nemocný</a:t>
            </a:r>
          </a:p>
          <a:p>
            <a:pPr indent="-180000">
              <a:buFont typeface="Arial" pitchFamily="34" charset="0"/>
              <a:buChar char="•"/>
            </a:pPr>
            <a:r>
              <a:rPr lang="cs-CZ" sz="1600" dirty="0" smtClean="0">
                <a:latin typeface="Georgia" pitchFamily="18" charset="0"/>
              </a:rPr>
              <a:t>hlavní podíl měli </a:t>
            </a:r>
            <a:r>
              <a:rPr lang="cs-CZ" sz="1600" i="1" dirty="0" smtClean="0">
                <a:solidFill>
                  <a:srgbClr val="0070C0"/>
                </a:solidFill>
                <a:latin typeface="Georgia" pitchFamily="18" charset="0"/>
              </a:rPr>
              <a:t>Jan Hus, Jeroným Pražský a Jan z Jesenice</a:t>
            </a:r>
          </a:p>
          <a:p>
            <a:pPr indent="-180000">
              <a:buFont typeface="Arial" pitchFamily="34" charset="0"/>
              <a:buChar char="•"/>
            </a:pPr>
            <a:endParaRPr lang="cs-CZ" i="1" dirty="0" smtClean="0">
              <a:solidFill>
                <a:srgbClr val="0070C0"/>
              </a:solidFill>
              <a:latin typeface="Georgia" pitchFamily="18" charset="0"/>
            </a:endParaRPr>
          </a:p>
          <a:p>
            <a:pPr indent="-180000">
              <a:buFont typeface="Arial" pitchFamily="34" charset="0"/>
              <a:buChar char="•"/>
            </a:pPr>
            <a:endParaRPr lang="cs-CZ" i="1" dirty="0" smtClean="0">
              <a:solidFill>
                <a:srgbClr val="0070C0"/>
              </a:solidFill>
              <a:latin typeface="Georgia" pitchFamily="18" charset="0"/>
            </a:endParaRPr>
          </a:p>
          <a:p>
            <a:pPr indent="-180000">
              <a:buFont typeface="Arial" pitchFamily="34" charset="0"/>
              <a:buChar char="•"/>
            </a:pPr>
            <a:endParaRPr lang="cs-CZ" i="1" dirty="0" smtClean="0">
              <a:solidFill>
                <a:srgbClr val="0070C0"/>
              </a:solidFill>
              <a:latin typeface="Georgia" pitchFamily="18" charset="0"/>
            </a:endParaRPr>
          </a:p>
          <a:p>
            <a:pPr indent="-180000">
              <a:buFont typeface="Arial" pitchFamily="34" charset="0"/>
              <a:buChar char="•"/>
            </a:pPr>
            <a:endParaRPr lang="cs-CZ" i="1" dirty="0" smtClean="0">
              <a:solidFill>
                <a:srgbClr val="0070C0"/>
              </a:solidFill>
              <a:latin typeface="Georgia" pitchFamily="18" charset="0"/>
            </a:endParaRPr>
          </a:p>
          <a:p>
            <a:pPr indent="-180000">
              <a:buFont typeface="Arial" pitchFamily="34" charset="0"/>
              <a:buChar char="•"/>
            </a:pPr>
            <a:endParaRPr lang="cs-CZ" i="1" dirty="0" smtClean="0">
              <a:solidFill>
                <a:srgbClr val="0070C0"/>
              </a:solidFill>
              <a:latin typeface="Georgia" pitchFamily="18" charset="0"/>
            </a:endParaRPr>
          </a:p>
          <a:p>
            <a:pPr indent="-180000">
              <a:buFont typeface="Arial" pitchFamily="34" charset="0"/>
              <a:buChar char="•"/>
            </a:pPr>
            <a:endParaRPr lang="cs-CZ" i="1" dirty="0" smtClean="0">
              <a:solidFill>
                <a:srgbClr val="0070C0"/>
              </a:solidFill>
              <a:latin typeface="Georgia" pitchFamily="18" charset="0"/>
            </a:endParaRPr>
          </a:p>
          <a:p>
            <a:pPr indent="-180000">
              <a:buFont typeface="Arial" pitchFamily="34" charset="0"/>
              <a:buChar char="•"/>
            </a:pPr>
            <a:endParaRPr lang="cs-CZ" i="1" dirty="0" smtClean="0">
              <a:solidFill>
                <a:srgbClr val="0070C0"/>
              </a:solidFill>
              <a:latin typeface="Georgia" pitchFamily="18" charset="0"/>
            </a:endParaRPr>
          </a:p>
          <a:p>
            <a:pPr indent="-180000">
              <a:buFont typeface="Arial" pitchFamily="34" charset="0"/>
              <a:buChar char="•"/>
            </a:pPr>
            <a:endParaRPr lang="cs-CZ" i="1" dirty="0" smtClean="0">
              <a:solidFill>
                <a:srgbClr val="0070C0"/>
              </a:solidFill>
              <a:latin typeface="Georgia" pitchFamily="18" charset="0"/>
            </a:endParaRPr>
          </a:p>
          <a:p>
            <a:pPr indent="-180000">
              <a:buFont typeface="Arial" pitchFamily="34" charset="0"/>
              <a:buChar char="•"/>
            </a:pPr>
            <a:endParaRPr lang="cs-CZ" sz="1600" dirty="0" smtClean="0">
              <a:latin typeface="Georgia" pitchFamily="18" charset="0"/>
            </a:endParaRPr>
          </a:p>
          <a:p>
            <a:pPr indent="-180000">
              <a:buFont typeface="Arial" pitchFamily="34" charset="0"/>
              <a:buChar char="•"/>
            </a:pPr>
            <a:r>
              <a:rPr lang="cs-CZ" sz="1600" dirty="0" smtClean="0">
                <a:latin typeface="Georgia" pitchFamily="18" charset="0"/>
              </a:rPr>
              <a:t>úbytek o 80% členů akademické obce</a:t>
            </a:r>
          </a:p>
          <a:p>
            <a:pPr indent="-180000">
              <a:buFont typeface="Arial" pitchFamily="34" charset="0"/>
              <a:buChar char="•"/>
            </a:pPr>
            <a:r>
              <a:rPr lang="cs-CZ" sz="1600" dirty="0" smtClean="0">
                <a:latin typeface="Georgia" pitchFamily="18" charset="0"/>
              </a:rPr>
              <a:t>kvalita Karlovy univerzity fatálně utrpěla</a:t>
            </a:r>
          </a:p>
          <a:p>
            <a:pPr indent="-180000" defTabSz="180000">
              <a:buFont typeface="Arial" pitchFamily="34" charset="0"/>
              <a:buChar char="•"/>
            </a:pPr>
            <a:r>
              <a:rPr lang="cs-CZ" sz="1600" dirty="0" smtClean="0">
                <a:latin typeface="Georgia" pitchFamily="18" charset="0"/>
              </a:rPr>
              <a:t>podle informace na stránce Národního památkového </a:t>
            </a:r>
          </a:p>
          <a:p>
            <a:pPr indent="-180000" defTabSz="180000"/>
            <a:r>
              <a:rPr lang="cs-CZ" sz="1600" dirty="0" smtClean="0">
                <a:latin typeface="Georgia" pitchFamily="18" charset="0"/>
              </a:rPr>
              <a:t>	úřadu byl dekret projednáván a 	vyhlášen na hradě Točník</a:t>
            </a:r>
          </a:p>
          <a:p>
            <a:pPr indent="-180000" defTabSz="180000">
              <a:buFont typeface="Arial" pitchFamily="34" charset="0"/>
              <a:buChar char="•"/>
            </a:pPr>
            <a:r>
              <a:rPr lang="cs-CZ" sz="1600" dirty="0" smtClean="0">
                <a:latin typeface="Georgia" pitchFamily="18" charset="0"/>
              </a:rPr>
              <a:t>v samotném dekretu se píše: </a:t>
            </a:r>
          </a:p>
          <a:p>
            <a:pPr indent="-180000" defTabSz="180000"/>
            <a:r>
              <a:rPr lang="cs-CZ" sz="1600" i="1" dirty="0" smtClean="0">
                <a:latin typeface="Georgia" pitchFamily="18" charset="0"/>
              </a:rPr>
              <a:t>	Dáno na Horách Kutných, osmnáctého dne měsíce ledna</a:t>
            </a:r>
            <a:endParaRPr lang="cs-CZ" sz="1600" i="1" dirty="0" smtClean="0">
              <a:solidFill>
                <a:srgbClr val="0070C0"/>
              </a:solidFill>
              <a:latin typeface="Georgia" pitchFamily="18" charset="0"/>
            </a:endParaRPr>
          </a:p>
          <a:p>
            <a:pPr indent="-180000" defTabSz="180000">
              <a:buFont typeface="Arial" pitchFamily="34" charset="0"/>
              <a:buChar char="•"/>
            </a:pPr>
            <a:r>
              <a:rPr lang="cs-CZ" sz="1200" dirty="0" smtClean="0"/>
              <a:t>Pražané toho velmi litovali, protože z nich měli veliké příjmy a Praha jejich přítomností mnoho získala, neboť v Praze se učili a 	bydleli tu synové mocných knížat a jiných urozených  lidí a potom ve svých zemích se stávali významnými biskupy a preláty. 	Bohatí kupci vozili do Prahy svým synům rozličné zboží a ti je tu prodávali, nakupovali  jiné zboží a posílali je zase svým otcům 	do cizích zemí. Uvádí se ve Starých letopisech českých.</a:t>
            </a:r>
            <a:endParaRPr lang="cs-CZ" i="1" dirty="0">
              <a:solidFill>
                <a:srgbClr val="0070C0"/>
              </a:solidFill>
              <a:latin typeface="Georgia" pitchFamily="18" charset="0"/>
            </a:endParaRPr>
          </a:p>
        </p:txBody>
      </p:sp>
      <p:pic>
        <p:nvPicPr>
          <p:cNvPr id="4" name="Obrázek 3" descr="Jan Hus 1.jpg"/>
          <p:cNvPicPr>
            <a:picLocks noChangeAspect="1"/>
          </p:cNvPicPr>
          <p:nvPr/>
        </p:nvPicPr>
        <p:blipFill>
          <a:blip r:embed="rId3" cstate="print"/>
          <a:stretch>
            <a:fillRect/>
          </a:stretch>
        </p:blipFill>
        <p:spPr>
          <a:xfrm>
            <a:off x="971600" y="2132856"/>
            <a:ext cx="1508760" cy="1935480"/>
          </a:xfrm>
          <a:prstGeom prst="rect">
            <a:avLst/>
          </a:prstGeom>
        </p:spPr>
      </p:pic>
      <p:pic>
        <p:nvPicPr>
          <p:cNvPr id="5" name="Obrázek 4" descr="Jeroným pražský 1.jpg"/>
          <p:cNvPicPr>
            <a:picLocks noChangeAspect="1"/>
          </p:cNvPicPr>
          <p:nvPr/>
        </p:nvPicPr>
        <p:blipFill>
          <a:blip r:embed="rId4" cstate="print"/>
          <a:stretch>
            <a:fillRect/>
          </a:stretch>
        </p:blipFill>
        <p:spPr>
          <a:xfrm>
            <a:off x="2555775" y="2132855"/>
            <a:ext cx="1268155" cy="2016225"/>
          </a:xfrm>
          <a:prstGeom prst="rect">
            <a:avLst/>
          </a:prstGeom>
        </p:spPr>
      </p:pic>
      <p:pic>
        <p:nvPicPr>
          <p:cNvPr id="9" name="Obrázek 8" descr="Václav IV 1.jpg"/>
          <p:cNvPicPr>
            <a:picLocks noChangeAspect="1"/>
          </p:cNvPicPr>
          <p:nvPr/>
        </p:nvPicPr>
        <p:blipFill>
          <a:blip r:embed="rId5" cstate="print"/>
          <a:stretch>
            <a:fillRect/>
          </a:stretch>
        </p:blipFill>
        <p:spPr>
          <a:xfrm>
            <a:off x="3995936" y="2132855"/>
            <a:ext cx="1368152" cy="2001257"/>
          </a:xfrm>
          <a:prstGeom prst="rect">
            <a:avLst/>
          </a:prstGeom>
        </p:spPr>
      </p:pic>
      <p:pic>
        <p:nvPicPr>
          <p:cNvPr id="12" name="Obrázek 11" descr="Dekret Kutnohorský  4.jpg"/>
          <p:cNvPicPr>
            <a:picLocks noChangeAspect="1"/>
          </p:cNvPicPr>
          <p:nvPr/>
        </p:nvPicPr>
        <p:blipFill>
          <a:blip r:embed="rId6" cstate="print"/>
          <a:stretch>
            <a:fillRect/>
          </a:stretch>
        </p:blipFill>
        <p:spPr>
          <a:xfrm>
            <a:off x="6084168" y="4293096"/>
            <a:ext cx="1296144" cy="1296144"/>
          </a:xfrm>
          <a:prstGeom prst="rect">
            <a:avLst/>
          </a:prstGeom>
        </p:spPr>
      </p:pic>
      <p:pic>
        <p:nvPicPr>
          <p:cNvPr id="13" name="Obrázek 12" descr="Dekret Kutnohorský 3.jpg"/>
          <p:cNvPicPr>
            <a:picLocks noChangeAspect="1"/>
          </p:cNvPicPr>
          <p:nvPr/>
        </p:nvPicPr>
        <p:blipFill>
          <a:blip r:embed="rId7" cstate="print"/>
          <a:stretch>
            <a:fillRect/>
          </a:stretch>
        </p:blipFill>
        <p:spPr>
          <a:xfrm>
            <a:off x="6948264" y="2132856"/>
            <a:ext cx="1296144" cy="1979565"/>
          </a:xfrm>
          <a:prstGeom prst="rect">
            <a:avLst/>
          </a:prstGeom>
        </p:spPr>
      </p:pic>
      <p:pic>
        <p:nvPicPr>
          <p:cNvPr id="14" name="Obrázek 13" descr="Dekret Kutnohorský 1.jpg"/>
          <p:cNvPicPr>
            <a:picLocks noChangeAspect="1"/>
          </p:cNvPicPr>
          <p:nvPr/>
        </p:nvPicPr>
        <p:blipFill>
          <a:blip r:embed="rId8" cstate="print"/>
          <a:stretch>
            <a:fillRect/>
          </a:stretch>
        </p:blipFill>
        <p:spPr>
          <a:xfrm>
            <a:off x="5436096" y="2132857"/>
            <a:ext cx="1440160" cy="1960142"/>
          </a:xfrm>
          <a:prstGeom prst="rect">
            <a:avLst/>
          </a:prstGeom>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323528" y="188640"/>
            <a:ext cx="8228763" cy="648072"/>
          </a:xfrm>
        </p:spPr>
        <p:txBody>
          <a:bodyPr>
            <a:no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a:buNone/>
            </a:pPr>
            <a:r>
              <a:rPr lang="cs-CZ" sz="3600" dirty="0" smtClean="0">
                <a:solidFill>
                  <a:srgbClr val="0070C0"/>
                </a:solidFill>
                <a:latin typeface="Georgia" pitchFamily="18" charset="0"/>
              </a:rPr>
              <a:t/>
            </a:r>
            <a:br>
              <a:rPr lang="cs-CZ" sz="3600" dirty="0" smtClean="0">
                <a:solidFill>
                  <a:srgbClr val="0070C0"/>
                </a:solidFill>
                <a:latin typeface="Georgia" pitchFamily="18" charset="0"/>
              </a:rPr>
            </a:br>
            <a:r>
              <a:rPr lang="cs-CZ" sz="3600" dirty="0" smtClean="0">
                <a:solidFill>
                  <a:srgbClr val="0070C0"/>
                </a:solidFill>
                <a:latin typeface="Georgia" pitchFamily="18" charset="0"/>
              </a:rPr>
              <a:t>Doporučená literatura</a:t>
            </a:r>
            <a:br>
              <a:rPr lang="cs-CZ" sz="3600" dirty="0" smtClean="0">
                <a:solidFill>
                  <a:srgbClr val="0070C0"/>
                </a:solidFill>
                <a:latin typeface="Georgia" pitchFamily="18" charset="0"/>
              </a:rPr>
            </a:br>
            <a:r>
              <a:rPr lang="cs-CZ" sz="1200" dirty="0" smtClean="0"/>
              <a:t/>
            </a:r>
            <a:br>
              <a:rPr lang="cs-CZ" sz="1200" dirty="0" smtClean="0"/>
            </a:br>
            <a:endParaRPr lang="fi-FI" sz="1100" dirty="0">
              <a:solidFill>
                <a:srgbClr val="0070C0"/>
              </a:solidFill>
              <a:latin typeface="+mn-lt"/>
            </a:endParaRPr>
          </a:p>
        </p:txBody>
      </p:sp>
      <p:sp>
        <p:nvSpPr>
          <p:cNvPr id="3" name="Zástupný symbol pro text 2"/>
          <p:cNvSpPr txBox="1">
            <a:spLocks noGrp="1"/>
          </p:cNvSpPr>
          <p:nvPr>
            <p:ph type="body" idx="4294967295"/>
          </p:nvPr>
        </p:nvSpPr>
        <p:spPr>
          <a:xfrm>
            <a:off x="395536" y="980728"/>
            <a:ext cx="8228763" cy="5616624"/>
          </a:xfrm>
        </p:spPr>
        <p:txBody>
          <a:bodyPr>
            <a:noAutofit/>
          </a:bodyPr>
          <a:lstStyle>
            <a:defPPr marL="432000" marR="0" lvl="0" indent="-324000">
              <a:spcBef>
                <a:spcPts val="0"/>
              </a:spcBef>
              <a:spcAft>
                <a:spcPts val="1417"/>
              </a:spcAft>
              <a:buClr>
                <a:srgbClr val="0066CC"/>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0066CC"/>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0066CC"/>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0066CC"/>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5pPr>
            <a:lvl6pPr marL="2591999" marR="0" lvl="5"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6pPr>
            <a:lvl7pPr marL="3023999" marR="0" lvl="6"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0066CC"/>
              </a:buClr>
              <a:buSzPct val="45000"/>
              <a:buFont typeface="StarSymbol"/>
              <a:buChar char=""/>
              <a:defRPr lang="fi-FI" sz="2000" b="0" i="0" u="none" strike="noStrike">
                <a:ln>
                  <a:noFill/>
                </a:ln>
                <a:latin typeface="Arial" pitchFamily="18"/>
                <a:ea typeface="DejaVu Sans" pitchFamily="2"/>
                <a:cs typeface="DejaVu Sans" pitchFamily="2"/>
              </a:defRPr>
            </a:lvl9pPr>
          </a:lstStyle>
          <a:p>
            <a:pPr marL="0">
              <a:buNone/>
            </a:pPr>
            <a:r>
              <a:rPr lang="fi-FI" sz="1000" dirty="0" smtClean="0">
                <a:latin typeface="Georgia" pitchFamily="18" charset="0"/>
              </a:rPr>
              <a:t>Arendtová, H. </a:t>
            </a:r>
            <a:r>
              <a:rPr lang="fi-FI" sz="1000" i="1" dirty="0" smtClean="0">
                <a:latin typeface="Georgia" pitchFamily="18" charset="0"/>
              </a:rPr>
              <a:t>Mezi minulostí a budoucností</a:t>
            </a:r>
            <a:r>
              <a:rPr lang="fi-FI" sz="1000" dirty="0" smtClean="0">
                <a:latin typeface="Georgia" pitchFamily="18" charset="0"/>
              </a:rPr>
              <a:t>. Praha: CDK</a:t>
            </a:r>
            <a:r>
              <a:rPr lang="cs-CZ" sz="1000" dirty="0" smtClean="0">
                <a:latin typeface="Georgia" pitchFamily="18" charset="0"/>
              </a:rPr>
              <a:t> </a:t>
            </a:r>
            <a:r>
              <a:rPr lang="fi-FI" sz="1000" dirty="0" smtClean="0">
                <a:latin typeface="Georgia" pitchFamily="18" charset="0"/>
              </a:rPr>
              <a:t>2002.   </a:t>
            </a:r>
            <a:r>
              <a:rPr lang="cs-CZ" sz="1000" dirty="0" smtClean="0">
                <a:latin typeface="Georgia" pitchFamily="18" charset="0"/>
              </a:rPr>
              <a:t>				         Bauman, Z. Úvahy o postmoderní době . Praha: SLON 1995	</a:t>
            </a:r>
            <a:r>
              <a:rPr lang="fi-FI" sz="1000" dirty="0" smtClean="0">
                <a:latin typeface="Georgia" pitchFamily="18" charset="0"/>
              </a:rPr>
              <a:t>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	                                      </a:t>
            </a:r>
            <a:r>
              <a:rPr lang="fi-FI" sz="1000" dirty="0" smtClean="0">
                <a:solidFill>
                  <a:srgbClr val="FF0000"/>
                </a:solidFill>
                <a:latin typeface="Georgia" pitchFamily="18" charset="0"/>
              </a:rPr>
              <a:t>Bertrand, Y. </a:t>
            </a:r>
            <a:r>
              <a:rPr lang="fi-FI" sz="1000" i="1" dirty="0" smtClean="0">
                <a:solidFill>
                  <a:srgbClr val="FF0000"/>
                </a:solidFill>
                <a:latin typeface="Georgia" pitchFamily="18" charset="0"/>
              </a:rPr>
              <a:t>Soudobé teorie vzdělávání</a:t>
            </a:r>
            <a:r>
              <a:rPr lang="fi-FI" sz="1000" dirty="0" smtClean="0">
                <a:solidFill>
                  <a:srgbClr val="FF0000"/>
                </a:solidFill>
                <a:latin typeface="Georgia" pitchFamily="18" charset="0"/>
              </a:rPr>
              <a:t>. Praha: Portál, 1998. </a:t>
            </a:r>
            <a:r>
              <a:rPr lang="cs-CZ" sz="1000" dirty="0" smtClean="0">
                <a:solidFill>
                  <a:srgbClr val="FF0000"/>
                </a:solidFill>
                <a:latin typeface="Georgia" pitchFamily="18" charset="0"/>
              </a:rPr>
              <a:t>	</a:t>
            </a:r>
            <a:r>
              <a:rPr lang="cs-CZ" sz="1000" dirty="0" smtClean="0">
                <a:latin typeface="Georgia" pitchFamily="18" charset="0"/>
              </a:rPr>
              <a:t>				       </a:t>
            </a:r>
            <a:r>
              <a:rPr lang="fi-FI" sz="1000" dirty="0" smtClean="0">
                <a:latin typeface="Georgia" pitchFamily="18" charset="0"/>
              </a:rPr>
              <a:t>Brezinka, W. </a:t>
            </a:r>
            <a:r>
              <a:rPr lang="fi-FI" sz="1000" i="1" dirty="0" smtClean="0">
                <a:latin typeface="Georgia" pitchFamily="18" charset="0"/>
              </a:rPr>
              <a:t>Východiska k poznání výchovy</a:t>
            </a:r>
            <a:r>
              <a:rPr lang="fi-FI" sz="1000" dirty="0" smtClean="0">
                <a:latin typeface="Georgia" pitchFamily="18" charset="0"/>
              </a:rPr>
              <a:t>. Brno: L. Marek 2001.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           </a:t>
            </a:r>
            <a:r>
              <a:rPr lang="fi-FI" sz="1000" dirty="0" smtClean="0">
                <a:latin typeface="Georgia" pitchFamily="18" charset="0"/>
              </a:rPr>
              <a:t>   Čapek, K. </a:t>
            </a:r>
            <a:r>
              <a:rPr lang="fi-FI" sz="1000" i="1" dirty="0" smtClean="0">
                <a:latin typeface="Georgia" pitchFamily="18" charset="0"/>
              </a:rPr>
              <a:t>Místo pro Jonathana</a:t>
            </a:r>
            <a:r>
              <a:rPr lang="fi-FI" sz="1000" dirty="0" smtClean="0">
                <a:latin typeface="Georgia" pitchFamily="18" charset="0"/>
              </a:rPr>
              <a:t>! Praha: Symposium,1970.</a:t>
            </a:r>
            <a:r>
              <a:rPr lang="cs-CZ" sz="1000" dirty="0" smtClean="0">
                <a:latin typeface="Georgia" pitchFamily="18" charset="0"/>
              </a:rPr>
              <a:t>				   	              </a:t>
            </a:r>
            <a:r>
              <a:rPr lang="fi-FI" sz="1000" dirty="0" smtClean="0">
                <a:latin typeface="Georgia" pitchFamily="18" charset="0"/>
              </a:rPr>
              <a:t>Janík, T., Maňák, J., Knecht, P. </a:t>
            </a:r>
            <a:r>
              <a:rPr lang="fi-FI" sz="1000" i="1" dirty="0" smtClean="0">
                <a:latin typeface="Georgia" pitchFamily="18" charset="0"/>
              </a:rPr>
              <a:t>Cíle a obsahy školního vzdělávání a metodologie jejich utváření. </a:t>
            </a:r>
            <a:r>
              <a:rPr lang="fi-FI" sz="1000" dirty="0" smtClean="0">
                <a:latin typeface="Georgia" pitchFamily="18" charset="0"/>
              </a:rPr>
              <a:t>Brno: Paido</a:t>
            </a:r>
            <a:r>
              <a:rPr lang="cs-CZ" sz="1000" dirty="0" smtClean="0">
                <a:latin typeface="Georgia" pitchFamily="18" charset="0"/>
              </a:rPr>
              <a:t> </a:t>
            </a:r>
            <a:r>
              <a:rPr lang="fi-FI" sz="1000" dirty="0" smtClean="0">
                <a:latin typeface="Georgia" pitchFamily="18" charset="0"/>
              </a:rPr>
              <a:t>2009.                                                                                                                                             </a:t>
            </a:r>
            <a:r>
              <a:rPr lang="cs-CZ" sz="1000" dirty="0" smtClean="0">
                <a:latin typeface="Georgia" pitchFamily="18" charset="0"/>
              </a:rPr>
              <a:t>              Janík, T. a kol. </a:t>
            </a:r>
            <a:r>
              <a:rPr lang="cs-CZ" sz="1000" i="1" dirty="0" smtClean="0">
                <a:latin typeface="Georgia" pitchFamily="18" charset="0"/>
              </a:rPr>
              <a:t>Kvalita (ve) vzdělávání. </a:t>
            </a:r>
            <a:r>
              <a:rPr lang="cs-CZ" sz="1000" dirty="0" smtClean="0">
                <a:latin typeface="Georgia" pitchFamily="18" charset="0"/>
              </a:rPr>
              <a:t>Brno: Masarykova univerzita 2013.			                                         Jedlička, R. (ed.)  </a:t>
            </a:r>
            <a:r>
              <a:rPr lang="cs-CZ" sz="1000" i="1" dirty="0" smtClean="0">
                <a:latin typeface="Georgia" pitchFamily="18" charset="0"/>
              </a:rPr>
              <a:t>Teorie výchovy – tradice, současnost, perspektivy</a:t>
            </a:r>
            <a:r>
              <a:rPr lang="cs-CZ" sz="1000" dirty="0" smtClean="0">
                <a:latin typeface="Georgia" pitchFamily="18" charset="0"/>
              </a:rPr>
              <a:t>. Praha: Karolinum 2014.              		            Kalo</a:t>
            </a:r>
            <a:r>
              <a:rPr lang="fi-FI" sz="1000" dirty="0" smtClean="0">
                <a:latin typeface="Georgia" pitchFamily="18" charset="0"/>
              </a:rPr>
              <a:t>us, J., Veselý, A.</a:t>
            </a:r>
            <a:r>
              <a:rPr lang="fi-FI" sz="1000" i="1" dirty="0" smtClean="0">
                <a:latin typeface="Georgia" pitchFamily="18" charset="0"/>
              </a:rPr>
              <a:t> Teorie a nástroje vzdělávací politiky. </a:t>
            </a:r>
            <a:r>
              <a:rPr lang="fi-FI" sz="1000" dirty="0" smtClean="0">
                <a:latin typeface="Georgia" pitchFamily="18" charset="0"/>
              </a:rPr>
              <a:t>Praha: Karolinum</a:t>
            </a:r>
            <a:r>
              <a:rPr lang="cs-CZ" sz="1000" dirty="0" smtClean="0">
                <a:latin typeface="Georgia" pitchFamily="18" charset="0"/>
              </a:rPr>
              <a:t> </a:t>
            </a:r>
            <a:r>
              <a:rPr lang="fi-FI" sz="1000" dirty="0" smtClean="0">
                <a:latin typeface="Georgia" pitchFamily="18" charset="0"/>
              </a:rPr>
              <a:t>2006.   </a:t>
            </a:r>
            <a:r>
              <a:rPr lang="fi-FI" sz="1000" i="1" dirty="0" smtClean="0">
                <a:latin typeface="Georgia" pitchFamily="18" charset="0"/>
              </a:rPr>
              <a:t>                       </a:t>
            </a:r>
            <a:r>
              <a:rPr lang="cs-CZ" sz="1000" i="1" dirty="0" smtClean="0">
                <a:latin typeface="Georgia" pitchFamily="18" charset="0"/>
              </a:rPr>
              <a:t> 	                                  </a:t>
            </a:r>
            <a:r>
              <a:rPr lang="fi-FI" sz="1000" i="1" dirty="0" smtClean="0">
                <a:latin typeface="Georgia" pitchFamily="18" charset="0"/>
              </a:rPr>
              <a:t> </a:t>
            </a:r>
            <a:r>
              <a:rPr lang="cs-CZ" sz="1000" i="1" dirty="0" smtClean="0">
                <a:latin typeface="Georgia" pitchFamily="18" charset="0"/>
              </a:rPr>
              <a:t>    </a:t>
            </a:r>
            <a:r>
              <a:rPr lang="fi-FI" sz="1000" i="1" dirty="0" smtClean="0">
                <a:latin typeface="Georgia" pitchFamily="18" charset="0"/>
              </a:rPr>
              <a:t>  </a:t>
            </a:r>
            <a:r>
              <a:rPr lang="fi-FI" sz="1000" dirty="0" smtClean="0">
                <a:latin typeface="Georgia" pitchFamily="18" charset="0"/>
              </a:rPr>
              <a:t>Kalous, J., Veselý, A.</a:t>
            </a:r>
            <a:r>
              <a:rPr lang="fi-FI" sz="1000" i="1" dirty="0" smtClean="0">
                <a:latin typeface="Georgia" pitchFamily="18" charset="0"/>
              </a:rPr>
              <a:t> Vybrané problémy vzdělávací politiky. </a:t>
            </a:r>
            <a:r>
              <a:rPr lang="fi-FI" sz="1000" dirty="0" smtClean="0">
                <a:latin typeface="Georgia" pitchFamily="18" charset="0"/>
              </a:rPr>
              <a:t>Praha: Karolinum 2006.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          </a:t>
            </a:r>
            <a:r>
              <a:rPr lang="fi-FI" sz="1000" dirty="0" smtClean="0">
                <a:latin typeface="Georgia" pitchFamily="18" charset="0"/>
              </a:rPr>
              <a:t> Kalous, J., Veselý, A.</a:t>
            </a:r>
            <a:r>
              <a:rPr lang="fi-FI" sz="1000" i="1" dirty="0" smtClean="0">
                <a:latin typeface="Georgia" pitchFamily="18" charset="0"/>
              </a:rPr>
              <a:t> Vzdělávací politika České republiky v globálním kontextu. </a:t>
            </a:r>
            <a:r>
              <a:rPr lang="fi-FI" sz="1000" dirty="0" smtClean="0">
                <a:latin typeface="Georgia" pitchFamily="18" charset="0"/>
              </a:rPr>
              <a:t>Praha: Karolinum</a:t>
            </a:r>
            <a:r>
              <a:rPr lang="cs-CZ" sz="1000" dirty="0" smtClean="0">
                <a:latin typeface="Georgia" pitchFamily="18" charset="0"/>
              </a:rPr>
              <a:t> </a:t>
            </a:r>
            <a:r>
              <a:rPr lang="fi-FI" sz="1000" dirty="0" smtClean="0">
                <a:latin typeface="Georgia" pitchFamily="18" charset="0"/>
              </a:rPr>
              <a:t>2006. </a:t>
            </a:r>
            <a:r>
              <a:rPr lang="cs-CZ" sz="1000" dirty="0" smtClean="0">
                <a:latin typeface="Georgia" pitchFamily="18" charset="0"/>
              </a:rPr>
              <a:t>                                                         </a:t>
            </a:r>
            <a:r>
              <a:rPr lang="cs-CZ" sz="1000" dirty="0" smtClean="0">
                <a:solidFill>
                  <a:srgbClr val="FF0000"/>
                </a:solidFill>
                <a:latin typeface="Georgia" pitchFamily="18" charset="0"/>
              </a:rPr>
              <a:t>Kasčák, O., Pupala, B. </a:t>
            </a:r>
            <a:r>
              <a:rPr lang="cs-CZ" sz="1000" i="1" dirty="0" smtClean="0">
                <a:solidFill>
                  <a:srgbClr val="FF0000"/>
                </a:solidFill>
                <a:latin typeface="Georgia" pitchFamily="18" charset="0"/>
              </a:rPr>
              <a:t>Škola zlatých golierov. Vzdelávanie v ére neoliberalizmu</a:t>
            </a:r>
            <a:r>
              <a:rPr lang="cs-CZ" sz="1000" dirty="0" smtClean="0">
                <a:solidFill>
                  <a:srgbClr val="FF0000"/>
                </a:solidFill>
                <a:latin typeface="Georgia" pitchFamily="18" charset="0"/>
              </a:rPr>
              <a:t>. Praha: SLON 2012.                                                                     </a:t>
            </a:r>
            <a:r>
              <a:rPr lang="cs-CZ" sz="1000" dirty="0" smtClean="0">
                <a:latin typeface="Georgia" pitchFamily="18" charset="0"/>
              </a:rPr>
              <a:t>Keller, J., Tvrdý, L</a:t>
            </a:r>
            <a:r>
              <a:rPr lang="cs-CZ" sz="1000" i="1" dirty="0" smtClean="0">
                <a:latin typeface="Georgia" pitchFamily="18" charset="0"/>
              </a:rPr>
              <a:t>. Vzdělanostní společnost? Chrám, výtah a pojišťovna</a:t>
            </a:r>
            <a:r>
              <a:rPr lang="cs-CZ" sz="1000" dirty="0" smtClean="0">
                <a:latin typeface="Georgia" pitchFamily="18" charset="0"/>
              </a:rPr>
              <a:t>. Praha: SLON 2008.	                                                                 Korthagen, F. a kol.  </a:t>
            </a:r>
            <a:r>
              <a:rPr lang="cs-CZ" sz="1000" i="1" dirty="0" smtClean="0">
                <a:latin typeface="Georgia" pitchFamily="18" charset="0"/>
              </a:rPr>
              <a:t>Jak spojit praxi s teorií. Didaktika realistického vzdělávání učitelů. </a:t>
            </a:r>
            <a:r>
              <a:rPr lang="cs-CZ" sz="1000" dirty="0" smtClean="0">
                <a:latin typeface="Georgia" pitchFamily="18" charset="0"/>
              </a:rPr>
              <a:t>Brno: Paido 2011.</a:t>
            </a:r>
            <a:br>
              <a:rPr lang="cs-CZ" sz="1000" dirty="0" smtClean="0">
                <a:latin typeface="Georgia" pitchFamily="18" charset="0"/>
              </a:rPr>
            </a:br>
            <a:r>
              <a:rPr lang="fi-FI" sz="1000" dirty="0" smtClean="0">
                <a:latin typeface="Georgia" pitchFamily="18" charset="0"/>
              </a:rPr>
              <a:t>Krykorková, H., Váňová, R. a kol. </a:t>
            </a:r>
            <a:r>
              <a:rPr lang="fi-FI" sz="1000" i="1" dirty="0" smtClean="0">
                <a:latin typeface="Georgia" pitchFamily="18" charset="0"/>
              </a:rPr>
              <a:t>Učitel v současné škole</a:t>
            </a:r>
            <a:r>
              <a:rPr lang="fi-FI" sz="1000" dirty="0" smtClean="0">
                <a:latin typeface="Georgia" pitchFamily="18" charset="0"/>
              </a:rPr>
              <a:t>. Praha: Karolinum</a:t>
            </a:r>
            <a:r>
              <a:rPr lang="cs-CZ" sz="1000" dirty="0" smtClean="0">
                <a:latin typeface="Georgia" pitchFamily="18" charset="0"/>
              </a:rPr>
              <a:t> </a:t>
            </a:r>
            <a:r>
              <a:rPr lang="fi-FI" sz="1000" dirty="0" smtClean="0">
                <a:latin typeface="Georgia" pitchFamily="18" charset="0"/>
              </a:rPr>
              <a:t>2010.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                                                                    </a:t>
            </a:r>
            <a:r>
              <a:rPr lang="cs-CZ" sz="1000" dirty="0" smtClean="0">
                <a:solidFill>
                  <a:srgbClr val="FF0000"/>
                </a:solidFill>
                <a:latin typeface="Georgia" pitchFamily="18" charset="0"/>
              </a:rPr>
              <a:t>Liessmann, K. P. </a:t>
            </a:r>
            <a:r>
              <a:rPr lang="cs-CZ" sz="1000" i="1" dirty="0" smtClean="0">
                <a:solidFill>
                  <a:srgbClr val="FF0000"/>
                </a:solidFill>
                <a:latin typeface="Georgia" pitchFamily="18" charset="0"/>
              </a:rPr>
              <a:t>Teorie nevzdělanosti</a:t>
            </a:r>
            <a:r>
              <a:rPr lang="cs-CZ" sz="1000" dirty="0" smtClean="0">
                <a:solidFill>
                  <a:srgbClr val="FF0000"/>
                </a:solidFill>
                <a:latin typeface="Georgia" pitchFamily="18" charset="0"/>
              </a:rPr>
              <a:t>. Omyly společnosti vědění. Praha: Academia 2008.                                                                                </a:t>
            </a:r>
            <a:r>
              <a:rPr lang="fi-FI" sz="1000" dirty="0" smtClean="0">
                <a:latin typeface="Georgia" pitchFamily="18" charset="0"/>
              </a:rPr>
              <a:t>Lipovetsky, G. </a:t>
            </a:r>
            <a:r>
              <a:rPr lang="fi-FI" sz="1000" i="1" dirty="0" smtClean="0">
                <a:latin typeface="Georgia" pitchFamily="18" charset="0"/>
              </a:rPr>
              <a:t>Soumrak povinností</a:t>
            </a:r>
            <a:r>
              <a:rPr lang="fi-FI" sz="1000" dirty="0" smtClean="0">
                <a:latin typeface="Georgia" pitchFamily="18" charset="0"/>
              </a:rPr>
              <a:t>. Praha: Prostor 1999. </a:t>
            </a:r>
            <a:r>
              <a:rPr lang="cs-CZ" sz="1000" dirty="0" smtClean="0">
                <a:latin typeface="Georgia" pitchFamily="18" charset="0"/>
              </a:rPr>
              <a:t>					            </a:t>
            </a:r>
            <a:r>
              <a:rPr lang="fi-FI" sz="1000" dirty="0" smtClean="0">
                <a:latin typeface="Georgia" pitchFamily="18" charset="0"/>
              </a:rPr>
              <a:t>Palouš, R. </a:t>
            </a:r>
            <a:r>
              <a:rPr lang="cs-CZ" sz="1000" i="1" dirty="0" smtClean="0">
                <a:latin typeface="Georgia" pitchFamily="18" charset="0"/>
              </a:rPr>
              <a:t>K filosofii výchovy</a:t>
            </a:r>
            <a:r>
              <a:rPr lang="fi-FI" sz="1000" dirty="0" smtClean="0">
                <a:latin typeface="Georgia" pitchFamily="18" charset="0"/>
              </a:rPr>
              <a:t>. Praha: </a:t>
            </a:r>
            <a:r>
              <a:rPr lang="cs-CZ" sz="1000" dirty="0" smtClean="0">
                <a:latin typeface="Georgia" pitchFamily="18" charset="0"/>
              </a:rPr>
              <a:t>SPN</a:t>
            </a:r>
            <a:r>
              <a:rPr lang="fi-FI" sz="1000" dirty="0" smtClean="0">
                <a:latin typeface="Georgia" pitchFamily="18" charset="0"/>
              </a:rPr>
              <a:t> </a:t>
            </a:r>
            <a:r>
              <a:rPr lang="cs-CZ" sz="1000" dirty="0" smtClean="0">
                <a:latin typeface="Georgia" pitchFamily="18" charset="0"/>
              </a:rPr>
              <a:t>1991</a:t>
            </a:r>
            <a:r>
              <a:rPr lang="fi-FI" sz="1000" dirty="0" smtClean="0">
                <a:latin typeface="Georgia" pitchFamily="18" charset="0"/>
              </a:rPr>
              <a:t>.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                                                                                   </a:t>
            </a:r>
            <a:r>
              <a:rPr lang="fi-FI" sz="1000" dirty="0" smtClean="0">
                <a:latin typeface="Georgia" pitchFamily="18" charset="0"/>
              </a:rPr>
              <a:t>Palouš, R. </a:t>
            </a:r>
            <a:r>
              <a:rPr lang="fi-FI" sz="1000" i="1" dirty="0" smtClean="0">
                <a:latin typeface="Georgia" pitchFamily="18" charset="0"/>
              </a:rPr>
              <a:t>Ars docendi</a:t>
            </a:r>
            <a:r>
              <a:rPr lang="fi-FI" sz="1000" dirty="0" smtClean="0">
                <a:latin typeface="Georgia" pitchFamily="18" charset="0"/>
              </a:rPr>
              <a:t>. Praha: Karolinum 2004.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                                                   </a:t>
            </a:r>
            <a:r>
              <a:rPr lang="fi-FI" sz="1000" dirty="0" smtClean="0">
                <a:latin typeface="Georgia" pitchFamily="18" charset="0"/>
              </a:rPr>
              <a:t>Palouš, R. </a:t>
            </a:r>
            <a:r>
              <a:rPr lang="fi-FI" sz="1000" i="1" dirty="0" smtClean="0">
                <a:latin typeface="Georgia" pitchFamily="18" charset="0"/>
              </a:rPr>
              <a:t>Filosofická reflexe několika pojmů školské pedagogiky</a:t>
            </a:r>
            <a:r>
              <a:rPr lang="fi-FI" sz="1000" dirty="0" smtClean="0">
                <a:latin typeface="Georgia" pitchFamily="18" charset="0"/>
              </a:rPr>
              <a:t>. Praha: Karolinum 2010</a:t>
            </a:r>
            <a:r>
              <a:rPr lang="cs-CZ" sz="1000" dirty="0" smtClean="0">
                <a:latin typeface="Georgia" pitchFamily="18" charset="0"/>
              </a:rPr>
              <a:t>.                                                                                        </a:t>
            </a:r>
            <a:r>
              <a:rPr lang="fi-FI" sz="1000" dirty="0" smtClean="0">
                <a:latin typeface="Georgia" pitchFamily="18" charset="0"/>
              </a:rPr>
              <a:t>Palouš, R. </a:t>
            </a:r>
            <a:r>
              <a:rPr lang="fi-FI" sz="1000" i="1" dirty="0" smtClean="0">
                <a:latin typeface="Georgia" pitchFamily="18" charset="0"/>
              </a:rPr>
              <a:t>Homo educandus-Filosofické základy výchovy</a:t>
            </a:r>
            <a:r>
              <a:rPr lang="fi-FI" sz="1000" dirty="0" smtClean="0">
                <a:latin typeface="Georgia" pitchFamily="18" charset="0"/>
              </a:rPr>
              <a:t>. Praha: Karolinum 2011.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                                                </a:t>
            </a:r>
            <a:r>
              <a:rPr lang="fi-FI" sz="1000" dirty="0" smtClean="0">
                <a:latin typeface="Georgia" pitchFamily="18" charset="0"/>
              </a:rPr>
              <a:t>Palouš, R. </a:t>
            </a:r>
            <a:r>
              <a:rPr lang="fi-FI" sz="1000" i="1" dirty="0" smtClean="0">
                <a:latin typeface="Georgia" pitchFamily="18" charset="0"/>
              </a:rPr>
              <a:t>Paradoxy výchovy.</a:t>
            </a:r>
            <a:r>
              <a:rPr lang="fi-FI" sz="1000" dirty="0" smtClean="0">
                <a:latin typeface="Georgia" pitchFamily="18" charset="0"/>
              </a:rPr>
              <a:t> Praha: Karolinum 2009.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                                                  </a:t>
            </a:r>
            <a:r>
              <a:rPr lang="fi-FI" sz="1000" dirty="0" smtClean="0">
                <a:latin typeface="Georgia" pitchFamily="18" charset="0"/>
              </a:rPr>
              <a:t>Palouš, R. </a:t>
            </a:r>
            <a:r>
              <a:rPr lang="fi-FI" sz="1000" i="1" dirty="0" smtClean="0">
                <a:latin typeface="Georgia" pitchFamily="18" charset="0"/>
              </a:rPr>
              <a:t>Heretická škola</a:t>
            </a:r>
            <a:r>
              <a:rPr lang="fi-FI" sz="1000" dirty="0" smtClean="0">
                <a:latin typeface="Georgia" pitchFamily="18" charset="0"/>
              </a:rPr>
              <a:t>. Praha: OIKOYMENH 2008.     </a:t>
            </a:r>
            <a:r>
              <a:rPr lang="cs-CZ" sz="1000" dirty="0" smtClean="0">
                <a:latin typeface="Georgia" pitchFamily="18" charset="0"/>
              </a:rPr>
              <a:t>                                                                                                                                                 Palouš, R. </a:t>
            </a:r>
            <a:r>
              <a:rPr lang="cs-CZ" sz="1000" b="1" i="1" dirty="0" smtClean="0">
                <a:solidFill>
                  <a:srgbClr val="0070C0"/>
                </a:solidFill>
                <a:latin typeface="Georgia" pitchFamily="18" charset="0"/>
              </a:rPr>
              <a:t>Světověk neboli 1969</a:t>
            </a:r>
            <a:r>
              <a:rPr lang="cs-CZ" sz="1000" i="1" dirty="0" smtClean="0">
                <a:latin typeface="Georgia" pitchFamily="18" charset="0"/>
              </a:rPr>
              <a:t>. Hypotéza o konci novověku, ba o konci celého eurověku a o počátku světověku</a:t>
            </a:r>
            <a:r>
              <a:rPr lang="cs-CZ" sz="1000" dirty="0" smtClean="0">
                <a:latin typeface="Georgia" pitchFamily="18" charset="0"/>
              </a:rPr>
              <a:t>. Praha: Vyšehrad 1990.                                                                                                                                                                                                                                         Pelcová, N. </a:t>
            </a:r>
            <a:r>
              <a:rPr lang="cs-CZ" sz="1000" i="1" dirty="0" smtClean="0">
                <a:latin typeface="Georgia" pitchFamily="18" charset="0"/>
              </a:rPr>
              <a:t>Filozofická a pedagogická antropologie</a:t>
            </a:r>
            <a:r>
              <a:rPr lang="cs-CZ" sz="1000" dirty="0" smtClean="0">
                <a:latin typeface="Georgia" pitchFamily="18" charset="0"/>
              </a:rPr>
              <a:t>. Praha:Karolinum, 2004. 			                                         </a:t>
            </a:r>
            <a:r>
              <a:rPr lang="cs-CZ" sz="1000" dirty="0" smtClean="0">
                <a:solidFill>
                  <a:srgbClr val="FF0000"/>
                </a:solidFill>
                <a:latin typeface="Georgia" pitchFamily="18" charset="0"/>
              </a:rPr>
              <a:t>Petrusek, M. </a:t>
            </a:r>
            <a:r>
              <a:rPr lang="cs-CZ" sz="1000" i="1" dirty="0" smtClean="0">
                <a:solidFill>
                  <a:srgbClr val="FF0000"/>
                </a:solidFill>
                <a:latin typeface="Georgia" pitchFamily="18" charset="0"/>
              </a:rPr>
              <a:t>Společnost a kultura</a:t>
            </a:r>
            <a:r>
              <a:rPr lang="cs-CZ" sz="1000" dirty="0" smtClean="0">
                <a:solidFill>
                  <a:srgbClr val="FF0000"/>
                </a:solidFill>
                <a:latin typeface="Georgia" pitchFamily="18" charset="0"/>
              </a:rPr>
              <a:t>. Praha: Nadace Dagmar a Václav Havlových Vize 97  2012.     </a:t>
            </a:r>
            <a:r>
              <a:rPr lang="fi-FI" sz="1000" dirty="0" smtClean="0">
                <a:solidFill>
                  <a:srgbClr val="FF0000"/>
                </a:solidFill>
                <a:latin typeface="Georgia" pitchFamily="18" charset="0"/>
              </a:rPr>
              <a:t>                                     </a:t>
            </a:r>
            <a:r>
              <a:rPr lang="cs-CZ" sz="1000" dirty="0" smtClean="0">
                <a:solidFill>
                  <a:srgbClr val="FF0000"/>
                </a:solidFill>
                <a:latin typeface="Georgia" pitchFamily="18" charset="0"/>
              </a:rPr>
              <a:t>                                            </a:t>
            </a:r>
            <a:r>
              <a:rPr lang="fi-FI" sz="1000" dirty="0" smtClean="0">
                <a:solidFill>
                  <a:srgbClr val="FF0000"/>
                </a:solidFill>
                <a:latin typeface="Georgia" pitchFamily="18" charset="0"/>
              </a:rPr>
              <a:t>Pinc, Z. </a:t>
            </a:r>
            <a:r>
              <a:rPr lang="fi-FI" sz="1000" i="1" dirty="0" smtClean="0">
                <a:solidFill>
                  <a:srgbClr val="FF0000"/>
                </a:solidFill>
                <a:latin typeface="Georgia" pitchFamily="18" charset="0"/>
              </a:rPr>
              <a:t>Fragmenty k filosofii výchovy</a:t>
            </a:r>
            <a:r>
              <a:rPr lang="fi-FI" sz="1000" dirty="0" smtClean="0">
                <a:solidFill>
                  <a:srgbClr val="FF0000"/>
                </a:solidFill>
                <a:latin typeface="Georgia" pitchFamily="18" charset="0"/>
              </a:rPr>
              <a:t>. Praha: OIKOYMENH 1999.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Průcha, J</a:t>
            </a:r>
            <a:r>
              <a:rPr lang="cs-CZ" sz="1000" i="1" dirty="0" smtClean="0">
                <a:latin typeface="Georgia" pitchFamily="18" charset="0"/>
              </a:rPr>
              <a:t>. Moderní pedagogika</a:t>
            </a:r>
            <a:r>
              <a:rPr lang="cs-CZ" sz="1000" dirty="0" smtClean="0">
                <a:latin typeface="Georgia" pitchFamily="18" charset="0"/>
              </a:rPr>
              <a:t>. Praha: Portál 2013.                                                                                                                                                                </a:t>
            </a:r>
            <a:r>
              <a:rPr lang="fi-FI" sz="1000" dirty="0" smtClean="0">
                <a:latin typeface="Georgia" pitchFamily="18" charset="0"/>
              </a:rPr>
              <a:t>Průcha, J. </a:t>
            </a:r>
            <a:r>
              <a:rPr lang="fi-FI" sz="1000" i="1" dirty="0" smtClean="0">
                <a:latin typeface="Georgia" pitchFamily="18" charset="0"/>
              </a:rPr>
              <a:t>Alternativní školy a inovace ve vzdělávání. </a:t>
            </a:r>
            <a:r>
              <a:rPr lang="fi-FI" sz="1000" dirty="0" smtClean="0">
                <a:latin typeface="Georgia" pitchFamily="18" charset="0"/>
              </a:rPr>
              <a:t>Praha: Portál</a:t>
            </a:r>
            <a:r>
              <a:rPr lang="cs-CZ" sz="1000" dirty="0" smtClean="0">
                <a:latin typeface="Georgia" pitchFamily="18" charset="0"/>
              </a:rPr>
              <a:t> </a:t>
            </a:r>
            <a:r>
              <a:rPr lang="fi-FI" sz="1000" dirty="0" smtClean="0">
                <a:latin typeface="Georgia" pitchFamily="18" charset="0"/>
              </a:rPr>
              <a:t>2004.     </a:t>
            </a:r>
            <a:r>
              <a:rPr lang="cs-CZ" sz="1000" dirty="0" smtClean="0">
                <a:latin typeface="Georgia" pitchFamily="18" charset="0"/>
              </a:rPr>
              <a:t>                                                                                                             </a:t>
            </a:r>
            <a:r>
              <a:rPr lang="cs-CZ" sz="1000" dirty="0" smtClean="0">
                <a:solidFill>
                  <a:srgbClr val="FF0000"/>
                </a:solidFill>
                <a:latin typeface="Georgia" pitchFamily="18" charset="0"/>
              </a:rPr>
              <a:t>Průcha, J. </a:t>
            </a:r>
            <a:r>
              <a:rPr lang="cs-CZ" sz="1000" i="1" dirty="0" smtClean="0">
                <a:solidFill>
                  <a:srgbClr val="FF0000"/>
                </a:solidFill>
                <a:latin typeface="Georgia" pitchFamily="18" charset="0"/>
              </a:rPr>
              <a:t>Česká vzdělanost. Multidisciplinární pohled na fenomén národní kultury</a:t>
            </a:r>
            <a:r>
              <a:rPr lang="cs-CZ" sz="1000" dirty="0" smtClean="0">
                <a:solidFill>
                  <a:srgbClr val="FF0000"/>
                </a:solidFill>
                <a:latin typeface="Georgia" pitchFamily="18" charset="0"/>
              </a:rPr>
              <a:t>. Praha: Wolters Kluwer 2015.</a:t>
            </a:r>
            <a:r>
              <a:rPr lang="fi-FI" sz="1000" dirty="0" smtClean="0">
                <a:solidFill>
                  <a:srgbClr val="FF0000"/>
                </a:solidFill>
                <a:latin typeface="Georgia" pitchFamily="18" charset="0"/>
              </a:rPr>
              <a:t>           </a:t>
            </a:r>
            <a:r>
              <a:rPr lang="fi-FI" sz="1000" dirty="0" smtClean="0">
                <a:latin typeface="Georgia" pitchFamily="18" charset="0"/>
              </a:rPr>
              <a:t>                                      </a:t>
            </a:r>
            <a:r>
              <a:rPr lang="cs-CZ" sz="1000" dirty="0" smtClean="0">
                <a:latin typeface="Georgia" pitchFamily="18" charset="0"/>
              </a:rPr>
              <a:t>   </a:t>
            </a:r>
            <a:r>
              <a:rPr lang="cs-CZ" sz="1000" dirty="0" smtClean="0"/>
              <a:t> </a:t>
            </a:r>
            <a:r>
              <a:rPr lang="fi-FI" sz="1000" i="1" dirty="0" smtClean="0"/>
              <a:t>                                                                                                     </a:t>
            </a:r>
            <a:r>
              <a:rPr lang="cs-CZ" sz="1000" i="1" dirty="0" smtClean="0"/>
              <a:t>       </a:t>
            </a:r>
            <a:r>
              <a:rPr lang="fi-FI" sz="1000" dirty="0" smtClean="0">
                <a:latin typeface="Georgia" pitchFamily="18" charset="0"/>
              </a:rPr>
              <a:t>Skalková, J.</a:t>
            </a:r>
            <a:r>
              <a:rPr lang="fi-FI" sz="1000" i="1" dirty="0" smtClean="0">
                <a:latin typeface="Georgia" pitchFamily="18" charset="0"/>
              </a:rPr>
              <a:t> Pedagogika a výzvy nové doby</a:t>
            </a:r>
            <a:r>
              <a:rPr lang="fi-FI" sz="1000" dirty="0" smtClean="0">
                <a:latin typeface="Georgia" pitchFamily="18" charset="0"/>
              </a:rPr>
              <a:t>. Brno: Paido 2004.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                                        Stuchlíková, I., Janík, T. a kol. </a:t>
            </a:r>
            <a:r>
              <a:rPr lang="cs-CZ" sz="1000" i="1" dirty="0" smtClean="0">
                <a:latin typeface="Georgia" pitchFamily="18" charset="0"/>
              </a:rPr>
              <a:t>Oborové didaktiky: vývoj - stav – perspektivy.</a:t>
            </a:r>
            <a:r>
              <a:rPr lang="cs-CZ" sz="1000" dirty="0" smtClean="0">
                <a:latin typeface="Georgia" pitchFamily="18" charset="0"/>
              </a:rPr>
              <a:t> Brno: Masarykova univerzita 2015.	                                      Vašutová, J</a:t>
            </a:r>
            <a:r>
              <a:rPr lang="cs-CZ" sz="1000" i="1" dirty="0" smtClean="0">
                <a:latin typeface="Georgia" pitchFamily="18" charset="0"/>
              </a:rPr>
              <a:t>. Profese učitele v českém vzdělávacím systému</a:t>
            </a:r>
            <a:r>
              <a:rPr lang="cs-CZ" sz="1000" dirty="0" smtClean="0">
                <a:latin typeface="Georgia" pitchFamily="18" charset="0"/>
              </a:rPr>
              <a:t>. Brno: Paido 2004. 		      	                                           </a:t>
            </a:r>
            <a:r>
              <a:rPr lang="fi-FI" sz="1000" dirty="0" smtClean="0">
                <a:latin typeface="Georgia" pitchFamily="18" charset="0"/>
              </a:rPr>
              <a:t>Walterová, E. a kol. </a:t>
            </a:r>
            <a:r>
              <a:rPr lang="fi-FI" sz="1000" i="1" dirty="0" smtClean="0">
                <a:latin typeface="Georgia" pitchFamily="18" charset="0"/>
              </a:rPr>
              <a:t>Úloha školy v rozvoji vzdělanosti. </a:t>
            </a:r>
            <a:r>
              <a:rPr lang="fi-FI" sz="1000" dirty="0" smtClean="0">
                <a:latin typeface="Georgia" pitchFamily="18" charset="0"/>
              </a:rPr>
              <a:t>Brno: Paido 2004.   </a:t>
            </a:r>
            <a:r>
              <a:rPr lang="cs-CZ" sz="1000" dirty="0" smtClean="0">
                <a:latin typeface="Georgia" pitchFamily="18" charset="0"/>
              </a:rPr>
              <a:t>		</a:t>
            </a:r>
            <a:r>
              <a:rPr lang="fi-FI" sz="1000" dirty="0" smtClean="0">
                <a:latin typeface="Georgia" pitchFamily="18" charset="0"/>
              </a:rPr>
              <a:t>                                             </a:t>
            </a:r>
            <a:r>
              <a:rPr lang="cs-CZ" sz="1000" dirty="0" smtClean="0">
                <a:latin typeface="Georgia" pitchFamily="18" charset="0"/>
              </a:rPr>
              <a:t>                            Walterová, E. a kol. </a:t>
            </a:r>
            <a:r>
              <a:rPr lang="cs-CZ" sz="1000" i="1" dirty="0" smtClean="0">
                <a:latin typeface="Georgia" pitchFamily="18" charset="0"/>
              </a:rPr>
              <a:t>Školství-věc (ne)veřejná. </a:t>
            </a:r>
            <a:r>
              <a:rPr lang="cs-CZ" sz="1000" dirty="0" smtClean="0">
                <a:latin typeface="Georgia" pitchFamily="18" charset="0"/>
              </a:rPr>
              <a:t>Praha</a:t>
            </a:r>
            <a:r>
              <a:rPr lang="cs-CZ" sz="1000" i="1" dirty="0" smtClean="0">
                <a:latin typeface="Georgia" pitchFamily="18" charset="0"/>
              </a:rPr>
              <a:t>: </a:t>
            </a:r>
            <a:r>
              <a:rPr lang="cs-CZ" sz="1000" dirty="0" smtClean="0">
                <a:latin typeface="Georgia" pitchFamily="18" charset="0"/>
              </a:rPr>
              <a:t>Karolinum 2010.		                                                                        Walterová, E. a kol</a:t>
            </a:r>
            <a:r>
              <a:rPr lang="cs-CZ" sz="1000" i="1" dirty="0" smtClean="0">
                <a:latin typeface="Georgia" pitchFamily="18" charset="0"/>
              </a:rPr>
              <a:t>. Dva světy základní školy</a:t>
            </a:r>
            <a:r>
              <a:rPr lang="cs-CZ" sz="1000" dirty="0" smtClean="0">
                <a:latin typeface="Georgia" pitchFamily="18" charset="0"/>
              </a:rPr>
              <a:t>. Praha: Karolinum 2011.</a:t>
            </a:r>
          </a:p>
          <a:p>
            <a:pPr marL="0">
              <a:buNone/>
            </a:pPr>
            <a:r>
              <a:rPr lang="cs-CZ" sz="1000" dirty="0" smtClean="0">
                <a:latin typeface="Georgia" pitchFamily="18" charset="0"/>
              </a:rPr>
              <a:t>			         	   </a:t>
            </a:r>
          </a:p>
          <a:p>
            <a:pPr marL="0" lvl="0" defTabSz="360000">
              <a:buNone/>
            </a:pPr>
            <a:endParaRPr lang="cs-CZ" sz="1000" dirty="0" smtClean="0">
              <a:latin typeface="+mn-lt"/>
            </a:endParaRPr>
          </a:p>
          <a:p>
            <a:pPr marL="0" lvl="0" defTabSz="360000">
              <a:buNone/>
            </a:pPr>
            <a:endParaRPr lang="cs-CZ" sz="1000" dirty="0" smtClean="0">
              <a:latin typeface="+mn-lt"/>
            </a:endParaRPr>
          </a:p>
          <a:p>
            <a:pPr lvl="0">
              <a:buNone/>
            </a:pPr>
            <a:endParaRPr lang="cs-CZ" sz="1000" dirty="0" smtClean="0">
              <a:latin typeface="+mn-lt"/>
            </a:endParaRPr>
          </a:p>
          <a:p>
            <a:pPr lvl="0">
              <a:buNone/>
            </a:pPr>
            <a:endParaRPr lang="cs-CZ" sz="1000" dirty="0" smtClean="0">
              <a:latin typeface="+mn-lt"/>
            </a:endParaRPr>
          </a:p>
          <a:p>
            <a:pPr lvl="0">
              <a:buNone/>
            </a:pPr>
            <a:endParaRPr lang="fi-FI" sz="1000" dirty="0">
              <a:latin typeface="+mn-lt"/>
            </a:endParaRPr>
          </a:p>
          <a:p>
            <a:pPr lvl="0">
              <a:buNone/>
            </a:pPr>
            <a:endParaRPr lang="fi-FI" sz="1000" i="1" dirty="0">
              <a:latin typeface="+mn-lt"/>
            </a:endParaRPr>
          </a:p>
        </p:txBody>
      </p:sp>
      <p:pic>
        <p:nvPicPr>
          <p:cNvPr id="4" name="Obrázek 3" descr="Palouš 2.jpg"/>
          <p:cNvPicPr>
            <a:picLocks noChangeAspect="1"/>
          </p:cNvPicPr>
          <p:nvPr/>
        </p:nvPicPr>
        <p:blipFill>
          <a:blip r:embed="rId3" cstate="print"/>
          <a:stretch>
            <a:fillRect/>
          </a:stretch>
        </p:blipFill>
        <p:spPr>
          <a:xfrm>
            <a:off x="5652120" y="3429000"/>
            <a:ext cx="720080" cy="927376"/>
          </a:xfrm>
          <a:prstGeom prst="rect">
            <a:avLst/>
          </a:prstGeom>
        </p:spPr>
      </p:pic>
      <p:pic>
        <p:nvPicPr>
          <p:cNvPr id="5" name="Obrázek 4" descr="Průcha 1.jpg"/>
          <p:cNvPicPr>
            <a:picLocks noChangeAspect="1"/>
          </p:cNvPicPr>
          <p:nvPr/>
        </p:nvPicPr>
        <p:blipFill>
          <a:blip r:embed="rId4" cstate="print"/>
          <a:stretch>
            <a:fillRect/>
          </a:stretch>
        </p:blipFill>
        <p:spPr>
          <a:xfrm>
            <a:off x="7092280" y="3429000"/>
            <a:ext cx="792088" cy="886252"/>
          </a:xfrm>
          <a:prstGeom prst="rect">
            <a:avLst/>
          </a:prstGeom>
        </p:spPr>
      </p:pic>
      <p:pic>
        <p:nvPicPr>
          <p:cNvPr id="6" name="Obrázek 5" descr="Walterová 1.jpg"/>
          <p:cNvPicPr>
            <a:picLocks noChangeAspect="1"/>
          </p:cNvPicPr>
          <p:nvPr/>
        </p:nvPicPr>
        <p:blipFill>
          <a:blip r:embed="rId5" cstate="print"/>
          <a:stretch>
            <a:fillRect/>
          </a:stretch>
        </p:blipFill>
        <p:spPr>
          <a:xfrm>
            <a:off x="7020272" y="5157192"/>
            <a:ext cx="864096" cy="1050810"/>
          </a:xfrm>
          <a:prstGeom prst="rect">
            <a:avLst/>
          </a:prstGeom>
        </p:spPr>
      </p:pic>
      <p:pic>
        <p:nvPicPr>
          <p:cNvPr id="7" name="Obrázek 6" descr="Janík 2.jpg"/>
          <p:cNvPicPr>
            <a:picLocks noChangeAspect="1"/>
          </p:cNvPicPr>
          <p:nvPr/>
        </p:nvPicPr>
        <p:blipFill>
          <a:blip r:embed="rId6" cstate="print"/>
          <a:stretch>
            <a:fillRect/>
          </a:stretch>
        </p:blipFill>
        <p:spPr>
          <a:xfrm>
            <a:off x="7223670" y="1628800"/>
            <a:ext cx="831365" cy="1008112"/>
          </a:xfrm>
          <a:prstGeom prst="rect">
            <a:avLst/>
          </a:prstGeom>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3600" dirty="0" smtClean="0">
                <a:solidFill>
                  <a:srgbClr val="0070C0"/>
                </a:solidFill>
                <a:latin typeface="Georgia" pitchFamily="18" charset="0"/>
                <a:cs typeface="Times New Roman" pitchFamily="18" charset="0"/>
              </a:rPr>
              <a:t>Co mne zaujalo</a:t>
            </a:r>
            <a:endParaRPr lang="cs-CZ" sz="3600" dirty="0">
              <a:solidFill>
                <a:srgbClr val="0070C0"/>
              </a:solidFill>
              <a:latin typeface="Georgia" pitchFamily="18" charset="0"/>
              <a:cs typeface="Times New Roman" pitchFamily="18" charset="0"/>
            </a:endParaRPr>
          </a:p>
        </p:txBody>
      </p:sp>
      <p:pic>
        <p:nvPicPr>
          <p:cNvPr id="3" name="Obrázek 2" descr="Reiner 1.jpg"/>
          <p:cNvPicPr>
            <a:picLocks noChangeAspect="1"/>
          </p:cNvPicPr>
          <p:nvPr/>
        </p:nvPicPr>
        <p:blipFill>
          <a:blip r:embed="rId2" cstate="print"/>
          <a:stretch>
            <a:fillRect/>
          </a:stretch>
        </p:blipFill>
        <p:spPr>
          <a:xfrm>
            <a:off x="539552" y="1340768"/>
            <a:ext cx="1728192" cy="2430271"/>
          </a:xfrm>
          <a:prstGeom prst="rect">
            <a:avLst/>
          </a:prstGeom>
        </p:spPr>
      </p:pic>
      <p:pic>
        <p:nvPicPr>
          <p:cNvPr id="5" name="Obrázek 4" descr="Reiner 3.jpg"/>
          <p:cNvPicPr>
            <a:picLocks noChangeAspect="1"/>
          </p:cNvPicPr>
          <p:nvPr/>
        </p:nvPicPr>
        <p:blipFill>
          <a:blip r:embed="rId3" cstate="print"/>
          <a:stretch>
            <a:fillRect/>
          </a:stretch>
        </p:blipFill>
        <p:spPr>
          <a:xfrm>
            <a:off x="2339752" y="1340768"/>
            <a:ext cx="3677849" cy="2448272"/>
          </a:xfrm>
          <a:prstGeom prst="rect">
            <a:avLst/>
          </a:prstGeom>
        </p:spPr>
      </p:pic>
      <p:pic>
        <p:nvPicPr>
          <p:cNvPr id="6" name="Obrázek 5" descr="Blatný 2.jpg"/>
          <p:cNvPicPr>
            <a:picLocks noChangeAspect="1"/>
          </p:cNvPicPr>
          <p:nvPr/>
        </p:nvPicPr>
        <p:blipFill>
          <a:blip r:embed="rId4" cstate="print"/>
          <a:stretch>
            <a:fillRect/>
          </a:stretch>
        </p:blipFill>
        <p:spPr>
          <a:xfrm>
            <a:off x="539552" y="3861048"/>
            <a:ext cx="4320480" cy="2262500"/>
          </a:xfrm>
          <a:prstGeom prst="rect">
            <a:avLst/>
          </a:prstGeom>
        </p:spPr>
      </p:pic>
      <p:pic>
        <p:nvPicPr>
          <p:cNvPr id="7" name="Obrázek 6" descr="Blatný 1.jpg"/>
          <p:cNvPicPr>
            <a:picLocks noChangeAspect="1"/>
          </p:cNvPicPr>
          <p:nvPr/>
        </p:nvPicPr>
        <p:blipFill>
          <a:blip r:embed="rId5" cstate="print"/>
          <a:stretch>
            <a:fillRect/>
          </a:stretch>
        </p:blipFill>
        <p:spPr>
          <a:xfrm>
            <a:off x="4932040" y="3861048"/>
            <a:ext cx="3816424" cy="2232248"/>
          </a:xfrm>
          <a:prstGeom prst="rect">
            <a:avLst/>
          </a:prstGeom>
        </p:spPr>
      </p:pic>
      <p:pic>
        <p:nvPicPr>
          <p:cNvPr id="8" name="Obrázek 7" descr="Blatný 4.jpg"/>
          <p:cNvPicPr>
            <a:picLocks noChangeAspect="1"/>
          </p:cNvPicPr>
          <p:nvPr/>
        </p:nvPicPr>
        <p:blipFill>
          <a:blip r:embed="rId6" cstate="print"/>
          <a:stretch>
            <a:fillRect/>
          </a:stretch>
        </p:blipFill>
        <p:spPr>
          <a:xfrm>
            <a:off x="6156176" y="1340768"/>
            <a:ext cx="1708990" cy="2403267"/>
          </a:xfrm>
          <a:prstGeom prst="rect">
            <a:avLst/>
          </a:prstGeom>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7544" y="260648"/>
            <a:ext cx="5420028" cy="646331"/>
          </a:xfrm>
          <a:prstGeom prst="rect">
            <a:avLst/>
          </a:prstGeom>
          <a:noFill/>
        </p:spPr>
        <p:txBody>
          <a:bodyPr wrap="square" rtlCol="0">
            <a:spAutoFit/>
          </a:bodyPr>
          <a:lstStyle/>
          <a:p>
            <a:pP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3600" dirty="0" smtClean="0">
                <a:solidFill>
                  <a:srgbClr val="0070C0"/>
                </a:solidFill>
                <a:latin typeface="Georgia" pitchFamily="18" charset="0"/>
                <a:cs typeface="Times New Roman" pitchFamily="18" charset="0"/>
              </a:rPr>
              <a:t>Co mne zaujalo</a:t>
            </a:r>
            <a:endParaRPr lang="cs-CZ" sz="3600" dirty="0">
              <a:solidFill>
                <a:srgbClr val="0070C0"/>
              </a:solidFill>
              <a:latin typeface="Georgia" pitchFamily="18" charset="0"/>
              <a:cs typeface="Times New Roman" pitchFamily="18" charset="0"/>
            </a:endParaRPr>
          </a:p>
        </p:txBody>
      </p:sp>
      <p:sp>
        <p:nvSpPr>
          <p:cNvPr id="3" name="TextovéPole 2"/>
          <p:cNvSpPr txBox="1"/>
          <p:nvPr/>
        </p:nvSpPr>
        <p:spPr>
          <a:xfrm>
            <a:off x="539552" y="908721"/>
            <a:ext cx="8280920" cy="4708981"/>
          </a:xfrm>
          <a:prstGeom prst="rect">
            <a:avLst/>
          </a:prstGeom>
          <a:noFill/>
        </p:spPr>
        <p:txBody>
          <a:bodyPr wrap="square" rtlCol="0">
            <a:spAutoFit/>
          </a:bodyPr>
          <a:lstStyle/>
          <a:p>
            <a:pPr indent="-180000">
              <a:buFont typeface="Arial" pitchFamily="34" charset="0"/>
              <a:buChar char="•"/>
            </a:pPr>
            <a:r>
              <a:rPr lang="cs-CZ" sz="1400" dirty="0" smtClean="0">
                <a:latin typeface="Georgia" pitchFamily="18" charset="0"/>
              </a:rPr>
              <a:t>kniha </a:t>
            </a:r>
            <a:r>
              <a:rPr lang="cs-CZ" sz="1400" dirty="0" smtClean="0">
                <a:solidFill>
                  <a:srgbClr val="0070C0"/>
                </a:solidFill>
                <a:latin typeface="Georgia" pitchFamily="18" charset="0"/>
              </a:rPr>
              <a:t>Básník/román o Ivanu Blatném </a:t>
            </a:r>
            <a:r>
              <a:rPr lang="cs-CZ" sz="1400" dirty="0" smtClean="0">
                <a:latin typeface="Georgia" pitchFamily="18" charset="0"/>
              </a:rPr>
              <a:t>(Martin Reiner)</a:t>
            </a:r>
          </a:p>
          <a:p>
            <a:pPr indent="-180000">
              <a:buFont typeface="Arial" pitchFamily="34" charset="0"/>
              <a:buChar char="•"/>
            </a:pPr>
            <a:r>
              <a:rPr lang="cs-CZ" sz="1400" dirty="0" smtClean="0">
                <a:solidFill>
                  <a:srgbClr val="0070C0"/>
                </a:solidFill>
                <a:latin typeface="Georgia" pitchFamily="18" charset="0"/>
              </a:rPr>
              <a:t>Unwort</a:t>
            </a:r>
            <a:r>
              <a:rPr lang="cs-CZ" sz="1400" dirty="0" smtClean="0">
                <a:latin typeface="Georgia" pitchFamily="18" charset="0"/>
              </a:rPr>
              <a:t> - každý rok je vyhlašuje Gesellschaft für die Deutsche Sprache</a:t>
            </a:r>
          </a:p>
          <a:p>
            <a:pPr indent="-360000" defTabSz="180000"/>
            <a:r>
              <a:rPr lang="cs-CZ" sz="1400" dirty="0" smtClean="0">
                <a:latin typeface="Georgia" pitchFamily="18" charset="0"/>
              </a:rPr>
              <a:t>	</a:t>
            </a:r>
            <a:r>
              <a:rPr lang="cs-CZ" sz="1200" dirty="0" smtClean="0">
                <a:latin typeface="Georgia" pitchFamily="18" charset="0"/>
              </a:rPr>
              <a:t>Pojem </a:t>
            </a:r>
            <a:r>
              <a:rPr lang="cs-CZ" sz="1200" dirty="0" smtClean="0">
                <a:solidFill>
                  <a:srgbClr val="0070C0"/>
                </a:solidFill>
                <a:latin typeface="Georgia" pitchFamily="18" charset="0"/>
              </a:rPr>
              <a:t>„Humankapital“ </a:t>
            </a:r>
            <a:r>
              <a:rPr lang="cs-CZ" sz="1200" dirty="0" smtClean="0">
                <a:latin typeface="Georgia" pitchFamily="18" charset="0"/>
              </a:rPr>
              <a:t>(lidský kapitál) byl v roce 2004 v Německu zvolen „paslovem roku“ </a:t>
            </a:r>
            <a:r>
              <a:rPr lang="cs-CZ" sz="1200" dirty="0" smtClean="0">
                <a:solidFill>
                  <a:srgbClr val="0070C0"/>
                </a:solidFill>
                <a:latin typeface="Georgia" pitchFamily="18" charset="0"/>
              </a:rPr>
              <a:t>(Unwort des Jahres)</a:t>
            </a:r>
            <a:r>
              <a:rPr lang="cs-CZ" sz="1200" dirty="0" smtClean="0">
                <a:latin typeface="Georgia" pitchFamily="18" charset="0"/>
              </a:rPr>
              <a:t>. </a:t>
            </a:r>
          </a:p>
          <a:p>
            <a:pPr indent="-180000" defTabSz="180000"/>
            <a:r>
              <a:rPr lang="cs-CZ" sz="1200" dirty="0" smtClean="0">
                <a:latin typeface="Georgia" pitchFamily="18" charset="0"/>
              </a:rPr>
              <a:t>	Zdůvodnění: tento pojem degraduje nejen pracovní síly v podnicích, nýbrž lidi vůbec, na jen ekonomicky zajímavé 	veličiny. Hodnocení lidí jakožto lidských kapitálů odpovídá znehodnocení člověka tam, kde už zjevně žádný kapitál 	nepředstavuje. Liessmann, K. P. </a:t>
            </a:r>
            <a:r>
              <a:rPr lang="cs-CZ" sz="1200" i="1" dirty="0" smtClean="0">
                <a:solidFill>
                  <a:srgbClr val="0070C0"/>
                </a:solidFill>
                <a:latin typeface="Georgia" pitchFamily="18" charset="0"/>
              </a:rPr>
              <a:t>Hodnota člověka</a:t>
            </a:r>
            <a:r>
              <a:rPr lang="cs-CZ" sz="1200" dirty="0" smtClean="0">
                <a:latin typeface="Georgia" pitchFamily="18" charset="0"/>
              </a:rPr>
              <a:t>. Praha: VIZE 97.</a:t>
            </a:r>
          </a:p>
          <a:p>
            <a:pPr indent="-180000" defTabSz="180000">
              <a:buFont typeface="Arial" pitchFamily="34" charset="0"/>
              <a:buChar char="•"/>
            </a:pPr>
            <a:r>
              <a:rPr lang="cs-CZ" sz="1200" i="1" dirty="0" smtClean="0">
                <a:latin typeface="Georgia" pitchFamily="18" charset="0"/>
              </a:rPr>
              <a:t>Zpravodaj</a:t>
            </a:r>
            <a:r>
              <a:rPr lang="cs-CZ" sz="1200" dirty="0" smtClean="0">
                <a:latin typeface="Georgia" pitchFamily="18" charset="0"/>
              </a:rPr>
              <a:t>, XXVI., 9/2015. </a:t>
            </a:r>
            <a:r>
              <a:rPr lang="cs-CZ" sz="1200" u="sng" dirty="0" smtClean="0">
                <a:solidFill>
                  <a:srgbClr val="0070C0"/>
                </a:solidFill>
                <a:latin typeface="Georgia" pitchFamily="18" charset="0"/>
              </a:rPr>
              <a:t>Počítače nezlepšují výsledky žáků. </a:t>
            </a:r>
            <a:r>
              <a:rPr lang="cs-CZ" sz="1200" dirty="0" smtClean="0">
                <a:latin typeface="Georgia" pitchFamily="18" charset="0"/>
              </a:rPr>
              <a:t>Výsledky studie  OECD.</a:t>
            </a:r>
          </a:p>
          <a:p>
            <a:pPr indent="-180000">
              <a:buFont typeface="Arial" pitchFamily="34" charset="0"/>
              <a:buChar char="•"/>
            </a:pPr>
            <a:r>
              <a:rPr lang="cs-CZ" sz="1400" dirty="0" smtClean="0">
                <a:latin typeface="Georgia" pitchFamily="18" charset="0"/>
              </a:rPr>
              <a:t>dva mladí němečtí turisté v Singapuru</a:t>
            </a:r>
          </a:p>
          <a:p>
            <a:pPr marL="180000" indent="-180000">
              <a:buFont typeface="Arial" pitchFamily="34" charset="0"/>
              <a:buChar char="•"/>
            </a:pPr>
            <a:r>
              <a:rPr lang="cs-CZ" sz="1200" i="1" dirty="0" smtClean="0">
                <a:latin typeface="Georgia" pitchFamily="18" charset="0"/>
              </a:rPr>
              <a:t>„Úkolem školy, resp. učitelů nemůže být to, aby přejímali povinnosti rodičů. Škola není koncipována jako nějaké sociálně pedagogické zařízení. Učitelky a učitelé nemohou napravovat problematický vývoj a deficity žáků, které jsou způsobovány společensko-kulturními příčinami“  (In: PERSPEKTIVEN DER LEHRERBILDUNG IN DEUTSCHLAND 2000)</a:t>
            </a:r>
          </a:p>
          <a:p>
            <a:pPr indent="-180000">
              <a:buFont typeface="Arial" pitchFamily="34" charset="0"/>
              <a:buChar char="•"/>
            </a:pPr>
            <a:r>
              <a:rPr lang="cs-CZ" sz="1400" dirty="0" smtClean="0">
                <a:latin typeface="Georgia" pitchFamily="18" charset="0"/>
              </a:rPr>
              <a:t>nejlepší střední škola na světě po Gymnáziu Velké Meziříčí - </a:t>
            </a:r>
            <a:r>
              <a:rPr lang="cs-CZ" sz="1400" dirty="0" smtClean="0">
                <a:solidFill>
                  <a:schemeClr val="accent1"/>
                </a:solidFill>
                <a:latin typeface="Georgia" pitchFamily="18" charset="0"/>
              </a:rPr>
              <a:t>Raffles Institution</a:t>
            </a:r>
            <a:r>
              <a:rPr lang="cs-CZ" sz="1400" dirty="0" smtClean="0">
                <a:latin typeface="Georgia" pitchFamily="18" charset="0"/>
              </a:rPr>
              <a:t>, Singapore</a:t>
            </a:r>
          </a:p>
          <a:p>
            <a:pPr indent="-180000">
              <a:lnSpc>
                <a:spcPct val="200000"/>
              </a:lnSpc>
              <a:buFont typeface="Arial" pitchFamily="34" charset="0"/>
              <a:buChar char="•"/>
            </a:pPr>
            <a:r>
              <a:rPr lang="cs-CZ" sz="1400" dirty="0" smtClean="0">
                <a:solidFill>
                  <a:srgbClr val="0070C0"/>
                </a:solidFill>
                <a:latin typeface="Georgia" pitchFamily="18" charset="0"/>
              </a:rPr>
              <a:t>Eton College, </a:t>
            </a:r>
            <a:r>
              <a:rPr lang="cs-CZ" sz="1400" dirty="0" smtClean="0">
                <a:latin typeface="Georgia" pitchFamily="18" charset="0"/>
              </a:rPr>
              <a:t>založena 1440 (1300 žáků, 13-18 let, z Etonu jezdí pro inspiraci do Singapuru na RI)</a:t>
            </a:r>
          </a:p>
          <a:p>
            <a:pPr indent="-180000">
              <a:lnSpc>
                <a:spcPct val="200000"/>
              </a:lnSpc>
              <a:buFont typeface="Arial" pitchFamily="34" charset="0"/>
              <a:buChar char="•"/>
            </a:pPr>
            <a:endParaRPr lang="cs-CZ" sz="1400" dirty="0" smtClean="0"/>
          </a:p>
          <a:p>
            <a:pPr indent="-180000">
              <a:lnSpc>
                <a:spcPct val="200000"/>
              </a:lnSpc>
              <a:buFont typeface="Arial" pitchFamily="34" charset="0"/>
              <a:buChar char="•"/>
            </a:pPr>
            <a:endParaRPr lang="cs-CZ" sz="1400" dirty="0" smtClean="0"/>
          </a:p>
          <a:p>
            <a:pPr indent="-180000"/>
            <a:endParaRPr lang="cs-CZ" sz="1400" dirty="0" smtClean="0"/>
          </a:p>
          <a:p>
            <a:pPr marL="180000" indent="-180000"/>
            <a:endParaRPr lang="cs-CZ" i="1" dirty="0" smtClean="0"/>
          </a:p>
          <a:p>
            <a:pPr marL="180000" indent="-180000"/>
            <a:endParaRPr lang="cs-CZ" dirty="0"/>
          </a:p>
        </p:txBody>
      </p:sp>
      <p:pic>
        <p:nvPicPr>
          <p:cNvPr id="5" name="Obrázek 4" descr="eaton 1.jpg"/>
          <p:cNvPicPr>
            <a:picLocks noChangeAspect="1"/>
          </p:cNvPicPr>
          <p:nvPr/>
        </p:nvPicPr>
        <p:blipFill>
          <a:blip r:embed="rId2" cstate="print"/>
          <a:stretch>
            <a:fillRect/>
          </a:stretch>
        </p:blipFill>
        <p:spPr>
          <a:xfrm>
            <a:off x="827584" y="4005064"/>
            <a:ext cx="2376264" cy="1425758"/>
          </a:xfrm>
          <a:prstGeom prst="rect">
            <a:avLst/>
          </a:prstGeom>
        </p:spPr>
      </p:pic>
      <p:pic>
        <p:nvPicPr>
          <p:cNvPr id="6" name="Obrázek 5" descr="eaton 2.jpg"/>
          <p:cNvPicPr>
            <a:picLocks noChangeAspect="1"/>
          </p:cNvPicPr>
          <p:nvPr/>
        </p:nvPicPr>
        <p:blipFill>
          <a:blip r:embed="rId3" cstate="print"/>
          <a:stretch>
            <a:fillRect/>
          </a:stretch>
        </p:blipFill>
        <p:spPr>
          <a:xfrm>
            <a:off x="3419872" y="4005064"/>
            <a:ext cx="2449827" cy="1469896"/>
          </a:xfrm>
          <a:prstGeom prst="rect">
            <a:avLst/>
          </a:prstGeom>
        </p:spPr>
      </p:pic>
      <p:pic>
        <p:nvPicPr>
          <p:cNvPr id="7" name="Obrázek 6" descr="eaton 3.jpg"/>
          <p:cNvPicPr>
            <a:picLocks noChangeAspect="1"/>
          </p:cNvPicPr>
          <p:nvPr/>
        </p:nvPicPr>
        <p:blipFill>
          <a:blip r:embed="rId4" cstate="print"/>
          <a:stretch>
            <a:fillRect/>
          </a:stretch>
        </p:blipFill>
        <p:spPr>
          <a:xfrm>
            <a:off x="6300192" y="3933056"/>
            <a:ext cx="1277496" cy="1675084"/>
          </a:xfrm>
          <a:prstGeom prst="rect">
            <a:avLst/>
          </a:prstGeom>
        </p:spPr>
      </p:pic>
      <p:sp>
        <p:nvSpPr>
          <p:cNvPr id="8" name="Obdélník 7"/>
          <p:cNvSpPr/>
          <p:nvPr/>
        </p:nvSpPr>
        <p:spPr>
          <a:xfrm>
            <a:off x="539552" y="5661248"/>
            <a:ext cx="8136904" cy="800219"/>
          </a:xfrm>
          <a:prstGeom prst="rect">
            <a:avLst/>
          </a:prstGeom>
        </p:spPr>
        <p:txBody>
          <a:bodyPr wrap="square">
            <a:spAutoFit/>
          </a:bodyPr>
          <a:lstStyle/>
          <a:p>
            <a:r>
              <a:rPr lang="cs-CZ" sz="1200" dirty="0" smtClean="0">
                <a:solidFill>
                  <a:srgbClr val="FF0000"/>
                </a:solidFill>
                <a:latin typeface="Georgia" pitchFamily="18" charset="0"/>
              </a:rPr>
              <a:t>Největší hloupost</a:t>
            </a:r>
            <a:r>
              <a:rPr lang="cs-CZ" sz="1200" dirty="0" smtClean="0">
                <a:latin typeface="Georgia" pitchFamily="18" charset="0"/>
              </a:rPr>
              <a:t>, kterou může politik reformátor udělat, je </a:t>
            </a:r>
            <a:r>
              <a:rPr lang="cs-CZ" sz="1200" dirty="0" smtClean="0">
                <a:solidFill>
                  <a:srgbClr val="FF0000"/>
                </a:solidFill>
                <a:latin typeface="Georgia" pitchFamily="18" charset="0"/>
              </a:rPr>
              <a:t>usilovat o nějaký konsensus se zájmovými skupinami před tím, než změny začne uplatňovat v praxi</a:t>
            </a:r>
            <a:r>
              <a:rPr lang="cs-CZ" sz="1200" dirty="0" smtClean="0">
                <a:latin typeface="Georgia" pitchFamily="18" charset="0"/>
              </a:rPr>
              <a:t>. Konsensus můžete dosáhnout až po tom, když se změny rozeběhnou, ale nikdy předem. Nesmírně důležité je nepřerušit a nepozastavovat rozběhnutý reformní program. </a:t>
            </a:r>
          </a:p>
          <a:p>
            <a:pPr algn="r">
              <a:buNone/>
            </a:pPr>
            <a:r>
              <a:rPr lang="cs-CZ" sz="1000" i="1" dirty="0" smtClean="0">
                <a:latin typeface="Georgia" pitchFamily="18" charset="0"/>
              </a:rPr>
              <a:t>Roger Douglas, Respekt,6, 1995, č. 17</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683568" y="260648"/>
            <a:ext cx="7848872" cy="646331"/>
          </a:xfrm>
          <a:prstGeom prst="rect">
            <a:avLst/>
          </a:prstGeom>
          <a:noFill/>
        </p:spPr>
        <p:txBody>
          <a:bodyPr wrap="square" rtlCol="0">
            <a:spAutoFit/>
          </a:bodyPr>
          <a:lstStyle/>
          <a:p>
            <a:r>
              <a:rPr lang="cs-CZ" sz="3200" dirty="0" smtClean="0">
                <a:solidFill>
                  <a:srgbClr val="0070C0"/>
                </a:solidFill>
                <a:latin typeface="Georgia" pitchFamily="18" charset="0"/>
                <a:cs typeface="Times New Roman" pitchFamily="18" charset="0"/>
              </a:rPr>
              <a:t> </a:t>
            </a:r>
            <a:r>
              <a:rPr lang="cs-CZ" sz="3600" dirty="0" smtClean="0">
                <a:solidFill>
                  <a:srgbClr val="0070C0"/>
                </a:solidFill>
                <a:latin typeface="Georgia" pitchFamily="18" charset="0"/>
                <a:cs typeface="Times New Roman" pitchFamily="18" charset="0"/>
              </a:rPr>
              <a:t>Kostnický koncil 1414-1418</a:t>
            </a:r>
            <a:endParaRPr lang="cs-CZ" sz="3600" dirty="0">
              <a:solidFill>
                <a:srgbClr val="0070C0"/>
              </a:solidFill>
              <a:latin typeface="Georgia" pitchFamily="18" charset="0"/>
              <a:cs typeface="Times New Roman" pitchFamily="18" charset="0"/>
            </a:endParaRPr>
          </a:p>
        </p:txBody>
      </p:sp>
      <p:pic>
        <p:nvPicPr>
          <p:cNvPr id="6" name="Obrázek 5" descr="Zabarella 1.jpg"/>
          <p:cNvPicPr>
            <a:picLocks noChangeAspect="1"/>
          </p:cNvPicPr>
          <p:nvPr/>
        </p:nvPicPr>
        <p:blipFill>
          <a:blip r:embed="rId3" cstate="print"/>
          <a:stretch>
            <a:fillRect/>
          </a:stretch>
        </p:blipFill>
        <p:spPr>
          <a:xfrm>
            <a:off x="899592" y="1196752"/>
            <a:ext cx="2160240" cy="2808312"/>
          </a:xfrm>
          <a:prstGeom prst="rect">
            <a:avLst/>
          </a:prstGeom>
        </p:spPr>
      </p:pic>
      <p:pic>
        <p:nvPicPr>
          <p:cNvPr id="4" name="Obrázek 3" descr="Gerson 1.jpg"/>
          <p:cNvPicPr>
            <a:picLocks noChangeAspect="1"/>
          </p:cNvPicPr>
          <p:nvPr/>
        </p:nvPicPr>
        <p:blipFill>
          <a:blip r:embed="rId4" cstate="print"/>
          <a:stretch>
            <a:fillRect/>
          </a:stretch>
        </p:blipFill>
        <p:spPr>
          <a:xfrm>
            <a:off x="3491880" y="1196752"/>
            <a:ext cx="1944216" cy="2809860"/>
          </a:xfrm>
          <a:prstGeom prst="rect">
            <a:avLst/>
          </a:prstGeom>
        </p:spPr>
      </p:pic>
      <p:pic>
        <p:nvPicPr>
          <p:cNvPr id="5" name="Obrázek 4" descr="ailly 1.jpg"/>
          <p:cNvPicPr>
            <a:picLocks noChangeAspect="1"/>
          </p:cNvPicPr>
          <p:nvPr/>
        </p:nvPicPr>
        <p:blipFill>
          <a:blip r:embed="rId5" cstate="print"/>
          <a:stretch>
            <a:fillRect/>
          </a:stretch>
        </p:blipFill>
        <p:spPr>
          <a:xfrm>
            <a:off x="5868144" y="1196752"/>
            <a:ext cx="2016224" cy="2763771"/>
          </a:xfrm>
          <a:prstGeom prst="rect">
            <a:avLst/>
          </a:prstGeom>
        </p:spPr>
      </p:pic>
      <p:sp>
        <p:nvSpPr>
          <p:cNvPr id="7" name="TextovéPole 6"/>
          <p:cNvSpPr txBox="1"/>
          <p:nvPr/>
        </p:nvSpPr>
        <p:spPr>
          <a:xfrm>
            <a:off x="899592" y="4077072"/>
            <a:ext cx="7560840" cy="2215991"/>
          </a:xfrm>
          <a:prstGeom prst="rect">
            <a:avLst/>
          </a:prstGeom>
          <a:noFill/>
        </p:spPr>
        <p:txBody>
          <a:bodyPr wrap="square" rtlCol="0">
            <a:spAutoFit/>
          </a:bodyPr>
          <a:lstStyle/>
          <a:p>
            <a:r>
              <a:rPr lang="en-US" sz="1600" dirty="0" smtClean="0">
                <a:solidFill>
                  <a:srgbClr val="0070C0"/>
                </a:solidFill>
                <a:latin typeface="Georgia" pitchFamily="18" charset="0"/>
              </a:rPr>
              <a:t>F</a:t>
            </a:r>
            <a:r>
              <a:rPr lang="cs-CZ" sz="1600" dirty="0" smtClean="0">
                <a:solidFill>
                  <a:srgbClr val="0070C0"/>
                </a:solidFill>
                <a:latin typeface="Georgia" pitchFamily="18" charset="0"/>
              </a:rPr>
              <a:t>rancesco Zabarella		Jean Gerson	            Pierre d‘Ailly</a:t>
            </a:r>
          </a:p>
          <a:p>
            <a:endParaRPr lang="cs-CZ" dirty="0" smtClean="0">
              <a:latin typeface="Georgia" pitchFamily="18" charset="0"/>
            </a:endParaRPr>
          </a:p>
          <a:p>
            <a:r>
              <a:rPr lang="cs-CZ" sz="1400" b="1" dirty="0" smtClean="0">
                <a:solidFill>
                  <a:srgbClr val="0070C0"/>
                </a:solidFill>
                <a:latin typeface="Georgia" pitchFamily="18" charset="0"/>
              </a:rPr>
              <a:t>NOMINALISTÉ</a:t>
            </a:r>
            <a:r>
              <a:rPr lang="cs-CZ" dirty="0" smtClean="0">
                <a:latin typeface="Georgia" pitchFamily="18" charset="0"/>
              </a:rPr>
              <a:t> </a:t>
            </a:r>
            <a:r>
              <a:rPr lang="cs-CZ" sz="1200" dirty="0" smtClean="0">
                <a:latin typeface="Georgia" pitchFamily="18" charset="0"/>
              </a:rPr>
              <a:t>(Zabarella, Gerson, d‘Ailly)</a:t>
            </a:r>
          </a:p>
          <a:p>
            <a:r>
              <a:rPr lang="cs-CZ" sz="1200" dirty="0" smtClean="0">
                <a:latin typeface="Georgia" pitchFamily="18" charset="0"/>
              </a:rPr>
              <a:t>„universalia sunt realia“, „universalia sunt ante res“</a:t>
            </a:r>
          </a:p>
          <a:p>
            <a:endParaRPr lang="cs-CZ" b="1" dirty="0" smtClean="0">
              <a:solidFill>
                <a:srgbClr val="0070C0"/>
              </a:solidFill>
              <a:latin typeface="Georgia" pitchFamily="18" charset="0"/>
            </a:endParaRPr>
          </a:p>
          <a:p>
            <a:r>
              <a:rPr lang="cs-CZ" sz="1400" b="1" dirty="0" smtClean="0">
                <a:solidFill>
                  <a:srgbClr val="0070C0"/>
                </a:solidFill>
                <a:latin typeface="Georgia" pitchFamily="18" charset="0"/>
              </a:rPr>
              <a:t>REALISTÉ</a:t>
            </a:r>
            <a:r>
              <a:rPr lang="cs-CZ" sz="1400" dirty="0" smtClean="0">
                <a:latin typeface="Georgia" pitchFamily="18" charset="0"/>
              </a:rPr>
              <a:t> </a:t>
            </a:r>
            <a:r>
              <a:rPr lang="cs-CZ" sz="1200" dirty="0" smtClean="0">
                <a:latin typeface="Georgia" pitchFamily="18" charset="0"/>
              </a:rPr>
              <a:t>(Viklef, Hus)</a:t>
            </a:r>
          </a:p>
          <a:p>
            <a:r>
              <a:rPr lang="cs-CZ" sz="1200" dirty="0" smtClean="0">
                <a:latin typeface="Georgia" pitchFamily="18" charset="0"/>
              </a:rPr>
              <a:t>„universalia sunt nomina“, „universalia sunt post res</a:t>
            </a:r>
            <a:r>
              <a:rPr lang="cs-CZ" sz="1400" dirty="0" smtClean="0">
                <a:latin typeface="Georgia" pitchFamily="18" charset="0"/>
              </a:rPr>
              <a:t>“</a:t>
            </a:r>
          </a:p>
          <a:p>
            <a:endParaRPr lang="cs-CZ" sz="1400" dirty="0" smtClean="0"/>
          </a:p>
          <a:p>
            <a:r>
              <a:rPr lang="cs-CZ" sz="1400" dirty="0" smtClean="0"/>
              <a:t>	</a:t>
            </a:r>
            <a:endParaRPr lang="cs-CZ" dirty="0"/>
          </a:p>
        </p:txBody>
      </p:sp>
      <p:pic>
        <p:nvPicPr>
          <p:cNvPr id="8" name="Picture 2"/>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rightnessContrast bright="-16000" contrast="32000"/>
                    </a14:imgEffect>
                  </a14:imgLayer>
                </a14:imgProps>
              </a:ext>
              <a:ext uri="{28A0092B-C50C-407E-A947-70E740481C1C}">
                <a14:useLocalDpi xmlns:a14="http://schemas.microsoft.com/office/drawing/2010/main" xmlns="" val="0"/>
              </a:ext>
            </a:extLst>
          </a:blip>
          <a:srcRect/>
          <a:stretch>
            <a:fillRect/>
          </a:stretch>
        </p:blipFill>
        <p:spPr bwMode="auto">
          <a:xfrm>
            <a:off x="5004048" y="4509120"/>
            <a:ext cx="1445970" cy="1872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Obrázek 8" descr="Viklef 2.jpg"/>
          <p:cNvPicPr>
            <a:picLocks noChangeAspect="1"/>
          </p:cNvPicPr>
          <p:nvPr/>
        </p:nvPicPr>
        <p:blipFill>
          <a:blip r:embed="rId8" cstate="print"/>
          <a:stretch>
            <a:fillRect/>
          </a:stretch>
        </p:blipFill>
        <p:spPr>
          <a:xfrm>
            <a:off x="6660232" y="4509119"/>
            <a:ext cx="1440160" cy="1887603"/>
          </a:xfrm>
          <a:prstGeom prst="rect">
            <a:avLst/>
          </a:prstGeom>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67545" y="260648"/>
            <a:ext cx="4985550" cy="646331"/>
          </a:xfrm>
          <a:prstGeom prst="rect">
            <a:avLst/>
          </a:prstGeom>
          <a:noFill/>
        </p:spPr>
        <p:txBody>
          <a:bodyPr wrap="square" rtlCol="0">
            <a:spAutoFit/>
          </a:bodyPr>
          <a:lstStyle/>
          <a:p>
            <a:r>
              <a:rPr lang="cs-CZ" sz="3600" dirty="0" smtClean="0">
                <a:solidFill>
                  <a:srgbClr val="0070C0"/>
                </a:solidFill>
                <a:latin typeface="Georgia" pitchFamily="18" charset="0"/>
                <a:cs typeface="Times New Roman" pitchFamily="18" charset="0"/>
              </a:rPr>
              <a:t>Jan Hus</a:t>
            </a:r>
            <a:endParaRPr lang="cs-CZ" sz="3600" dirty="0">
              <a:solidFill>
                <a:srgbClr val="0070C0"/>
              </a:solidFill>
              <a:latin typeface="Georgia" pitchFamily="18" charset="0"/>
              <a:cs typeface="Times New Roman" pitchFamily="18" charset="0"/>
            </a:endParaRPr>
          </a:p>
        </p:txBody>
      </p:sp>
      <p:pic>
        <p:nvPicPr>
          <p:cNvPr id="6" name="Obrázek 5" descr="luther 1.jpg"/>
          <p:cNvPicPr>
            <a:picLocks noChangeAspect="1"/>
          </p:cNvPicPr>
          <p:nvPr/>
        </p:nvPicPr>
        <p:blipFill>
          <a:blip r:embed="rId3" cstate="print"/>
          <a:stretch>
            <a:fillRect/>
          </a:stretch>
        </p:blipFill>
        <p:spPr>
          <a:xfrm>
            <a:off x="539552" y="3645024"/>
            <a:ext cx="3967547" cy="2736304"/>
          </a:xfrm>
          <a:prstGeom prst="rect">
            <a:avLst/>
          </a:prstGeom>
        </p:spPr>
      </p:pic>
      <p:sp>
        <p:nvSpPr>
          <p:cNvPr id="7" name="TextovéPole 6"/>
          <p:cNvSpPr txBox="1"/>
          <p:nvPr/>
        </p:nvSpPr>
        <p:spPr>
          <a:xfrm>
            <a:off x="2411760" y="1196752"/>
            <a:ext cx="5760640" cy="1508105"/>
          </a:xfrm>
          <a:prstGeom prst="rect">
            <a:avLst/>
          </a:prstGeom>
          <a:noFill/>
        </p:spPr>
        <p:txBody>
          <a:bodyPr wrap="square" rtlCol="0">
            <a:spAutoFit/>
          </a:bodyPr>
          <a:lstStyle/>
          <a:p>
            <a:r>
              <a:rPr lang="cs-CZ" sz="2000" i="1" dirty="0" smtClean="0"/>
              <a:t>"</a:t>
            </a:r>
            <a:r>
              <a:rPr lang="cs-CZ" i="1" dirty="0" smtClean="0">
                <a:latin typeface="Georgia" pitchFamily="18" charset="0"/>
              </a:rPr>
              <a:t>V celé rozsáhlé literární činnosti Husově není vůbec mohutnějšího projevu nežli proslavená </a:t>
            </a:r>
          </a:p>
          <a:p>
            <a:r>
              <a:rPr lang="cs-CZ" i="1" dirty="0" smtClean="0">
                <a:solidFill>
                  <a:srgbClr val="FF0000"/>
                </a:solidFill>
                <a:latin typeface="Georgia" pitchFamily="18" charset="0"/>
              </a:rPr>
              <a:t>„Appellatio ad Jesum Christum, summum iudicem“</a:t>
            </a:r>
            <a:r>
              <a:rPr lang="cs-CZ" i="1" dirty="0" smtClean="0">
                <a:latin typeface="Georgia" pitchFamily="18" charset="0"/>
              </a:rPr>
              <a:t> </a:t>
            </a:r>
          </a:p>
          <a:p>
            <a:r>
              <a:rPr lang="cs-CZ" i="1" dirty="0" smtClean="0">
                <a:latin typeface="Georgia" pitchFamily="18" charset="0"/>
              </a:rPr>
              <a:t>z r. 1412, ale není také v jeho životě nic osudovějšího než toto odvolání...„</a:t>
            </a:r>
            <a:endParaRPr lang="cs-CZ" dirty="0">
              <a:latin typeface="Georgia" pitchFamily="18" charset="0"/>
            </a:endParaRPr>
          </a:p>
        </p:txBody>
      </p:sp>
      <p:sp>
        <p:nvSpPr>
          <p:cNvPr id="9" name="TextovéPole 8"/>
          <p:cNvSpPr txBox="1"/>
          <p:nvPr/>
        </p:nvSpPr>
        <p:spPr>
          <a:xfrm>
            <a:off x="4716016" y="3068960"/>
            <a:ext cx="3888432" cy="523220"/>
          </a:xfrm>
          <a:prstGeom prst="rect">
            <a:avLst/>
          </a:prstGeom>
          <a:noFill/>
        </p:spPr>
        <p:txBody>
          <a:bodyPr wrap="square" rtlCol="0">
            <a:spAutoFit/>
          </a:bodyPr>
          <a:lstStyle/>
          <a:p>
            <a:r>
              <a:rPr lang="cs-CZ" sz="1400" dirty="0" smtClean="0">
                <a:latin typeface="Georgia" pitchFamily="18" charset="0"/>
              </a:rPr>
              <a:t>18. října 1412 přibijí Hus na vrata Mostecké věže své odvolání ke Kristu.</a:t>
            </a:r>
            <a:endParaRPr lang="cs-CZ" sz="1400" dirty="0">
              <a:latin typeface="Georgia" pitchFamily="18" charset="0"/>
            </a:endParaRPr>
          </a:p>
        </p:txBody>
      </p:sp>
      <p:pic>
        <p:nvPicPr>
          <p:cNvPr id="10" name="Obrázek 9" descr="mostecká věž 2.jpg"/>
          <p:cNvPicPr>
            <a:picLocks noChangeAspect="1"/>
          </p:cNvPicPr>
          <p:nvPr/>
        </p:nvPicPr>
        <p:blipFill>
          <a:blip r:embed="rId4" cstate="print"/>
          <a:stretch>
            <a:fillRect/>
          </a:stretch>
        </p:blipFill>
        <p:spPr>
          <a:xfrm>
            <a:off x="4860032" y="3789041"/>
            <a:ext cx="3672408" cy="2585578"/>
          </a:xfrm>
          <a:prstGeom prst="rect">
            <a:avLst/>
          </a:prstGeom>
        </p:spPr>
      </p:pic>
      <p:pic>
        <p:nvPicPr>
          <p:cNvPr id="8" name="Obrázek 7" descr="Jan Hus 9.jpg"/>
          <p:cNvPicPr>
            <a:picLocks noChangeAspect="1"/>
          </p:cNvPicPr>
          <p:nvPr/>
        </p:nvPicPr>
        <p:blipFill>
          <a:blip r:embed="rId5" cstate="print"/>
          <a:stretch>
            <a:fillRect/>
          </a:stretch>
        </p:blipFill>
        <p:spPr>
          <a:xfrm>
            <a:off x="611560" y="1268760"/>
            <a:ext cx="1740099" cy="2232248"/>
          </a:xfrm>
          <a:prstGeom prst="rect">
            <a:avLst/>
          </a:prstGeom>
        </p:spPr>
      </p:pic>
      <p:sp>
        <p:nvSpPr>
          <p:cNvPr id="11" name="Obdélník 10"/>
          <p:cNvSpPr/>
          <p:nvPr/>
        </p:nvSpPr>
        <p:spPr>
          <a:xfrm>
            <a:off x="2771800" y="2780928"/>
            <a:ext cx="1224136" cy="646331"/>
          </a:xfrm>
          <a:prstGeom prst="rect">
            <a:avLst/>
          </a:prstGeom>
        </p:spPr>
        <p:txBody>
          <a:bodyPr wrap="square">
            <a:spAutoFit/>
          </a:bodyPr>
          <a:lstStyle/>
          <a:p>
            <a:r>
              <a:rPr lang="cs-CZ" sz="3600" b="1" dirty="0" smtClean="0">
                <a:solidFill>
                  <a:srgbClr val="FF0000"/>
                </a:solidFill>
                <a:latin typeface="Georgia" pitchFamily="18" charset="0"/>
              </a:rPr>
              <a:t>600</a:t>
            </a:r>
            <a:endParaRPr lang="cs-CZ" sz="3600" b="1" dirty="0">
              <a:solidFill>
                <a:srgbClr val="FF0000"/>
              </a:solidFill>
              <a:latin typeface="Georgia" pitchFamily="18"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95536" y="260648"/>
            <a:ext cx="6240581" cy="646331"/>
          </a:xfrm>
          <a:prstGeom prst="rect">
            <a:avLst/>
          </a:prstGeom>
          <a:noFill/>
        </p:spPr>
        <p:txBody>
          <a:bodyPr wrap="square" rtlCol="0">
            <a:spAutoFit/>
          </a:bodyPr>
          <a:lstStyle/>
          <a:p>
            <a:r>
              <a:rPr lang="cs-CZ" sz="3600" dirty="0" smtClean="0">
                <a:solidFill>
                  <a:srgbClr val="0070C0"/>
                </a:solidFill>
                <a:latin typeface="Georgia" pitchFamily="18" charset="0"/>
                <a:cs typeface="Times New Roman" pitchFamily="18" charset="0"/>
              </a:rPr>
              <a:t>Kutnohorský dekret</a:t>
            </a:r>
            <a:endParaRPr lang="cs-CZ" sz="3600" dirty="0">
              <a:solidFill>
                <a:srgbClr val="0070C0"/>
              </a:solidFill>
              <a:latin typeface="Georgia" pitchFamily="18" charset="0"/>
              <a:cs typeface="Times New Roman" pitchFamily="18" charset="0"/>
            </a:endParaRPr>
          </a:p>
        </p:txBody>
      </p:sp>
      <p:sp>
        <p:nvSpPr>
          <p:cNvPr id="8" name="TextovéPole 7"/>
          <p:cNvSpPr txBox="1"/>
          <p:nvPr/>
        </p:nvSpPr>
        <p:spPr>
          <a:xfrm>
            <a:off x="395536" y="980728"/>
            <a:ext cx="8208912" cy="5539978"/>
          </a:xfrm>
          <a:prstGeom prst="rect">
            <a:avLst/>
          </a:prstGeom>
          <a:noFill/>
        </p:spPr>
        <p:txBody>
          <a:bodyPr wrap="square" rtlCol="0">
            <a:spAutoFit/>
          </a:bodyPr>
          <a:lstStyle/>
          <a:p>
            <a:pPr indent="-180000"/>
            <a:r>
              <a:rPr lang="cs-CZ" b="1" dirty="0" smtClean="0">
                <a:solidFill>
                  <a:srgbClr val="FF0000"/>
                </a:solidFill>
                <a:latin typeface="Georgia" pitchFamily="18" charset="0"/>
              </a:rPr>
              <a:t>18. ledna 1409</a:t>
            </a:r>
          </a:p>
          <a:p>
            <a:pPr indent="-180000">
              <a:buFont typeface="Arial" pitchFamily="34" charset="0"/>
              <a:buChar char="•"/>
            </a:pPr>
            <a:r>
              <a:rPr lang="cs-CZ" sz="1600" dirty="0" smtClean="0">
                <a:latin typeface="Georgia" pitchFamily="18" charset="0"/>
              </a:rPr>
              <a:t>Jan Hus se jednání nezúčastnil, protože byl nemocný</a:t>
            </a:r>
          </a:p>
          <a:p>
            <a:pPr indent="-180000">
              <a:buFont typeface="Arial" pitchFamily="34" charset="0"/>
              <a:buChar char="•"/>
            </a:pPr>
            <a:r>
              <a:rPr lang="cs-CZ" sz="1600" dirty="0" smtClean="0">
                <a:latin typeface="Georgia" pitchFamily="18" charset="0"/>
              </a:rPr>
              <a:t>hlavní podíl měli </a:t>
            </a:r>
            <a:r>
              <a:rPr lang="cs-CZ" sz="1600" i="1" dirty="0" smtClean="0">
                <a:solidFill>
                  <a:srgbClr val="0070C0"/>
                </a:solidFill>
                <a:latin typeface="Georgia" pitchFamily="18" charset="0"/>
              </a:rPr>
              <a:t>Jan Hus, Jeroným Pražský a Jan z Jesenice</a:t>
            </a:r>
          </a:p>
          <a:p>
            <a:pPr indent="-180000">
              <a:buFont typeface="Arial" pitchFamily="34" charset="0"/>
              <a:buChar char="•"/>
            </a:pPr>
            <a:endParaRPr lang="cs-CZ" i="1" dirty="0" smtClean="0">
              <a:solidFill>
                <a:srgbClr val="0070C0"/>
              </a:solidFill>
              <a:latin typeface="Georgia" pitchFamily="18" charset="0"/>
            </a:endParaRPr>
          </a:p>
          <a:p>
            <a:pPr indent="-180000">
              <a:buFont typeface="Arial" pitchFamily="34" charset="0"/>
              <a:buChar char="•"/>
            </a:pPr>
            <a:endParaRPr lang="cs-CZ" i="1" dirty="0" smtClean="0">
              <a:solidFill>
                <a:srgbClr val="0070C0"/>
              </a:solidFill>
              <a:latin typeface="Georgia" pitchFamily="18" charset="0"/>
            </a:endParaRPr>
          </a:p>
          <a:p>
            <a:pPr indent="-180000">
              <a:buFont typeface="Arial" pitchFamily="34" charset="0"/>
              <a:buChar char="•"/>
            </a:pPr>
            <a:endParaRPr lang="cs-CZ" i="1" dirty="0" smtClean="0">
              <a:solidFill>
                <a:srgbClr val="0070C0"/>
              </a:solidFill>
              <a:latin typeface="Georgia" pitchFamily="18" charset="0"/>
            </a:endParaRPr>
          </a:p>
          <a:p>
            <a:pPr indent="-180000">
              <a:buFont typeface="Arial" pitchFamily="34" charset="0"/>
              <a:buChar char="•"/>
            </a:pPr>
            <a:endParaRPr lang="cs-CZ" i="1" dirty="0" smtClean="0">
              <a:solidFill>
                <a:srgbClr val="0070C0"/>
              </a:solidFill>
              <a:latin typeface="Georgia" pitchFamily="18" charset="0"/>
            </a:endParaRPr>
          </a:p>
          <a:p>
            <a:pPr indent="-180000">
              <a:buFont typeface="Arial" pitchFamily="34" charset="0"/>
              <a:buChar char="•"/>
            </a:pPr>
            <a:endParaRPr lang="cs-CZ" i="1" dirty="0" smtClean="0">
              <a:solidFill>
                <a:srgbClr val="0070C0"/>
              </a:solidFill>
              <a:latin typeface="Georgia" pitchFamily="18" charset="0"/>
            </a:endParaRPr>
          </a:p>
          <a:p>
            <a:pPr indent="-180000">
              <a:buFont typeface="Arial" pitchFamily="34" charset="0"/>
              <a:buChar char="•"/>
            </a:pPr>
            <a:endParaRPr lang="cs-CZ" i="1" dirty="0" smtClean="0">
              <a:solidFill>
                <a:srgbClr val="0070C0"/>
              </a:solidFill>
              <a:latin typeface="Georgia" pitchFamily="18" charset="0"/>
            </a:endParaRPr>
          </a:p>
          <a:p>
            <a:pPr indent="-180000">
              <a:buFont typeface="Arial" pitchFamily="34" charset="0"/>
              <a:buChar char="•"/>
            </a:pPr>
            <a:endParaRPr lang="cs-CZ" i="1" dirty="0" smtClean="0">
              <a:solidFill>
                <a:srgbClr val="0070C0"/>
              </a:solidFill>
              <a:latin typeface="Georgia" pitchFamily="18" charset="0"/>
            </a:endParaRPr>
          </a:p>
          <a:p>
            <a:pPr indent="-180000">
              <a:buFont typeface="Arial" pitchFamily="34" charset="0"/>
              <a:buChar char="•"/>
            </a:pPr>
            <a:endParaRPr lang="cs-CZ" i="1" dirty="0" smtClean="0">
              <a:solidFill>
                <a:srgbClr val="0070C0"/>
              </a:solidFill>
              <a:latin typeface="Georgia" pitchFamily="18" charset="0"/>
            </a:endParaRPr>
          </a:p>
          <a:p>
            <a:pPr indent="-180000">
              <a:buFont typeface="Arial" pitchFamily="34" charset="0"/>
              <a:buChar char="•"/>
            </a:pPr>
            <a:endParaRPr lang="cs-CZ" sz="1600" dirty="0" smtClean="0">
              <a:latin typeface="Georgia" pitchFamily="18" charset="0"/>
            </a:endParaRPr>
          </a:p>
          <a:p>
            <a:pPr indent="-180000">
              <a:buFont typeface="Arial" pitchFamily="34" charset="0"/>
              <a:buChar char="•"/>
            </a:pPr>
            <a:r>
              <a:rPr lang="cs-CZ" sz="1600" dirty="0" smtClean="0">
                <a:latin typeface="Georgia" pitchFamily="18" charset="0"/>
              </a:rPr>
              <a:t>úbytek o 80% členů akademické obce</a:t>
            </a:r>
          </a:p>
          <a:p>
            <a:pPr indent="-180000">
              <a:buFont typeface="Arial" pitchFamily="34" charset="0"/>
              <a:buChar char="•"/>
            </a:pPr>
            <a:r>
              <a:rPr lang="cs-CZ" sz="1600" dirty="0" smtClean="0">
                <a:latin typeface="Georgia" pitchFamily="18" charset="0"/>
              </a:rPr>
              <a:t>kvalita Karlovy univerzity fatálně utrpěla</a:t>
            </a:r>
          </a:p>
          <a:p>
            <a:pPr indent="-180000" defTabSz="180000">
              <a:buFont typeface="Arial" pitchFamily="34" charset="0"/>
              <a:buChar char="•"/>
            </a:pPr>
            <a:r>
              <a:rPr lang="cs-CZ" sz="1600" dirty="0" smtClean="0">
                <a:latin typeface="Georgia" pitchFamily="18" charset="0"/>
              </a:rPr>
              <a:t>podle informace na stránce Národního památkového </a:t>
            </a:r>
          </a:p>
          <a:p>
            <a:pPr indent="-180000" defTabSz="180000"/>
            <a:r>
              <a:rPr lang="cs-CZ" sz="1600" dirty="0" smtClean="0">
                <a:latin typeface="Georgia" pitchFamily="18" charset="0"/>
              </a:rPr>
              <a:t>	úřadu byl dekret projednáván a 	vyhlášen na hradě Točník</a:t>
            </a:r>
          </a:p>
          <a:p>
            <a:pPr indent="-180000" defTabSz="180000">
              <a:buFont typeface="Arial" pitchFamily="34" charset="0"/>
              <a:buChar char="•"/>
            </a:pPr>
            <a:r>
              <a:rPr lang="cs-CZ" sz="1600" dirty="0" smtClean="0">
                <a:latin typeface="Georgia" pitchFamily="18" charset="0"/>
              </a:rPr>
              <a:t>v samotném dekretu se píše: </a:t>
            </a:r>
          </a:p>
          <a:p>
            <a:pPr indent="-180000" defTabSz="180000"/>
            <a:r>
              <a:rPr lang="cs-CZ" sz="1600" i="1" dirty="0" smtClean="0">
                <a:latin typeface="Georgia" pitchFamily="18" charset="0"/>
              </a:rPr>
              <a:t>	Dáno na Horách Kutných, osmnáctého dne měsíce ledna</a:t>
            </a:r>
            <a:endParaRPr lang="cs-CZ" sz="1600" i="1" dirty="0" smtClean="0">
              <a:solidFill>
                <a:srgbClr val="0070C0"/>
              </a:solidFill>
              <a:latin typeface="Georgia" pitchFamily="18" charset="0"/>
            </a:endParaRPr>
          </a:p>
          <a:p>
            <a:pPr indent="-180000" defTabSz="180000">
              <a:buFont typeface="Arial" pitchFamily="34" charset="0"/>
              <a:buChar char="•"/>
            </a:pPr>
            <a:r>
              <a:rPr lang="cs-CZ" sz="1200" dirty="0" smtClean="0"/>
              <a:t>Pražané toho velmi litovali, protože z nich měli veliké příjmy a Praha jejich přítomností mnoho získala, neboť v Praze se učili a 	bydleli tu synové mocných knížat a jiných urozených  lidí a potom ve svých zemích se stávali významnými biskupy a preláty. 	Bohatí kupci vozili do Prahy svým synům rozličné zboží a ti je tu prodávali, nakupovali  jiné zboží a posílali je zase svým otcům 	do cizích zemí. Uvádí se ve Starých letopisech českých.</a:t>
            </a:r>
            <a:endParaRPr lang="cs-CZ" i="1" dirty="0">
              <a:solidFill>
                <a:srgbClr val="0070C0"/>
              </a:solidFill>
              <a:latin typeface="Georgia" pitchFamily="18" charset="0"/>
            </a:endParaRPr>
          </a:p>
        </p:txBody>
      </p:sp>
      <p:pic>
        <p:nvPicPr>
          <p:cNvPr id="4" name="Obrázek 3" descr="Jan Hus 1.jpg"/>
          <p:cNvPicPr>
            <a:picLocks noChangeAspect="1"/>
          </p:cNvPicPr>
          <p:nvPr/>
        </p:nvPicPr>
        <p:blipFill>
          <a:blip r:embed="rId3" cstate="print"/>
          <a:stretch>
            <a:fillRect/>
          </a:stretch>
        </p:blipFill>
        <p:spPr>
          <a:xfrm>
            <a:off x="971600" y="2132856"/>
            <a:ext cx="1508760" cy="1935480"/>
          </a:xfrm>
          <a:prstGeom prst="rect">
            <a:avLst/>
          </a:prstGeom>
        </p:spPr>
      </p:pic>
      <p:pic>
        <p:nvPicPr>
          <p:cNvPr id="5" name="Obrázek 4" descr="Jeroným pražský 1.jpg"/>
          <p:cNvPicPr>
            <a:picLocks noChangeAspect="1"/>
          </p:cNvPicPr>
          <p:nvPr/>
        </p:nvPicPr>
        <p:blipFill>
          <a:blip r:embed="rId4" cstate="print"/>
          <a:stretch>
            <a:fillRect/>
          </a:stretch>
        </p:blipFill>
        <p:spPr>
          <a:xfrm>
            <a:off x="2555775" y="2132855"/>
            <a:ext cx="1268155" cy="2016225"/>
          </a:xfrm>
          <a:prstGeom prst="rect">
            <a:avLst/>
          </a:prstGeom>
        </p:spPr>
      </p:pic>
      <p:pic>
        <p:nvPicPr>
          <p:cNvPr id="9" name="Obrázek 8" descr="Václav IV 1.jpg"/>
          <p:cNvPicPr>
            <a:picLocks noChangeAspect="1"/>
          </p:cNvPicPr>
          <p:nvPr/>
        </p:nvPicPr>
        <p:blipFill>
          <a:blip r:embed="rId5" cstate="print"/>
          <a:stretch>
            <a:fillRect/>
          </a:stretch>
        </p:blipFill>
        <p:spPr>
          <a:xfrm>
            <a:off x="3995936" y="2132855"/>
            <a:ext cx="1368152" cy="2001257"/>
          </a:xfrm>
          <a:prstGeom prst="rect">
            <a:avLst/>
          </a:prstGeom>
        </p:spPr>
      </p:pic>
      <p:pic>
        <p:nvPicPr>
          <p:cNvPr id="12" name="Obrázek 11" descr="Dekret Kutnohorský  4.jpg"/>
          <p:cNvPicPr>
            <a:picLocks noChangeAspect="1"/>
          </p:cNvPicPr>
          <p:nvPr/>
        </p:nvPicPr>
        <p:blipFill>
          <a:blip r:embed="rId6" cstate="print"/>
          <a:stretch>
            <a:fillRect/>
          </a:stretch>
        </p:blipFill>
        <p:spPr>
          <a:xfrm>
            <a:off x="6084168" y="4293096"/>
            <a:ext cx="1296144" cy="1296144"/>
          </a:xfrm>
          <a:prstGeom prst="rect">
            <a:avLst/>
          </a:prstGeom>
        </p:spPr>
      </p:pic>
      <p:pic>
        <p:nvPicPr>
          <p:cNvPr id="13" name="Obrázek 12" descr="Dekret Kutnohorský 3.jpg"/>
          <p:cNvPicPr>
            <a:picLocks noChangeAspect="1"/>
          </p:cNvPicPr>
          <p:nvPr/>
        </p:nvPicPr>
        <p:blipFill>
          <a:blip r:embed="rId7" cstate="print"/>
          <a:stretch>
            <a:fillRect/>
          </a:stretch>
        </p:blipFill>
        <p:spPr>
          <a:xfrm>
            <a:off x="6948264" y="2132856"/>
            <a:ext cx="1296144" cy="1979565"/>
          </a:xfrm>
          <a:prstGeom prst="rect">
            <a:avLst/>
          </a:prstGeom>
        </p:spPr>
      </p:pic>
      <p:pic>
        <p:nvPicPr>
          <p:cNvPr id="14" name="Obrázek 13" descr="Dekret Kutnohorský 1.jpg"/>
          <p:cNvPicPr>
            <a:picLocks noChangeAspect="1"/>
          </p:cNvPicPr>
          <p:nvPr/>
        </p:nvPicPr>
        <p:blipFill>
          <a:blip r:embed="rId8" cstate="print"/>
          <a:stretch>
            <a:fillRect/>
          </a:stretch>
        </p:blipFill>
        <p:spPr>
          <a:xfrm>
            <a:off x="5436096" y="2132857"/>
            <a:ext cx="1440160" cy="1960142"/>
          </a:xfrm>
          <a:prstGeom prst="rect">
            <a:avLst/>
          </a:prstGeom>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normAutofit/>
          </a:bodyPr>
          <a:lstStyle/>
          <a:p>
            <a:pPr algn="l"/>
            <a:r>
              <a:rPr lang="cs-CZ" sz="3600" dirty="0" smtClean="0">
                <a:solidFill>
                  <a:srgbClr val="0070C0"/>
                </a:solidFill>
                <a:latin typeface="Georgia" pitchFamily="18" charset="0"/>
              </a:rPr>
              <a:t>Jan Blahoslav </a:t>
            </a:r>
            <a:r>
              <a:rPr lang="cs-CZ" sz="2400" dirty="0" smtClean="0">
                <a:solidFill>
                  <a:srgbClr val="0070C0"/>
                </a:solidFill>
                <a:latin typeface="Georgia" pitchFamily="18" charset="0"/>
              </a:rPr>
              <a:t>(1523-1571)</a:t>
            </a:r>
            <a:endParaRPr lang="cs-CZ" sz="2400" dirty="0">
              <a:solidFill>
                <a:srgbClr val="0070C0"/>
              </a:solidFill>
              <a:latin typeface="Georgia" pitchFamily="18" charset="0"/>
            </a:endParaRPr>
          </a:p>
        </p:txBody>
      </p:sp>
      <p:pic>
        <p:nvPicPr>
          <p:cNvPr id="3" name="Obrázek 2" descr="Blahoslav 2.jpg"/>
          <p:cNvPicPr>
            <a:picLocks noChangeAspect="1"/>
          </p:cNvPicPr>
          <p:nvPr/>
        </p:nvPicPr>
        <p:blipFill>
          <a:blip r:embed="rId2" cstate="print"/>
          <a:stretch>
            <a:fillRect/>
          </a:stretch>
        </p:blipFill>
        <p:spPr>
          <a:xfrm>
            <a:off x="683567" y="1268760"/>
            <a:ext cx="1747333" cy="1944216"/>
          </a:xfrm>
          <a:prstGeom prst="rect">
            <a:avLst/>
          </a:prstGeom>
        </p:spPr>
      </p:pic>
      <p:pic>
        <p:nvPicPr>
          <p:cNvPr id="4" name="Obrázek 3" descr="Blahoslav 4.jpg"/>
          <p:cNvPicPr>
            <a:picLocks noChangeAspect="1"/>
          </p:cNvPicPr>
          <p:nvPr/>
        </p:nvPicPr>
        <p:blipFill>
          <a:blip r:embed="rId3" cstate="print"/>
          <a:stretch>
            <a:fillRect/>
          </a:stretch>
        </p:blipFill>
        <p:spPr>
          <a:xfrm>
            <a:off x="755576" y="3349456"/>
            <a:ext cx="1932808" cy="2798077"/>
          </a:xfrm>
          <a:prstGeom prst="rect">
            <a:avLst/>
          </a:prstGeom>
        </p:spPr>
      </p:pic>
      <p:pic>
        <p:nvPicPr>
          <p:cNvPr id="5" name="Obrázek 4" descr="Blahoslav 5.jpg"/>
          <p:cNvPicPr>
            <a:picLocks noChangeAspect="1"/>
          </p:cNvPicPr>
          <p:nvPr/>
        </p:nvPicPr>
        <p:blipFill>
          <a:blip r:embed="rId4" cstate="print"/>
          <a:stretch>
            <a:fillRect/>
          </a:stretch>
        </p:blipFill>
        <p:spPr>
          <a:xfrm>
            <a:off x="2771800" y="3785722"/>
            <a:ext cx="1656184" cy="2379581"/>
          </a:xfrm>
          <a:prstGeom prst="rect">
            <a:avLst/>
          </a:prstGeom>
        </p:spPr>
      </p:pic>
      <p:pic>
        <p:nvPicPr>
          <p:cNvPr id="6" name="Obrázek 5" descr="Blahoslav 6.jpg"/>
          <p:cNvPicPr>
            <a:picLocks noChangeAspect="1"/>
          </p:cNvPicPr>
          <p:nvPr/>
        </p:nvPicPr>
        <p:blipFill>
          <a:blip r:embed="rId5" cstate="print"/>
          <a:stretch>
            <a:fillRect/>
          </a:stretch>
        </p:blipFill>
        <p:spPr>
          <a:xfrm>
            <a:off x="2771800" y="1268760"/>
            <a:ext cx="1656184" cy="2410527"/>
          </a:xfrm>
          <a:prstGeom prst="rect">
            <a:avLst/>
          </a:prstGeom>
        </p:spPr>
      </p:pic>
      <p:pic>
        <p:nvPicPr>
          <p:cNvPr id="8" name="Obrázek 7" descr="Basilej 2.jpg"/>
          <p:cNvPicPr>
            <a:picLocks noChangeAspect="1"/>
          </p:cNvPicPr>
          <p:nvPr/>
        </p:nvPicPr>
        <p:blipFill>
          <a:blip r:embed="rId6" cstate="print"/>
          <a:stretch>
            <a:fillRect/>
          </a:stretch>
        </p:blipFill>
        <p:spPr>
          <a:xfrm>
            <a:off x="4644008" y="1310571"/>
            <a:ext cx="4032448" cy="2406461"/>
          </a:xfrm>
          <a:prstGeom prst="rect">
            <a:avLst/>
          </a:prstGeom>
        </p:spPr>
      </p:pic>
      <p:sp>
        <p:nvSpPr>
          <p:cNvPr id="9" name="Obdélník 8"/>
          <p:cNvSpPr/>
          <p:nvPr/>
        </p:nvSpPr>
        <p:spPr>
          <a:xfrm>
            <a:off x="4572000" y="5301208"/>
            <a:ext cx="3672408" cy="1077218"/>
          </a:xfrm>
          <a:prstGeom prst="rect">
            <a:avLst/>
          </a:prstGeom>
        </p:spPr>
        <p:txBody>
          <a:bodyPr wrap="square">
            <a:spAutoFit/>
          </a:bodyPr>
          <a:lstStyle/>
          <a:p>
            <a:r>
              <a:rPr lang="cs-CZ" sz="1600" b="1" dirty="0" smtClean="0">
                <a:solidFill>
                  <a:srgbClr val="0070C0"/>
                </a:solidFill>
                <a:latin typeface="Georgia" pitchFamily="18" charset="0"/>
              </a:rPr>
              <a:t>Prof. ThDr. Jan Milíč Lochman </a:t>
            </a:r>
            <a:r>
              <a:rPr lang="cs-CZ" sz="1200" b="1" dirty="0" smtClean="0">
                <a:solidFill>
                  <a:srgbClr val="0070C0"/>
                </a:solidFill>
                <a:latin typeface="Georgia" pitchFamily="18" charset="0"/>
              </a:rPr>
              <a:t>(1922 – 2004)</a:t>
            </a:r>
          </a:p>
          <a:p>
            <a:r>
              <a:rPr lang="cs-CZ" sz="1200" dirty="0" smtClean="0">
                <a:latin typeface="Georgia" pitchFamily="18" charset="0"/>
              </a:rPr>
              <a:t>byl významný český exilový protestantský teolog a filozof, duchovní Českobratrské církve evangelické a vysokoškolský pedagog, rektor univerzity v Basileji</a:t>
            </a:r>
            <a:endParaRPr lang="cs-CZ" sz="1200" dirty="0">
              <a:latin typeface="Georgia" pitchFamily="18" charset="0"/>
            </a:endParaRPr>
          </a:p>
        </p:txBody>
      </p:sp>
      <p:pic>
        <p:nvPicPr>
          <p:cNvPr id="10" name="Obrázek 9" descr="Lochman 1.jpg"/>
          <p:cNvPicPr>
            <a:picLocks noChangeAspect="1"/>
          </p:cNvPicPr>
          <p:nvPr/>
        </p:nvPicPr>
        <p:blipFill>
          <a:blip r:embed="rId7" cstate="print"/>
          <a:stretch>
            <a:fillRect/>
          </a:stretch>
        </p:blipFill>
        <p:spPr>
          <a:xfrm>
            <a:off x="4644008" y="3861048"/>
            <a:ext cx="2571714" cy="1440160"/>
          </a:xfrm>
          <a:prstGeom prst="rect">
            <a:avLst/>
          </a:prstGeom>
        </p:spPr>
      </p:pic>
      <p:pic>
        <p:nvPicPr>
          <p:cNvPr id="14" name="Obrázek 13" descr="Uni Basel 2.jpg"/>
          <p:cNvPicPr>
            <a:picLocks noChangeAspect="1"/>
          </p:cNvPicPr>
          <p:nvPr/>
        </p:nvPicPr>
        <p:blipFill>
          <a:blip r:embed="rId8" cstate="print"/>
          <a:stretch>
            <a:fillRect/>
          </a:stretch>
        </p:blipFill>
        <p:spPr>
          <a:xfrm>
            <a:off x="7308304" y="3861048"/>
            <a:ext cx="1219200" cy="1219200"/>
          </a:xfrm>
          <a:prstGeom prst="rect">
            <a:avLst/>
          </a:prstGeom>
        </p:spPr>
      </p:pic>
      <p:sp>
        <p:nvSpPr>
          <p:cNvPr id="15" name="TextovéPole 14"/>
          <p:cNvSpPr txBox="1"/>
          <p:nvPr/>
        </p:nvSpPr>
        <p:spPr>
          <a:xfrm>
            <a:off x="7668344" y="5085184"/>
            <a:ext cx="566181" cy="276999"/>
          </a:xfrm>
          <a:prstGeom prst="rect">
            <a:avLst/>
          </a:prstGeom>
          <a:noFill/>
        </p:spPr>
        <p:txBody>
          <a:bodyPr wrap="none" rtlCol="0">
            <a:spAutoFit/>
          </a:bodyPr>
          <a:lstStyle/>
          <a:p>
            <a:r>
              <a:rPr lang="cs-CZ" sz="1200" b="1" dirty="0" smtClean="0">
                <a:solidFill>
                  <a:srgbClr val="0070C0"/>
                </a:solidFill>
                <a:latin typeface="Georgia" pitchFamily="18" charset="0"/>
              </a:rPr>
              <a:t>1460</a:t>
            </a:r>
            <a:endParaRPr lang="cs-CZ" sz="1200" b="1" dirty="0">
              <a:solidFill>
                <a:srgbClr val="0070C0"/>
              </a:solidFill>
              <a:latin typeface="Georgia" pitchFamily="18"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pPr algn="l"/>
            <a:r>
              <a:rPr lang="cs-CZ" sz="3600" dirty="0" smtClean="0">
                <a:solidFill>
                  <a:srgbClr val="0070C0"/>
                </a:solidFill>
                <a:latin typeface="Georgia" pitchFamily="18" charset="0"/>
              </a:rPr>
              <a:t>Jan Blahoslav (1523-1571)</a:t>
            </a:r>
            <a:endParaRPr lang="cs-CZ" sz="3600" dirty="0"/>
          </a:p>
        </p:txBody>
      </p:sp>
      <p:sp>
        <p:nvSpPr>
          <p:cNvPr id="3" name="Obdélník 2"/>
          <p:cNvSpPr/>
          <p:nvPr/>
        </p:nvSpPr>
        <p:spPr>
          <a:xfrm>
            <a:off x="539552" y="1196752"/>
            <a:ext cx="7776864" cy="1015663"/>
          </a:xfrm>
          <a:prstGeom prst="rect">
            <a:avLst/>
          </a:prstGeom>
        </p:spPr>
        <p:txBody>
          <a:bodyPr wrap="square">
            <a:spAutoFit/>
          </a:bodyPr>
          <a:lstStyle/>
          <a:p>
            <a:r>
              <a:rPr lang="cs-CZ" b="1" dirty="0" smtClean="0">
                <a:solidFill>
                  <a:srgbClr val="0070C0"/>
                </a:solidFill>
                <a:latin typeface="Georgia" pitchFamily="18" charset="0"/>
              </a:rPr>
              <a:t>Corollarium</a:t>
            </a:r>
            <a:r>
              <a:rPr lang="cs-CZ" dirty="0" smtClean="0">
                <a:latin typeface="Georgia" pitchFamily="18" charset="0"/>
              </a:rPr>
              <a:t>, známé spíše jako </a:t>
            </a:r>
            <a:r>
              <a:rPr lang="cs-CZ" b="1" i="1" dirty="0" smtClean="0">
                <a:solidFill>
                  <a:srgbClr val="FF0000"/>
                </a:solidFill>
                <a:latin typeface="Georgia" pitchFamily="18" charset="0"/>
              </a:rPr>
              <a:t>Filipika proti misomusům </a:t>
            </a:r>
            <a:r>
              <a:rPr lang="cs-CZ" dirty="0" smtClean="0">
                <a:solidFill>
                  <a:srgbClr val="FF0000"/>
                </a:solidFill>
                <a:latin typeface="Georgia" pitchFamily="18" charset="0"/>
              </a:rPr>
              <a:t>(1567)</a:t>
            </a:r>
          </a:p>
          <a:p>
            <a:r>
              <a:rPr lang="cs-CZ" sz="1400" dirty="0" smtClean="0">
                <a:latin typeface="Georgia" pitchFamily="18" charset="0"/>
              </a:rPr>
              <a:t>Spis je tradičně chápán jako obrana proti nepřátelům vzdělanosti</a:t>
            </a:r>
            <a:r>
              <a:rPr lang="cs-CZ" sz="1400" dirty="0" smtClean="0">
                <a:solidFill>
                  <a:srgbClr val="0070C0"/>
                </a:solidFill>
                <a:latin typeface="Georgia" pitchFamily="18" charset="0"/>
              </a:rPr>
              <a:t>. </a:t>
            </a:r>
            <a:r>
              <a:rPr lang="cs-CZ" sz="1400" i="1" u="sng" dirty="0" smtClean="0">
                <a:solidFill>
                  <a:srgbClr val="0070C0"/>
                </a:solidFill>
                <a:latin typeface="Georgia" pitchFamily="18" charset="0"/>
              </a:rPr>
              <a:t>Filipika proti misomusům</a:t>
            </a:r>
            <a:r>
              <a:rPr lang="cs-CZ" sz="1400" u="sng" dirty="0" smtClean="0">
                <a:solidFill>
                  <a:srgbClr val="0070C0"/>
                </a:solidFill>
                <a:latin typeface="Georgia" pitchFamily="18" charset="0"/>
              </a:rPr>
              <a:t> </a:t>
            </a:r>
            <a:r>
              <a:rPr lang="cs-CZ" sz="1400" u="sng" dirty="0" smtClean="0">
                <a:latin typeface="Georgia" pitchFamily="18" charset="0"/>
              </a:rPr>
              <a:t>je považována za jedno z vrcholných děl české humanistické literatury a jeden z nejvýznamnějších spisů Jana Blahoslava</a:t>
            </a:r>
            <a:r>
              <a:rPr lang="cs-CZ" sz="1400" dirty="0" smtClean="0">
                <a:latin typeface="Georgia" pitchFamily="18" charset="0"/>
              </a:rPr>
              <a:t>. Je součástí tradičního školského kánonu.</a:t>
            </a:r>
            <a:endParaRPr lang="cs-CZ" sz="1400" dirty="0">
              <a:solidFill>
                <a:srgbClr val="0070C0"/>
              </a:solidFill>
              <a:latin typeface="Georgia" pitchFamily="18" charset="0"/>
            </a:endParaRPr>
          </a:p>
        </p:txBody>
      </p:sp>
      <p:pic>
        <p:nvPicPr>
          <p:cNvPr id="5" name="Obrázek 4" descr="Blahoslav 3.JPG"/>
          <p:cNvPicPr>
            <a:picLocks noChangeAspect="1"/>
          </p:cNvPicPr>
          <p:nvPr/>
        </p:nvPicPr>
        <p:blipFill>
          <a:blip r:embed="rId2" cstate="print"/>
          <a:stretch>
            <a:fillRect/>
          </a:stretch>
        </p:blipFill>
        <p:spPr>
          <a:xfrm>
            <a:off x="467545" y="2492896"/>
            <a:ext cx="1512168" cy="2091833"/>
          </a:xfrm>
          <a:prstGeom prst="rect">
            <a:avLst/>
          </a:prstGeom>
        </p:spPr>
      </p:pic>
      <p:sp>
        <p:nvSpPr>
          <p:cNvPr id="6" name="TextovéPole 5"/>
          <p:cNvSpPr txBox="1"/>
          <p:nvPr/>
        </p:nvSpPr>
        <p:spPr>
          <a:xfrm>
            <a:off x="2555776" y="6021288"/>
            <a:ext cx="4164923" cy="276999"/>
          </a:xfrm>
          <a:prstGeom prst="rect">
            <a:avLst/>
          </a:prstGeom>
          <a:noFill/>
        </p:spPr>
        <p:txBody>
          <a:bodyPr wrap="none" rtlCol="0">
            <a:spAutoFit/>
          </a:bodyPr>
          <a:lstStyle/>
          <a:p>
            <a:r>
              <a:rPr lang="cs-CZ" sz="1200" dirty="0" smtClean="0">
                <a:solidFill>
                  <a:srgbClr val="0070C0"/>
                </a:solidFill>
                <a:latin typeface="Georgia" pitchFamily="18" charset="0"/>
              </a:rPr>
              <a:t>misomus </a:t>
            </a:r>
            <a:r>
              <a:rPr lang="cs-CZ" sz="1200" dirty="0" smtClean="0">
                <a:latin typeface="Georgia" pitchFamily="18" charset="0"/>
              </a:rPr>
              <a:t>- nepřítel vzdělání, zejm. vyššího a uměleckého</a:t>
            </a:r>
            <a:endParaRPr lang="cs-CZ" sz="1200" dirty="0">
              <a:latin typeface="Georgia" pitchFamily="18" charset="0"/>
            </a:endParaRPr>
          </a:p>
        </p:txBody>
      </p:sp>
      <p:sp>
        <p:nvSpPr>
          <p:cNvPr id="7" name="Obdélník 6"/>
          <p:cNvSpPr/>
          <p:nvPr/>
        </p:nvSpPr>
        <p:spPr>
          <a:xfrm>
            <a:off x="2483768" y="2420888"/>
            <a:ext cx="6048672" cy="3447098"/>
          </a:xfrm>
          <a:prstGeom prst="rect">
            <a:avLst/>
          </a:prstGeom>
        </p:spPr>
        <p:txBody>
          <a:bodyPr wrap="square">
            <a:spAutoFit/>
          </a:bodyPr>
          <a:lstStyle/>
          <a:p>
            <a:r>
              <a:rPr lang="cs-CZ" sz="1200" dirty="0" smtClean="0">
                <a:solidFill>
                  <a:srgbClr val="0070C0"/>
                </a:solidFill>
                <a:latin typeface="Georgia" pitchFamily="18" charset="0"/>
              </a:rPr>
              <a:t>Mgr. Petr Najvar, Ph. D.</a:t>
            </a:r>
          </a:p>
          <a:p>
            <a:r>
              <a:rPr lang="cs-CZ" sz="1200" dirty="0" smtClean="0">
                <a:solidFill>
                  <a:srgbClr val="0070C0"/>
                </a:solidFill>
                <a:latin typeface="Georgia" pitchFamily="18" charset="0"/>
              </a:rPr>
              <a:t>Masarykova univerzita, Pedagogická fakulta, Institut výzkumu školního vzdělávání</a:t>
            </a:r>
          </a:p>
          <a:p>
            <a:r>
              <a:rPr lang="cs-CZ" sz="1400" u="sng" dirty="0" smtClean="0">
                <a:latin typeface="Georgia" pitchFamily="18" charset="0"/>
              </a:rPr>
              <a:t>Filipika proti finanční gramotnosti aneb o dvou (ne) souvisejících jevech</a:t>
            </a:r>
          </a:p>
          <a:p>
            <a:r>
              <a:rPr lang="cs-CZ" sz="1200" i="1" dirty="0" smtClean="0">
                <a:solidFill>
                  <a:srgbClr val="0070C0"/>
                </a:solidFill>
                <a:latin typeface="Georgia" pitchFamily="18" charset="0"/>
              </a:rPr>
              <a:t>Pedagogická orientace</a:t>
            </a:r>
            <a:r>
              <a:rPr lang="cs-CZ" sz="1200" dirty="0" smtClean="0">
                <a:solidFill>
                  <a:srgbClr val="0070C0"/>
                </a:solidFill>
                <a:latin typeface="Georgia" pitchFamily="18" charset="0"/>
              </a:rPr>
              <a:t>, 2014, roč. 24, č. 5, s. </a:t>
            </a:r>
            <a:r>
              <a:rPr lang="cs-CZ" sz="1200" dirty="0" smtClean="0">
                <a:solidFill>
                  <a:srgbClr val="0070C0"/>
                </a:solidFill>
              </a:rPr>
              <a:t>811 – 817</a:t>
            </a:r>
          </a:p>
          <a:p>
            <a:endParaRPr lang="cs-CZ" sz="1200" dirty="0" smtClean="0">
              <a:latin typeface="Georgia" pitchFamily="18" charset="0"/>
            </a:endParaRPr>
          </a:p>
          <a:p>
            <a:r>
              <a:rPr lang="cs-CZ" sz="1200" dirty="0" smtClean="0">
                <a:latin typeface="Georgia" pitchFamily="18" charset="0"/>
              </a:rPr>
              <a:t>Dokument </a:t>
            </a:r>
            <a:r>
              <a:rPr lang="cs-CZ" sz="1200" dirty="0" smtClean="0">
                <a:solidFill>
                  <a:srgbClr val="0070C0"/>
                </a:solidFill>
                <a:latin typeface="Georgia" pitchFamily="18" charset="0"/>
              </a:rPr>
              <a:t>„Systém budování finanční gramotnosti na základních a středních školách“.</a:t>
            </a:r>
          </a:p>
          <a:p>
            <a:r>
              <a:rPr lang="cs-CZ" sz="1200" dirty="0" smtClean="0">
                <a:latin typeface="Georgia" pitchFamily="18" charset="0"/>
              </a:rPr>
              <a:t>Tvůrcem dokumentu je vláda ČR, resp. MF, MŠMT, MPO. Autory koncepce jsou</a:t>
            </a:r>
          </a:p>
          <a:p>
            <a:r>
              <a:rPr lang="cs-CZ" sz="1200" dirty="0" smtClean="0">
                <a:latin typeface="Georgia" pitchFamily="18" charset="0"/>
              </a:rPr>
              <a:t>v drtivé většině lidé bez pedagogického vzdělání. </a:t>
            </a:r>
          </a:p>
          <a:p>
            <a:r>
              <a:rPr lang="cs-CZ" sz="1200" dirty="0" smtClean="0">
                <a:latin typeface="Georgia" pitchFamily="18" charset="0"/>
              </a:rPr>
              <a:t>… za sebe navrhuji, abychom se tohoto pomalého přesunu akcentu z rozvíjení matema-</a:t>
            </a:r>
          </a:p>
          <a:p>
            <a:r>
              <a:rPr lang="cs-CZ" sz="1200" dirty="0" smtClean="0">
                <a:latin typeface="Georgia" pitchFamily="18" charset="0"/>
              </a:rPr>
              <a:t>tického, tj. abstraktního, formálního myšlení na rozvíjení kupeckého uvažování obávali.</a:t>
            </a:r>
          </a:p>
          <a:p>
            <a:r>
              <a:rPr lang="cs-CZ" sz="1200" dirty="0" smtClean="0">
                <a:latin typeface="Georgia" pitchFamily="18" charset="0"/>
              </a:rPr>
              <a:t>… jako bychom opouštěli tradici budovanou Eukleidem či Gaussem a spokojili se s</a:t>
            </a:r>
          </a:p>
          <a:p>
            <a:r>
              <a:rPr lang="cs-CZ" sz="1200" dirty="0" smtClean="0">
                <a:latin typeface="Georgia" pitchFamily="18" charset="0"/>
              </a:rPr>
              <a:t>odkazem na mrzká platidla. Při srovnání s tradiční matematikou se  totiž zdá, jakoby v</a:t>
            </a:r>
          </a:p>
          <a:p>
            <a:r>
              <a:rPr lang="cs-CZ" sz="1200" dirty="0" smtClean="0">
                <a:latin typeface="Georgia" pitchFamily="18" charset="0"/>
              </a:rPr>
              <a:t>jádru koncepce finanční gramotnosti stála fundamentální idea </a:t>
            </a:r>
            <a:r>
              <a:rPr lang="cs-CZ" sz="1200" i="1" dirty="0" smtClean="0">
                <a:solidFill>
                  <a:srgbClr val="0070C0"/>
                </a:solidFill>
                <a:latin typeface="Georgia" pitchFamily="18" charset="0"/>
              </a:rPr>
              <a:t>To, oč v životě jde jsou</a:t>
            </a:r>
          </a:p>
          <a:p>
            <a:r>
              <a:rPr lang="cs-CZ" sz="1200" i="1" dirty="0" smtClean="0">
                <a:solidFill>
                  <a:srgbClr val="0070C0"/>
                </a:solidFill>
                <a:latin typeface="Georgia" pitchFamily="18" charset="0"/>
              </a:rPr>
              <a:t>peníze. Kolem nich se vše točí</a:t>
            </a:r>
            <a:r>
              <a:rPr lang="cs-CZ" sz="1200" i="1" dirty="0" smtClean="0">
                <a:solidFill>
                  <a:srgbClr val="FF0000"/>
                </a:solidFill>
                <a:latin typeface="Georgia" pitchFamily="18" charset="0"/>
              </a:rPr>
              <a:t>. </a:t>
            </a:r>
            <a:r>
              <a:rPr lang="cs-CZ" sz="1200" dirty="0" smtClean="0">
                <a:solidFill>
                  <a:srgbClr val="FF0000"/>
                </a:solidFill>
                <a:latin typeface="Georgia" pitchFamily="18" charset="0"/>
              </a:rPr>
              <a:t>Pokud má být škola chápána jako instituce zřízená k tradování kulturních obsahů novým generacím, je fascinace mamonem to, jež chceme, aby žákům předávala? </a:t>
            </a:r>
            <a:r>
              <a:rPr lang="cs-CZ" sz="1200" dirty="0" smtClean="0">
                <a:latin typeface="Georgia" pitchFamily="18" charset="0"/>
              </a:rPr>
              <a:t>Domnívám se, že posun od matematiky k finanční gramotnosti odpovídá aktuálnímu trendu utilitarizace vzdělání.</a:t>
            </a:r>
          </a:p>
          <a:p>
            <a:endParaRPr lang="cs-CZ" sz="1200" dirty="0">
              <a:latin typeface="Georgia" pitchFamily="18" charset="0"/>
            </a:endParaRPr>
          </a:p>
        </p:txBody>
      </p:sp>
      <p:pic>
        <p:nvPicPr>
          <p:cNvPr id="8" name="Picture 2" descr="Osobní fotografie"/>
          <p:cNvPicPr>
            <a:picLocks noChangeAspect="1" noChangeArrowheads="1"/>
          </p:cNvPicPr>
          <p:nvPr/>
        </p:nvPicPr>
        <p:blipFill>
          <a:blip r:embed="rId3" cstate="print"/>
          <a:srcRect/>
          <a:stretch>
            <a:fillRect/>
          </a:stretch>
        </p:blipFill>
        <p:spPr bwMode="auto">
          <a:xfrm>
            <a:off x="467544" y="4653135"/>
            <a:ext cx="1512168" cy="1838535"/>
          </a:xfrm>
          <a:prstGeom prst="rect">
            <a:avLst/>
          </a:prstGeom>
          <a:no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1403648" y="1988840"/>
            <a:ext cx="2592288" cy="34470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cs-CZ" sz="1600" b="0" strike="noStrike" cap="none" normalizeH="0" dirty="0" smtClean="0">
                <a:ln>
                  <a:noFill/>
                </a:ln>
                <a:effectLst/>
                <a:latin typeface="Georgia" pitchFamily="18" charset="0"/>
                <a:ea typeface="Times New Roman" pitchFamily="18" charset="0"/>
                <a:cs typeface="Arial" pitchFamily="34" charset="0"/>
              </a:rPr>
              <a:t>Barnevernet	</a:t>
            </a: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cs-CZ" sz="1600" b="0" strike="noStrike" cap="none" normalizeH="0" dirty="0" smtClean="0">
                <a:ln>
                  <a:noFill/>
                </a:ln>
                <a:effectLst/>
                <a:latin typeface="Georgia" pitchFamily="18" charset="0"/>
                <a:ea typeface="Times New Roman" pitchFamily="18" charset="0"/>
                <a:cs typeface="Arial" pitchFamily="34" charset="0"/>
              </a:rPr>
              <a:t>Carpaccio</a:t>
            </a:r>
            <a:endParaRPr kumimoji="0" lang="cs-CZ" sz="1600" b="0" strike="noStrike" cap="none" normalizeH="0" dirty="0" smtClean="0">
              <a:ln>
                <a:noFill/>
              </a:ln>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cs-CZ" sz="1600" b="0" strike="noStrike" cap="none" normalizeH="0" dirty="0" smtClean="0">
                <a:ln>
                  <a:noFill/>
                </a:ln>
                <a:effectLst/>
                <a:latin typeface="Georgia" pitchFamily="18" charset="0"/>
                <a:ea typeface="Times New Roman" pitchFamily="18" charset="0"/>
                <a:cs typeface="Arial" pitchFamily="34" charset="0"/>
              </a:rPr>
              <a:t>Celer</a:t>
            </a:r>
            <a:endParaRPr kumimoji="0" lang="cs-CZ" sz="1600" b="0" strike="noStrike" cap="none" normalizeH="0" dirty="0" smtClean="0">
              <a:ln>
                <a:noFill/>
              </a:ln>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cs-CZ" sz="1600" b="0" strike="noStrike" cap="none" normalizeH="0" dirty="0" smtClean="0">
                <a:ln>
                  <a:noFill/>
                </a:ln>
                <a:effectLst/>
                <a:latin typeface="Georgia" pitchFamily="18" charset="0"/>
                <a:ea typeface="Times New Roman" pitchFamily="18" charset="0"/>
                <a:cs typeface="Arial" pitchFamily="34" charset="0"/>
              </a:rPr>
              <a:t>Citronová tráva</a:t>
            </a:r>
            <a:endParaRPr kumimoji="0" lang="cs-CZ" sz="1600" b="0" strike="noStrike" cap="none" normalizeH="0" dirty="0" smtClean="0">
              <a:ln>
                <a:noFill/>
              </a:ln>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cs-CZ" sz="1600" b="0" strike="noStrike" cap="none" normalizeH="0" dirty="0" smtClean="0">
                <a:ln>
                  <a:noFill/>
                </a:ln>
                <a:effectLst/>
                <a:latin typeface="Georgia" pitchFamily="18" charset="0"/>
                <a:ea typeface="Times New Roman" pitchFamily="18" charset="0"/>
                <a:cs typeface="Arial" pitchFamily="34" charset="0"/>
              </a:rPr>
              <a:t>Cizrna</a:t>
            </a:r>
            <a:endParaRPr kumimoji="0" lang="cs-CZ" sz="1600" b="0" strike="noStrike" cap="none" normalizeH="0" dirty="0" smtClean="0">
              <a:ln>
                <a:noFill/>
              </a:ln>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cs-CZ" sz="1600" b="0" strike="noStrike" cap="none" normalizeH="0" dirty="0" smtClean="0">
                <a:ln>
                  <a:noFill/>
                </a:ln>
                <a:effectLst/>
                <a:latin typeface="Georgia" pitchFamily="18" charset="0"/>
                <a:ea typeface="Times New Roman" pitchFamily="18" charset="0"/>
                <a:cs typeface="Arial" pitchFamily="34" charset="0"/>
              </a:rPr>
              <a:t>Červená čočka</a:t>
            </a:r>
            <a:endParaRPr kumimoji="0" lang="cs-CZ" sz="1600" b="0" strike="noStrike" cap="none" normalizeH="0" dirty="0" smtClean="0">
              <a:ln>
                <a:noFill/>
              </a:ln>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cs-CZ" sz="1600" b="0" strike="noStrike" cap="none" normalizeH="0" dirty="0" smtClean="0">
                <a:ln>
                  <a:noFill/>
                </a:ln>
                <a:effectLst/>
                <a:latin typeface="Georgia" pitchFamily="18" charset="0"/>
                <a:ea typeface="Times New Roman" pitchFamily="18" charset="0"/>
                <a:cs typeface="Arial" pitchFamily="34" charset="0"/>
              </a:rPr>
              <a:t>Domácí mazlíčci</a:t>
            </a:r>
            <a:endParaRPr kumimoji="0" lang="cs-CZ" sz="1600" b="0" strike="noStrike" cap="none" normalizeH="0" dirty="0" smtClean="0">
              <a:ln>
                <a:noFill/>
              </a:ln>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cs-CZ" sz="1600" b="0" strike="noStrike" cap="none" normalizeH="0" dirty="0" smtClean="0">
                <a:ln>
                  <a:noFill/>
                </a:ln>
                <a:effectLst/>
                <a:latin typeface="Georgia" pitchFamily="18" charset="0"/>
                <a:ea typeface="Times New Roman" pitchFamily="18" charset="0"/>
                <a:cs typeface="Arial" pitchFamily="34" charset="0"/>
              </a:rPr>
              <a:t>Domácí zmrzlina</a:t>
            </a:r>
            <a:endParaRPr kumimoji="0" lang="cs-CZ" sz="1600" b="0" strike="noStrike" cap="none" normalizeH="0" dirty="0" smtClean="0">
              <a:ln>
                <a:noFill/>
              </a:ln>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cs-CZ" sz="1600" b="0" strike="noStrike" cap="none" normalizeH="0" dirty="0" smtClean="0">
                <a:ln>
                  <a:noFill/>
                </a:ln>
                <a:effectLst/>
                <a:latin typeface="Georgia" pitchFamily="18" charset="0"/>
                <a:ea typeface="Times New Roman" pitchFamily="18" charset="0"/>
                <a:cs typeface="Arial" pitchFamily="34" charset="0"/>
              </a:rPr>
              <a:t>Hamburger</a:t>
            </a:r>
            <a:endParaRPr kumimoji="0" lang="cs-CZ" sz="1600" b="0" strike="noStrike" cap="none" normalizeH="0" dirty="0" smtClean="0">
              <a:ln>
                <a:noFill/>
              </a:ln>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cs-CZ" sz="1600" b="0" strike="noStrike" cap="none" normalizeH="0" dirty="0" smtClean="0">
                <a:ln>
                  <a:noFill/>
                </a:ln>
                <a:effectLst/>
                <a:latin typeface="Georgia" pitchFamily="18" charset="0"/>
                <a:ea typeface="Times New Roman" pitchFamily="18" charset="0"/>
                <a:cs typeface="Arial" pitchFamily="34" charset="0"/>
              </a:rPr>
              <a:t>Islámský stát</a:t>
            </a:r>
            <a:endParaRPr kumimoji="0" lang="cs-CZ" sz="1600" b="0" strike="noStrike" cap="none" normalizeH="0" dirty="0" smtClean="0">
              <a:ln>
                <a:noFill/>
              </a:ln>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cs-CZ" sz="1600" b="0" strike="noStrike" cap="none" normalizeH="0" dirty="0" smtClean="0">
                <a:ln>
                  <a:noFill/>
                </a:ln>
                <a:effectLst/>
                <a:latin typeface="Georgia" pitchFamily="18" charset="0"/>
                <a:ea typeface="Times New Roman" pitchFamily="18" charset="0"/>
                <a:cs typeface="Arial" pitchFamily="34" charset="0"/>
              </a:rPr>
              <a:t>Lasagne</a:t>
            </a:r>
          </a:p>
          <a:p>
            <a:pPr eaLnBrk="0" fontAlgn="base" hangingPunct="0">
              <a:spcBef>
                <a:spcPct val="0"/>
              </a:spcBef>
              <a:spcAft>
                <a:spcPct val="0"/>
              </a:spcAft>
              <a:tabLst>
                <a:tab pos="457200" algn="l"/>
              </a:tabLst>
            </a:pPr>
            <a:r>
              <a:rPr lang="cs-CZ" sz="1600" dirty="0" smtClean="0">
                <a:latin typeface="Georgia" pitchFamily="18" charset="0"/>
                <a:ea typeface="Times New Roman" pitchFamily="18" charset="0"/>
                <a:cs typeface="Arial" pitchFamily="34" charset="0"/>
              </a:rPr>
              <a:t>Michael Schumacher</a:t>
            </a:r>
            <a:endParaRPr lang="cs-CZ" sz="1600" dirty="0" smtClean="0">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endParaRPr kumimoji="0" lang="cs-CZ" sz="1600" b="0" strike="noStrike" cap="none" normalizeH="0" dirty="0" smtClean="0">
              <a:ln>
                <a:noFill/>
              </a:ln>
              <a:effectLst/>
              <a:latin typeface="Arial" pitchFamily="34" charset="0"/>
              <a:cs typeface="Arial" pitchFamily="34" charset="0"/>
            </a:endParaRPr>
          </a:p>
        </p:txBody>
      </p:sp>
      <p:sp>
        <p:nvSpPr>
          <p:cNvPr id="4" name="Nadpis 3"/>
          <p:cNvSpPr>
            <a:spLocks noGrp="1"/>
          </p:cNvSpPr>
          <p:nvPr>
            <p:ph type="title"/>
          </p:nvPr>
        </p:nvSpPr>
        <p:spPr>
          <a:xfrm>
            <a:off x="457200" y="274638"/>
            <a:ext cx="8229600" cy="778098"/>
          </a:xfrm>
        </p:spPr>
        <p:txBody>
          <a:bodyPr>
            <a:normAutofit/>
          </a:bodyPr>
          <a:lstStyle/>
          <a:p>
            <a:r>
              <a:rPr lang="cs-CZ" sz="3200" dirty="0" smtClean="0">
                <a:solidFill>
                  <a:schemeClr val="accent1"/>
                </a:solidFill>
                <a:latin typeface="Georgia" pitchFamily="18" charset="0"/>
              </a:rPr>
              <a:t>Témata, která hýbou českým internetem</a:t>
            </a:r>
            <a:endParaRPr lang="cs-CZ" sz="3200" dirty="0">
              <a:solidFill>
                <a:schemeClr val="accent1"/>
              </a:solidFill>
              <a:latin typeface="Georgia" pitchFamily="18" charset="0"/>
            </a:endParaRPr>
          </a:p>
        </p:txBody>
      </p:sp>
      <p:sp>
        <p:nvSpPr>
          <p:cNvPr id="5" name="Obdélník 4"/>
          <p:cNvSpPr/>
          <p:nvPr/>
        </p:nvSpPr>
        <p:spPr>
          <a:xfrm>
            <a:off x="5220072" y="2132856"/>
            <a:ext cx="3096344" cy="3046988"/>
          </a:xfrm>
          <a:prstGeom prst="rect">
            <a:avLst/>
          </a:prstGeom>
        </p:spPr>
        <p:txBody>
          <a:bodyPr wrap="square">
            <a:spAutoFit/>
          </a:bodyPr>
          <a:lstStyle/>
          <a:p>
            <a:pPr lvl="0" eaLnBrk="0" fontAlgn="base" hangingPunct="0">
              <a:spcBef>
                <a:spcPct val="0"/>
              </a:spcBef>
              <a:spcAft>
                <a:spcPct val="0"/>
              </a:spcAft>
              <a:tabLst>
                <a:tab pos="457200" algn="l"/>
              </a:tabLst>
            </a:pPr>
            <a:r>
              <a:rPr lang="cs-CZ" sz="1600" dirty="0" smtClean="0">
                <a:latin typeface="Georgia" pitchFamily="18" charset="0"/>
                <a:ea typeface="Times New Roman" pitchFamily="18" charset="0"/>
                <a:cs typeface="Arial" pitchFamily="34" charset="0"/>
              </a:rPr>
              <a:t>Miloš Zeman</a:t>
            </a:r>
            <a:endParaRPr lang="cs-CZ" sz="1600" dirty="0" smtClean="0">
              <a:latin typeface="Georgia" pitchFamily="18" charset="0"/>
              <a:cs typeface="Arial" pitchFamily="34" charset="0"/>
            </a:endParaRPr>
          </a:p>
          <a:p>
            <a:pPr lvl="0" eaLnBrk="0" fontAlgn="base" hangingPunct="0">
              <a:spcBef>
                <a:spcPct val="0"/>
              </a:spcBef>
              <a:spcAft>
                <a:spcPct val="0"/>
              </a:spcAft>
              <a:tabLst>
                <a:tab pos="457200" algn="l"/>
              </a:tabLst>
            </a:pPr>
            <a:r>
              <a:rPr lang="cs-CZ" sz="1600" dirty="0" smtClean="0">
                <a:latin typeface="Georgia" pitchFamily="18" charset="0"/>
                <a:ea typeface="Times New Roman" pitchFamily="18" charset="0"/>
                <a:cs typeface="Arial" pitchFamily="34" charset="0"/>
              </a:rPr>
              <a:t>Mrkvová polévka</a:t>
            </a:r>
            <a:endParaRPr lang="cs-CZ" sz="1600" dirty="0" smtClean="0">
              <a:latin typeface="Georgia" pitchFamily="18" charset="0"/>
              <a:cs typeface="Arial" pitchFamily="34" charset="0"/>
            </a:endParaRPr>
          </a:p>
          <a:p>
            <a:pPr lvl="0" eaLnBrk="0" fontAlgn="base" hangingPunct="0">
              <a:spcBef>
                <a:spcPct val="0"/>
              </a:spcBef>
              <a:spcAft>
                <a:spcPct val="0"/>
              </a:spcAft>
              <a:tabLst>
                <a:tab pos="457200" algn="l"/>
              </a:tabLst>
            </a:pPr>
            <a:r>
              <a:rPr lang="cs-CZ" sz="1600" dirty="0" smtClean="0">
                <a:latin typeface="Georgia" pitchFamily="18" charset="0"/>
                <a:ea typeface="Times New Roman" pitchFamily="18" charset="0"/>
                <a:cs typeface="Arial" pitchFamily="34" charset="0"/>
              </a:rPr>
              <a:t>Olympijské hry</a:t>
            </a:r>
            <a:endParaRPr lang="cs-CZ" sz="1600" dirty="0" smtClean="0">
              <a:latin typeface="Georgia" pitchFamily="18" charset="0"/>
              <a:cs typeface="Arial" pitchFamily="34" charset="0"/>
            </a:endParaRPr>
          </a:p>
          <a:p>
            <a:pPr lvl="0" eaLnBrk="0" fontAlgn="base" hangingPunct="0">
              <a:spcBef>
                <a:spcPct val="0"/>
              </a:spcBef>
              <a:spcAft>
                <a:spcPct val="0"/>
              </a:spcAft>
              <a:tabLst>
                <a:tab pos="457200" algn="l"/>
              </a:tabLst>
            </a:pPr>
            <a:r>
              <a:rPr lang="cs-CZ" sz="1600" dirty="0" smtClean="0">
                <a:latin typeface="Georgia" pitchFamily="18" charset="0"/>
                <a:ea typeface="Times New Roman" pitchFamily="18" charset="0"/>
                <a:cs typeface="Arial" pitchFamily="34" charset="0"/>
              </a:rPr>
              <a:t>Operace Vidkun</a:t>
            </a:r>
            <a:endParaRPr lang="cs-CZ" sz="1600" dirty="0" smtClean="0">
              <a:latin typeface="Georgia" pitchFamily="18" charset="0"/>
              <a:cs typeface="Arial" pitchFamily="34" charset="0"/>
            </a:endParaRPr>
          </a:p>
          <a:p>
            <a:pPr lvl="0" eaLnBrk="0" fontAlgn="base" hangingPunct="0">
              <a:spcBef>
                <a:spcPct val="0"/>
              </a:spcBef>
              <a:spcAft>
                <a:spcPct val="0"/>
              </a:spcAft>
              <a:tabLst>
                <a:tab pos="457200" algn="l"/>
              </a:tabLst>
            </a:pPr>
            <a:r>
              <a:rPr lang="cs-CZ" sz="1600" dirty="0" smtClean="0">
                <a:latin typeface="Georgia" pitchFamily="18" charset="0"/>
                <a:ea typeface="Times New Roman" pitchFamily="18" charset="0"/>
                <a:cs typeface="Arial" pitchFamily="34" charset="0"/>
              </a:rPr>
              <a:t>Pečený bůček</a:t>
            </a:r>
            <a:endParaRPr lang="cs-CZ" sz="1600" dirty="0" smtClean="0">
              <a:latin typeface="Georgia" pitchFamily="18" charset="0"/>
              <a:cs typeface="Arial" pitchFamily="34" charset="0"/>
            </a:endParaRPr>
          </a:p>
          <a:p>
            <a:pPr lvl="0" eaLnBrk="0" fontAlgn="base" hangingPunct="0">
              <a:spcBef>
                <a:spcPct val="0"/>
              </a:spcBef>
              <a:spcAft>
                <a:spcPct val="0"/>
              </a:spcAft>
              <a:tabLst>
                <a:tab pos="457200" algn="l"/>
              </a:tabLst>
            </a:pPr>
            <a:r>
              <a:rPr lang="cs-CZ" sz="1600" dirty="0" smtClean="0">
                <a:latin typeface="Georgia" pitchFamily="18" charset="0"/>
                <a:ea typeface="Times New Roman" pitchFamily="18" charset="0"/>
                <a:cs typeface="Arial" pitchFamily="34" charset="0"/>
              </a:rPr>
              <a:t>Praha</a:t>
            </a:r>
            <a:endParaRPr lang="cs-CZ" sz="1600" dirty="0" smtClean="0">
              <a:latin typeface="Georgia" pitchFamily="18" charset="0"/>
              <a:cs typeface="Arial" pitchFamily="34" charset="0"/>
            </a:endParaRPr>
          </a:p>
          <a:p>
            <a:pPr lvl="0" eaLnBrk="0" fontAlgn="base" hangingPunct="0">
              <a:spcBef>
                <a:spcPct val="0"/>
              </a:spcBef>
              <a:spcAft>
                <a:spcPct val="0"/>
              </a:spcAft>
              <a:tabLst>
                <a:tab pos="457200" algn="l"/>
              </a:tabLst>
            </a:pPr>
            <a:r>
              <a:rPr lang="cs-CZ" sz="1600" dirty="0" smtClean="0">
                <a:latin typeface="Georgia" pitchFamily="18" charset="0"/>
                <a:ea typeface="Times New Roman" pitchFamily="18" charset="0"/>
                <a:cs typeface="Arial" pitchFamily="34" charset="0"/>
              </a:rPr>
              <a:t>Rusko</a:t>
            </a:r>
            <a:endParaRPr lang="cs-CZ" sz="1600" dirty="0" smtClean="0">
              <a:latin typeface="Georgia" pitchFamily="18" charset="0"/>
              <a:cs typeface="Arial" pitchFamily="34" charset="0"/>
            </a:endParaRPr>
          </a:p>
          <a:p>
            <a:pPr lvl="0" eaLnBrk="0" fontAlgn="base" hangingPunct="0">
              <a:spcBef>
                <a:spcPct val="0"/>
              </a:spcBef>
              <a:spcAft>
                <a:spcPct val="0"/>
              </a:spcAft>
              <a:tabLst>
                <a:tab pos="457200" algn="l"/>
              </a:tabLst>
            </a:pPr>
            <a:r>
              <a:rPr lang="cs-CZ" sz="1600" dirty="0" smtClean="0">
                <a:latin typeface="Georgia" pitchFamily="18" charset="0"/>
                <a:ea typeface="Times New Roman" pitchFamily="18" charset="0"/>
                <a:cs typeface="Arial" pitchFamily="34" charset="0"/>
              </a:rPr>
              <a:t>Rybí polévka</a:t>
            </a:r>
            <a:endParaRPr lang="cs-CZ" sz="1600" dirty="0" smtClean="0">
              <a:latin typeface="Georgia" pitchFamily="18" charset="0"/>
              <a:cs typeface="Arial" pitchFamily="34" charset="0"/>
            </a:endParaRPr>
          </a:p>
          <a:p>
            <a:pPr lvl="0" eaLnBrk="0" fontAlgn="base" hangingPunct="0">
              <a:spcBef>
                <a:spcPct val="0"/>
              </a:spcBef>
              <a:spcAft>
                <a:spcPct val="0"/>
              </a:spcAft>
              <a:tabLst>
                <a:tab pos="457200" algn="l"/>
              </a:tabLst>
            </a:pPr>
            <a:r>
              <a:rPr lang="cs-CZ" sz="1600" dirty="0" smtClean="0">
                <a:latin typeface="Georgia" pitchFamily="18" charset="0"/>
                <a:ea typeface="Times New Roman" pitchFamily="18" charset="0"/>
                <a:cs typeface="Arial" pitchFamily="34" charset="0"/>
              </a:rPr>
              <a:t>Severní Korea</a:t>
            </a:r>
            <a:endParaRPr lang="cs-CZ" sz="1600" dirty="0" smtClean="0">
              <a:latin typeface="Georgia" pitchFamily="18" charset="0"/>
              <a:cs typeface="Arial" pitchFamily="34" charset="0"/>
            </a:endParaRPr>
          </a:p>
          <a:p>
            <a:pPr lvl="0" eaLnBrk="0" fontAlgn="base" hangingPunct="0">
              <a:spcBef>
                <a:spcPct val="0"/>
              </a:spcBef>
              <a:spcAft>
                <a:spcPct val="0"/>
              </a:spcAft>
              <a:tabLst>
                <a:tab pos="457200" algn="l"/>
              </a:tabLst>
            </a:pPr>
            <a:r>
              <a:rPr lang="cs-CZ" sz="1600" dirty="0" smtClean="0">
                <a:latin typeface="Georgia" pitchFamily="18" charset="0"/>
                <a:ea typeface="Times New Roman" pitchFamily="18" charset="0"/>
                <a:cs typeface="Arial" pitchFamily="34" charset="0"/>
              </a:rPr>
              <a:t>Škoda Auto</a:t>
            </a:r>
            <a:endParaRPr lang="cs-CZ" sz="1600" dirty="0" smtClean="0">
              <a:latin typeface="Georgia" pitchFamily="18" charset="0"/>
              <a:cs typeface="Arial" pitchFamily="34" charset="0"/>
            </a:endParaRPr>
          </a:p>
          <a:p>
            <a:pPr lvl="0" eaLnBrk="0" fontAlgn="base" hangingPunct="0">
              <a:spcBef>
                <a:spcPct val="0"/>
              </a:spcBef>
              <a:spcAft>
                <a:spcPct val="0"/>
              </a:spcAft>
              <a:tabLst>
                <a:tab pos="457200" algn="l"/>
              </a:tabLst>
            </a:pPr>
            <a:r>
              <a:rPr lang="cs-CZ" sz="1600" dirty="0" smtClean="0">
                <a:latin typeface="Georgia" pitchFamily="18" charset="0"/>
                <a:ea typeface="Times New Roman" pitchFamily="18" charset="0"/>
                <a:cs typeface="Arial" pitchFamily="34" charset="0"/>
              </a:rPr>
              <a:t>Ukrajina</a:t>
            </a:r>
            <a:endParaRPr lang="cs-CZ" sz="1600" dirty="0" smtClean="0">
              <a:latin typeface="Georgia" pitchFamily="18" charset="0"/>
              <a:cs typeface="Arial" pitchFamily="34" charset="0"/>
            </a:endParaRPr>
          </a:p>
          <a:p>
            <a:pPr lvl="0" eaLnBrk="0" fontAlgn="base" hangingPunct="0">
              <a:spcBef>
                <a:spcPct val="0"/>
              </a:spcBef>
              <a:spcAft>
                <a:spcPct val="0"/>
              </a:spcAft>
              <a:tabLst>
                <a:tab pos="457200" algn="l"/>
              </a:tabLst>
            </a:pPr>
            <a:r>
              <a:rPr lang="cs-CZ" sz="1600" dirty="0" smtClean="0">
                <a:latin typeface="Georgia" pitchFamily="18" charset="0"/>
                <a:ea typeface="Times New Roman" pitchFamily="18" charset="0"/>
                <a:cs typeface="Arial" pitchFamily="34" charset="0"/>
              </a:rPr>
              <a:t>Uprchlíci, běženci</a:t>
            </a:r>
            <a:endParaRPr lang="cs-CZ" sz="1600" dirty="0" smtClean="0">
              <a:latin typeface="Georgia" pitchFamily="18" charset="0"/>
              <a:cs typeface="Arial" pitchFamily="34" charset="0"/>
            </a:endParaRPr>
          </a:p>
        </p:txBody>
      </p:sp>
      <p:sp>
        <p:nvSpPr>
          <p:cNvPr id="6" name="Obdélník 5"/>
          <p:cNvSpPr/>
          <p:nvPr/>
        </p:nvSpPr>
        <p:spPr>
          <a:xfrm>
            <a:off x="1403648" y="5517232"/>
            <a:ext cx="3536546" cy="523220"/>
          </a:xfrm>
          <a:prstGeom prst="rect">
            <a:avLst/>
          </a:prstGeom>
        </p:spPr>
        <p:txBody>
          <a:bodyPr wrap="none">
            <a:spAutoFit/>
          </a:bodyPr>
          <a:lstStyle/>
          <a:p>
            <a:r>
              <a:rPr lang="cs-CZ" sz="1400" dirty="0" smtClean="0">
                <a:latin typeface="Georgia" pitchFamily="18" charset="0"/>
              </a:rPr>
              <a:t>Zdroj: http://www.lidovky.</a:t>
            </a:r>
            <a:r>
              <a:rPr lang="cs-CZ" sz="1400" dirty="0" err="1" smtClean="0">
                <a:latin typeface="Georgia" pitchFamily="18" charset="0"/>
              </a:rPr>
              <a:t>cz</a:t>
            </a:r>
            <a:r>
              <a:rPr lang="cs-CZ" sz="1400" dirty="0" smtClean="0">
                <a:latin typeface="Georgia" pitchFamily="18" charset="0"/>
              </a:rPr>
              <a:t>/</a:t>
            </a:r>
            <a:r>
              <a:rPr lang="cs-CZ" sz="1400" dirty="0" err="1" smtClean="0">
                <a:latin typeface="Georgia" pitchFamily="18" charset="0"/>
              </a:rPr>
              <a:t>nazory.aspx</a:t>
            </a:r>
            <a:endParaRPr lang="cs-CZ" sz="1400" dirty="0" smtClean="0">
              <a:latin typeface="Georgia" pitchFamily="18" charset="0"/>
            </a:endParaRPr>
          </a:p>
          <a:p>
            <a:r>
              <a:rPr lang="cs-CZ" sz="1400" dirty="0" smtClean="0">
                <a:latin typeface="Georgia" pitchFamily="18" charset="0"/>
              </a:rPr>
              <a:t>21. srpna 2016</a:t>
            </a:r>
            <a:endParaRPr lang="cs-CZ" sz="1400" dirty="0">
              <a:latin typeface="Georgia"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699792" y="260648"/>
            <a:ext cx="3304110" cy="646331"/>
          </a:xfrm>
          <a:prstGeom prst="rect">
            <a:avLst/>
          </a:prstGeom>
          <a:noFill/>
        </p:spPr>
        <p:txBody>
          <a:bodyPr wrap="none" rtlCol="0">
            <a:spAutoFit/>
          </a:bodyPr>
          <a:lstStyle/>
          <a:p>
            <a:r>
              <a:rPr lang="cs-CZ" sz="3600" dirty="0" smtClean="0">
                <a:solidFill>
                  <a:srgbClr val="0070C0"/>
                </a:solidFill>
                <a:latin typeface="Georgia" pitchFamily="18" charset="0"/>
              </a:rPr>
              <a:t>Co mne zaujalo</a:t>
            </a:r>
            <a:endParaRPr lang="cs-CZ" sz="3600" dirty="0">
              <a:solidFill>
                <a:srgbClr val="0070C0"/>
              </a:solidFill>
              <a:latin typeface="Georgia" pitchFamily="18" charset="0"/>
            </a:endParaRPr>
          </a:p>
        </p:txBody>
      </p:sp>
      <p:sp>
        <p:nvSpPr>
          <p:cNvPr id="3" name="TextovéPole 2"/>
          <p:cNvSpPr txBox="1"/>
          <p:nvPr/>
        </p:nvSpPr>
        <p:spPr>
          <a:xfrm>
            <a:off x="539552" y="1196752"/>
            <a:ext cx="8280920" cy="5262979"/>
          </a:xfrm>
          <a:prstGeom prst="rect">
            <a:avLst/>
          </a:prstGeom>
          <a:noFill/>
        </p:spPr>
        <p:txBody>
          <a:bodyPr wrap="square" rtlCol="0">
            <a:spAutoFit/>
          </a:bodyPr>
          <a:lstStyle/>
          <a:p>
            <a:pPr marL="6278563" lvl="8" indent="-6278563"/>
            <a:r>
              <a:rPr lang="cs-CZ" sz="1400" dirty="0" smtClean="0">
                <a:latin typeface="Georgia" pitchFamily="18" charset="0"/>
              </a:rPr>
              <a:t> *  5. ledna 1932</a:t>
            </a:r>
          </a:p>
          <a:p>
            <a:pPr marL="6278563" lvl="8" indent="-6278563"/>
            <a:r>
              <a:rPr lang="cs-CZ" sz="1400" dirty="0" smtClean="0">
                <a:latin typeface="Georgia" pitchFamily="18" charset="0"/>
              </a:rPr>
              <a:t> †</a:t>
            </a:r>
            <a:r>
              <a:rPr lang="cs-CZ" sz="1400" b="1" dirty="0" smtClean="0">
                <a:latin typeface="Georgia" pitchFamily="18" charset="0"/>
              </a:rPr>
              <a:t> 19. února 2016</a:t>
            </a:r>
          </a:p>
          <a:p>
            <a:pPr marL="6278563" lvl="8" indent="-6278563"/>
            <a:r>
              <a:rPr lang="cs-CZ" sz="1400" i="1" dirty="0" smtClean="0">
                <a:solidFill>
                  <a:srgbClr val="0070C0"/>
                </a:solidFill>
                <a:latin typeface="Georgia" pitchFamily="18" charset="0"/>
              </a:rPr>
              <a:t>    Il nome della rosa</a:t>
            </a:r>
            <a:r>
              <a:rPr lang="cs-CZ" sz="1400" i="1" dirty="0" smtClean="0"/>
              <a:t>		                 </a:t>
            </a:r>
            <a:r>
              <a:rPr lang="cs-CZ" sz="1400" i="1" dirty="0" smtClean="0">
                <a:solidFill>
                  <a:srgbClr val="0070C0"/>
                </a:solidFill>
                <a:latin typeface="Georgia" pitchFamily="18" charset="0"/>
              </a:rPr>
              <a:t> </a:t>
            </a:r>
          </a:p>
          <a:p>
            <a:pPr marL="6278563" lvl="8" indent="-6278563"/>
            <a:r>
              <a:rPr lang="cs-CZ" sz="1400" i="1" dirty="0" smtClean="0">
                <a:solidFill>
                  <a:srgbClr val="0070C0"/>
                </a:solidFill>
                <a:latin typeface="Georgia" pitchFamily="18" charset="0"/>
              </a:rPr>
              <a:t>    Il pendolo di Foucault</a:t>
            </a:r>
            <a:endParaRPr lang="cs-CZ" sz="1400" dirty="0" smtClean="0">
              <a:solidFill>
                <a:srgbClr val="0070C0"/>
              </a:solidFill>
              <a:latin typeface="Georgia" pitchFamily="18" charset="0"/>
            </a:endParaRPr>
          </a:p>
          <a:p>
            <a:pPr lvl="8" indent="-180000" algn="r">
              <a:buFont typeface="Arial" pitchFamily="34" charset="0"/>
              <a:buChar char="•"/>
            </a:pPr>
            <a:endParaRPr lang="cs-CZ" sz="1400" dirty="0" smtClean="0"/>
          </a:p>
          <a:p>
            <a:pPr lvl="8" indent="-180000"/>
            <a:endParaRPr lang="cs-CZ" sz="1400" dirty="0" smtClean="0"/>
          </a:p>
          <a:p>
            <a:pPr lvl="8" indent="-180000"/>
            <a:endParaRPr lang="cs-CZ" sz="1400" b="1" dirty="0" smtClean="0">
              <a:solidFill>
                <a:srgbClr val="0070C0"/>
              </a:solidFill>
              <a:latin typeface="Georgia" pitchFamily="18" charset="0"/>
            </a:endParaRPr>
          </a:p>
          <a:p>
            <a:pPr lvl="8" indent="-180000"/>
            <a:endParaRPr lang="cs-CZ" sz="1400" b="1" dirty="0" smtClean="0">
              <a:solidFill>
                <a:srgbClr val="0070C0"/>
              </a:solidFill>
              <a:latin typeface="Georgia" pitchFamily="18" charset="0"/>
            </a:endParaRPr>
          </a:p>
          <a:p>
            <a:pPr lvl="8" indent="-180000"/>
            <a:endParaRPr lang="cs-CZ" sz="1400" b="1" dirty="0" smtClean="0">
              <a:solidFill>
                <a:srgbClr val="0070C0"/>
              </a:solidFill>
              <a:latin typeface="Georgia" pitchFamily="18" charset="0"/>
            </a:endParaRPr>
          </a:p>
          <a:p>
            <a:pPr lvl="8" indent="-180000"/>
            <a:endParaRPr lang="cs-CZ" sz="1400" b="1" dirty="0" smtClean="0">
              <a:solidFill>
                <a:srgbClr val="0070C0"/>
              </a:solidFill>
              <a:latin typeface="Georgia" pitchFamily="18" charset="0"/>
            </a:endParaRPr>
          </a:p>
          <a:p>
            <a:pPr lvl="8" indent="-180000" algn="just"/>
            <a:endParaRPr lang="cs-CZ" sz="1400" b="1" dirty="0" smtClean="0">
              <a:solidFill>
                <a:srgbClr val="0070C0"/>
              </a:solidFill>
              <a:latin typeface="Georgia" pitchFamily="18" charset="0"/>
            </a:endParaRPr>
          </a:p>
          <a:p>
            <a:pPr marL="0" lvl="8" indent="-180000" defTabSz="360000"/>
            <a:r>
              <a:rPr lang="cs-CZ" sz="1400" b="1" dirty="0" smtClean="0">
                <a:solidFill>
                  <a:srgbClr val="0070C0"/>
                </a:solidFill>
                <a:latin typeface="Georgia" pitchFamily="18" charset="0"/>
              </a:rPr>
              <a:t>Trinity College </a:t>
            </a:r>
            <a:r>
              <a:rPr lang="cs-CZ" sz="1200" dirty="0" smtClean="0">
                <a:solidFill>
                  <a:srgbClr val="0070C0"/>
                </a:solidFill>
                <a:latin typeface="Georgia" pitchFamily="18" charset="0"/>
              </a:rPr>
              <a:t>(1546), </a:t>
            </a:r>
            <a:r>
              <a:rPr lang="cs-CZ" sz="1400" dirty="0" smtClean="0">
                <a:solidFill>
                  <a:srgbClr val="0070C0"/>
                </a:solidFill>
                <a:latin typeface="Georgia" pitchFamily="18" charset="0"/>
              </a:rPr>
              <a:t>třetí největší pozemkový vlastník v Británi po královně a anglikánské církvi</a:t>
            </a:r>
          </a:p>
          <a:p>
            <a:pPr marL="0" lvl="8" indent="-180000" defTabSz="360000"/>
            <a:endParaRPr lang="cs-CZ" sz="1400" dirty="0" smtClean="0">
              <a:solidFill>
                <a:srgbClr val="0070C0"/>
              </a:solidFill>
              <a:latin typeface="Georgia" pitchFamily="18" charset="0"/>
            </a:endParaRPr>
          </a:p>
          <a:p>
            <a:pPr marL="0" lvl="8" indent="-180000" defTabSz="360000"/>
            <a:endParaRPr lang="cs-CZ" sz="1400" dirty="0" smtClean="0">
              <a:solidFill>
                <a:srgbClr val="0070C0"/>
              </a:solidFill>
              <a:latin typeface="Georgia" pitchFamily="18" charset="0"/>
            </a:endParaRPr>
          </a:p>
          <a:p>
            <a:pPr marL="0" lvl="8" indent="-180000" defTabSz="360000"/>
            <a:endParaRPr lang="cs-CZ" sz="1400" dirty="0" smtClean="0">
              <a:solidFill>
                <a:srgbClr val="0070C0"/>
              </a:solidFill>
              <a:latin typeface="Georgia" pitchFamily="18" charset="0"/>
            </a:endParaRPr>
          </a:p>
          <a:p>
            <a:pPr marL="0" lvl="8" indent="-180000" defTabSz="360000"/>
            <a:endParaRPr lang="cs-CZ" sz="1400" dirty="0" smtClean="0">
              <a:solidFill>
                <a:srgbClr val="0070C0"/>
              </a:solidFill>
              <a:latin typeface="Georgia" pitchFamily="18" charset="0"/>
            </a:endParaRPr>
          </a:p>
          <a:p>
            <a:pPr marL="0" lvl="8" indent="-180000" defTabSz="360000"/>
            <a:endParaRPr lang="cs-CZ" sz="1400" dirty="0" smtClean="0">
              <a:solidFill>
                <a:srgbClr val="0070C0"/>
              </a:solidFill>
              <a:latin typeface="Georgia" pitchFamily="18" charset="0"/>
            </a:endParaRPr>
          </a:p>
          <a:p>
            <a:pPr marL="0" lvl="8" indent="-180000" defTabSz="360000"/>
            <a:endParaRPr lang="cs-CZ" sz="1400" dirty="0" smtClean="0">
              <a:solidFill>
                <a:srgbClr val="0070C0"/>
              </a:solidFill>
              <a:latin typeface="Georgia" pitchFamily="18" charset="0"/>
            </a:endParaRPr>
          </a:p>
          <a:p>
            <a:pPr marL="0" lvl="8" indent="-180000" defTabSz="360000"/>
            <a:endParaRPr lang="cs-CZ" sz="1400" dirty="0" smtClean="0">
              <a:solidFill>
                <a:srgbClr val="0070C0"/>
              </a:solidFill>
              <a:latin typeface="Georgia" pitchFamily="18" charset="0"/>
            </a:endParaRPr>
          </a:p>
          <a:p>
            <a:pPr marL="0" lvl="8" indent="-180000" defTabSz="360000"/>
            <a:endParaRPr lang="cs-CZ" sz="1400" dirty="0" smtClean="0">
              <a:solidFill>
                <a:srgbClr val="0070C0"/>
              </a:solidFill>
              <a:latin typeface="Georgia" pitchFamily="18" charset="0"/>
            </a:endParaRPr>
          </a:p>
          <a:p>
            <a:pPr marL="0" lvl="8" indent="-180000" defTabSz="360000"/>
            <a:endParaRPr lang="cs-CZ" sz="1400" dirty="0" smtClean="0">
              <a:solidFill>
                <a:srgbClr val="0070C0"/>
              </a:solidFill>
              <a:latin typeface="Georgia" pitchFamily="18" charset="0"/>
            </a:endParaRPr>
          </a:p>
          <a:p>
            <a:pPr marL="0" lvl="8" indent="-180000" defTabSz="360000"/>
            <a:r>
              <a:rPr lang="cs-CZ" sz="1400" dirty="0" smtClean="0">
                <a:solidFill>
                  <a:srgbClr val="0070C0"/>
                </a:solidFill>
                <a:latin typeface="Georgia" pitchFamily="18" charset="0"/>
              </a:rPr>
              <a:t>od března 2016 nebudou britské zákony tištěny na pergamen z telecí kůže, ale na archivní papír</a:t>
            </a:r>
          </a:p>
          <a:p>
            <a:pPr marL="0" lvl="8" indent="-180000" defTabSz="360000"/>
            <a:r>
              <a:rPr lang="cs-CZ" sz="1400" dirty="0" smtClean="0">
                <a:solidFill>
                  <a:srgbClr val="0070C0"/>
                </a:solidFill>
                <a:latin typeface="Georgia" pitchFamily="18" charset="0"/>
              </a:rPr>
              <a:t>Průcha, J. (2015). </a:t>
            </a:r>
            <a:r>
              <a:rPr lang="cs-CZ" sz="1400" i="1" dirty="0" smtClean="0">
                <a:solidFill>
                  <a:srgbClr val="0070C0"/>
                </a:solidFill>
                <a:latin typeface="Georgia" pitchFamily="18" charset="0"/>
              </a:rPr>
              <a:t>Česká vzdělanost</a:t>
            </a:r>
            <a:r>
              <a:rPr lang="cs-CZ" sz="1400" dirty="0" smtClean="0">
                <a:solidFill>
                  <a:srgbClr val="0070C0"/>
                </a:solidFill>
                <a:latin typeface="Georgia" pitchFamily="18" charset="0"/>
              </a:rPr>
              <a:t>. Praha: Wolters Kluwer</a:t>
            </a:r>
          </a:p>
          <a:p>
            <a:pPr marL="0" lvl="8" indent="-180000" defTabSz="360000"/>
            <a:r>
              <a:rPr lang="cs-CZ" sz="1400" dirty="0" smtClean="0">
                <a:solidFill>
                  <a:srgbClr val="0070C0"/>
                </a:solidFill>
                <a:latin typeface="Georgia" pitchFamily="18" charset="0"/>
              </a:rPr>
              <a:t>Spitzer, M. (2014). </a:t>
            </a:r>
            <a:r>
              <a:rPr lang="cs-CZ" sz="1400" i="1" dirty="0" smtClean="0">
                <a:solidFill>
                  <a:srgbClr val="0070C0"/>
                </a:solidFill>
                <a:latin typeface="Georgia" pitchFamily="18" charset="0"/>
              </a:rPr>
              <a:t>Digitální demence</a:t>
            </a:r>
            <a:r>
              <a:rPr lang="cs-CZ" sz="1400" dirty="0" smtClean="0">
                <a:solidFill>
                  <a:srgbClr val="0070C0"/>
                </a:solidFill>
                <a:latin typeface="Georgia" pitchFamily="18" charset="0"/>
              </a:rPr>
              <a:t>. Brno:Host</a:t>
            </a:r>
          </a:p>
        </p:txBody>
      </p:sp>
      <p:pic>
        <p:nvPicPr>
          <p:cNvPr id="9" name="Obrázek 8" descr="trinity college 1.png"/>
          <p:cNvPicPr>
            <a:picLocks noChangeAspect="1"/>
          </p:cNvPicPr>
          <p:nvPr/>
        </p:nvPicPr>
        <p:blipFill>
          <a:blip r:embed="rId2" cstate="print"/>
          <a:stretch>
            <a:fillRect/>
          </a:stretch>
        </p:blipFill>
        <p:spPr>
          <a:xfrm>
            <a:off x="755576" y="5013176"/>
            <a:ext cx="1728192" cy="640080"/>
          </a:xfrm>
          <a:prstGeom prst="rect">
            <a:avLst/>
          </a:prstGeom>
        </p:spPr>
      </p:pic>
      <p:pic>
        <p:nvPicPr>
          <p:cNvPr id="11" name="Obrázek 10" descr="220px-TrinityCollegeCamGreatCourt.jpg"/>
          <p:cNvPicPr>
            <a:picLocks noChangeAspect="1"/>
          </p:cNvPicPr>
          <p:nvPr/>
        </p:nvPicPr>
        <p:blipFill>
          <a:blip r:embed="rId3" cstate="print"/>
          <a:stretch>
            <a:fillRect/>
          </a:stretch>
        </p:blipFill>
        <p:spPr>
          <a:xfrm>
            <a:off x="755576" y="3861048"/>
            <a:ext cx="1728192" cy="1123325"/>
          </a:xfrm>
          <a:prstGeom prst="rect">
            <a:avLst/>
          </a:prstGeom>
        </p:spPr>
      </p:pic>
      <p:pic>
        <p:nvPicPr>
          <p:cNvPr id="12" name="Obrázek 11" descr="Eco 2.jpg"/>
          <p:cNvPicPr>
            <a:picLocks noChangeAspect="1"/>
          </p:cNvPicPr>
          <p:nvPr/>
        </p:nvPicPr>
        <p:blipFill>
          <a:blip r:embed="rId4" cstate="print"/>
          <a:stretch>
            <a:fillRect/>
          </a:stretch>
        </p:blipFill>
        <p:spPr>
          <a:xfrm>
            <a:off x="4355976" y="1340768"/>
            <a:ext cx="1368152" cy="1859624"/>
          </a:xfrm>
          <a:prstGeom prst="rect">
            <a:avLst/>
          </a:prstGeom>
        </p:spPr>
      </p:pic>
      <p:pic>
        <p:nvPicPr>
          <p:cNvPr id="13" name="Obrázek 12" descr="Eco 4.jpg"/>
          <p:cNvPicPr>
            <a:picLocks noChangeAspect="1"/>
          </p:cNvPicPr>
          <p:nvPr/>
        </p:nvPicPr>
        <p:blipFill>
          <a:blip r:embed="rId5" cstate="print"/>
          <a:stretch>
            <a:fillRect/>
          </a:stretch>
        </p:blipFill>
        <p:spPr>
          <a:xfrm>
            <a:off x="2771800" y="1340768"/>
            <a:ext cx="1440160" cy="1849747"/>
          </a:xfrm>
          <a:prstGeom prst="rect">
            <a:avLst/>
          </a:prstGeom>
        </p:spPr>
      </p:pic>
      <p:pic>
        <p:nvPicPr>
          <p:cNvPr id="16" name="Obrázek 15" descr="umbertoeco.jpg"/>
          <p:cNvPicPr>
            <a:picLocks noChangeAspect="1"/>
          </p:cNvPicPr>
          <p:nvPr/>
        </p:nvPicPr>
        <p:blipFill>
          <a:blip r:embed="rId6" cstate="print"/>
          <a:stretch>
            <a:fillRect/>
          </a:stretch>
        </p:blipFill>
        <p:spPr>
          <a:xfrm>
            <a:off x="5940152" y="1340768"/>
            <a:ext cx="1872208" cy="2109979"/>
          </a:xfrm>
          <a:prstGeom prst="rect">
            <a:avLst/>
          </a:prstGeom>
        </p:spPr>
      </p:pic>
      <p:pic>
        <p:nvPicPr>
          <p:cNvPr id="17" name="Obrázek 16" descr="Trinity_College_Library-long_room.jpg"/>
          <p:cNvPicPr>
            <a:picLocks noChangeAspect="1"/>
          </p:cNvPicPr>
          <p:nvPr/>
        </p:nvPicPr>
        <p:blipFill>
          <a:blip r:embed="rId7" cstate="print"/>
          <a:stretch>
            <a:fillRect/>
          </a:stretch>
        </p:blipFill>
        <p:spPr>
          <a:xfrm>
            <a:off x="2555775" y="3861048"/>
            <a:ext cx="2765107" cy="1728192"/>
          </a:xfrm>
          <a:prstGeom prst="rect">
            <a:avLst/>
          </a:prstGeom>
        </p:spPr>
      </p:pic>
      <p:pic>
        <p:nvPicPr>
          <p:cNvPr id="19" name="Obrázek 18" descr="trinity college 3.jpg"/>
          <p:cNvPicPr>
            <a:picLocks noChangeAspect="1"/>
          </p:cNvPicPr>
          <p:nvPr/>
        </p:nvPicPr>
        <p:blipFill>
          <a:blip r:embed="rId8" cstate="print"/>
          <a:stretch>
            <a:fillRect/>
          </a:stretch>
        </p:blipFill>
        <p:spPr>
          <a:xfrm>
            <a:off x="5364088" y="3861048"/>
            <a:ext cx="2520280" cy="1729786"/>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3829</TotalTime>
  <Words>4440</Words>
  <Application>Microsoft Office PowerPoint</Application>
  <PresentationFormat>Předvádění na obrazovce (4:3)</PresentationFormat>
  <Paragraphs>1049</Paragraphs>
  <Slides>77</Slides>
  <Notes>37</Notes>
  <HiddenSlides>0</HiddenSlides>
  <MMClips>1</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77</vt:i4>
      </vt:variant>
    </vt:vector>
  </HeadingPairs>
  <TitlesOfParts>
    <vt:vector size="79" baseType="lpstr">
      <vt:lpstr>Motiv sady Office</vt:lpstr>
      <vt:lpstr>Equation</vt:lpstr>
      <vt:lpstr>Rizika neoliberálního přístupu ke vzdělávání</vt:lpstr>
      <vt:lpstr>21. srpen 1968</vt:lpstr>
      <vt:lpstr>Snímek 3</vt:lpstr>
      <vt:lpstr>Snímek 4</vt:lpstr>
      <vt:lpstr>Tři klasické problémy antické matematiky</vt:lpstr>
      <vt:lpstr>700   Karel IV. (1316 – 1378)</vt:lpstr>
      <vt:lpstr>Snímek 7</vt:lpstr>
      <vt:lpstr>Témata, která hýbou českým internetem</vt:lpstr>
      <vt:lpstr>Snímek 9</vt:lpstr>
      <vt:lpstr>Co mne zaujalo</vt:lpstr>
      <vt:lpstr>Co mne zaujalo</vt:lpstr>
      <vt:lpstr>Snímek 12</vt:lpstr>
      <vt:lpstr>PIAAC  Programme for International Assessment of Adult Competencies</vt:lpstr>
      <vt:lpstr> Celkové výsledky PIAAC  </vt:lpstr>
      <vt:lpstr>Výsledky PIAAC podle krajů</vt:lpstr>
      <vt:lpstr>Snímek 16</vt:lpstr>
      <vt:lpstr>Snímek 17</vt:lpstr>
      <vt:lpstr>Co mě ještě zaujalo</vt:lpstr>
      <vt:lpstr>Finsko</vt:lpstr>
      <vt:lpstr>Inside Higher Ed 1. června 2015</vt:lpstr>
      <vt:lpstr>Proměny kurikula</vt:lpstr>
      <vt:lpstr>SCHOLÉ</vt:lpstr>
      <vt:lpstr>SCHOLÉ</vt:lpstr>
      <vt:lpstr>Snímek 24</vt:lpstr>
      <vt:lpstr>Počátky vzdělanosti v Evropě</vt:lpstr>
      <vt:lpstr>Snímek 26</vt:lpstr>
      <vt:lpstr>Snímek 27</vt:lpstr>
      <vt:lpstr>Počátky vzdělanosti v Evropě</vt:lpstr>
      <vt:lpstr> Počátky vzdělanosti v Evropě </vt:lpstr>
      <vt:lpstr> Počátky vzdělanosti v Evropě </vt:lpstr>
      <vt:lpstr>Počátky vzdělanosti v Evropě </vt:lpstr>
      <vt:lpstr>sv. Benedikt z Nursie (470? – 543?) zakladatel západního mnišství</vt:lpstr>
      <vt:lpstr>Počátky vzdělanosti v Evropě</vt:lpstr>
      <vt:lpstr>Počátky české vzdělanosti</vt:lpstr>
      <vt:lpstr>Počátky české vzdělanosti</vt:lpstr>
      <vt:lpstr> Mikuláš Koperník (1473-1543) </vt:lpstr>
      <vt:lpstr>Schola ludus </vt:lpstr>
      <vt:lpstr>Schola ludus</vt:lpstr>
      <vt:lpstr>Konkurenceschopnost</vt:lpstr>
      <vt:lpstr>Snímek 40</vt:lpstr>
      <vt:lpstr>Snímek 41</vt:lpstr>
      <vt:lpstr> K čemu to budu potřebovat? </vt:lpstr>
      <vt:lpstr>Neoliberální přístup k edukaci</vt:lpstr>
      <vt:lpstr>Profesionalita učitele v neoliberální době</vt:lpstr>
      <vt:lpstr> Riziko neoliberálního přístupu k edukaci</vt:lpstr>
      <vt:lpstr>Neoliberalismus</vt:lpstr>
      <vt:lpstr>Neoliberální trojúhelník</vt:lpstr>
      <vt:lpstr>Škola zlatých golierov. Vzdělávanie v ére neoliberalizmu.</vt:lpstr>
      <vt:lpstr>Neoliberální trojúhelník</vt:lpstr>
      <vt:lpstr>Boloňský proces</vt:lpstr>
      <vt:lpstr>Paradoxy znalostní společnosti</vt:lpstr>
      <vt:lpstr>Robert McChesney (1952)</vt:lpstr>
      <vt:lpstr>Prof. RNDr. Jaroslav Pokorný, CSc.</vt:lpstr>
      <vt:lpstr>Ekonomická krize</vt:lpstr>
      <vt:lpstr>Avram Noam Chomsky (*1928)</vt:lpstr>
      <vt:lpstr>Kompetence</vt:lpstr>
      <vt:lpstr>Snímek 57</vt:lpstr>
      <vt:lpstr>PISA</vt:lpstr>
      <vt:lpstr>PISA</vt:lpstr>
      <vt:lpstr>Nezaměstnanost</vt:lpstr>
      <vt:lpstr>Zpráva Světového ekonomického fóra (Global Risks)</vt:lpstr>
      <vt:lpstr>Gilles Lipovetsky</vt:lpstr>
      <vt:lpstr>Snímek 63</vt:lpstr>
      <vt:lpstr>Snímek 64</vt:lpstr>
      <vt:lpstr>Snímek 65</vt:lpstr>
      <vt:lpstr>Pedagogický dualismus</vt:lpstr>
      <vt:lpstr>Cílové orientace edukace</vt:lpstr>
      <vt:lpstr>MŠMT-25 let poté</vt:lpstr>
      <vt:lpstr>Snímek 69</vt:lpstr>
      <vt:lpstr> Doporučená literatura  </vt:lpstr>
      <vt:lpstr>Co mne zaujalo</vt:lpstr>
      <vt:lpstr>Snímek 72</vt:lpstr>
      <vt:lpstr>Snímek 73</vt:lpstr>
      <vt:lpstr>Snímek 74</vt:lpstr>
      <vt:lpstr>Snímek 75</vt:lpstr>
      <vt:lpstr>Jan Blahoslav (1523-1571)</vt:lpstr>
      <vt:lpstr>Jan Blahoslav (1523-1571)</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Rizika neoliberálního přístupu ke vzdělávání</dc:title>
  <dc:creator>Dag</dc:creator>
  <cp:lastModifiedBy>Dag</cp:lastModifiedBy>
  <cp:revision>58</cp:revision>
  <dcterms:created xsi:type="dcterms:W3CDTF">2014-12-21T12:25:19Z</dcterms:created>
  <dcterms:modified xsi:type="dcterms:W3CDTF">2016-08-21T20:52:32Z</dcterms:modified>
</cp:coreProperties>
</file>