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8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6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cs-CZ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quarter" idx="1"/>
          </p:nvPr>
        </p:nvSpPr>
        <p:spPr>
          <a:xfrm>
            <a:off x="388188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cs-CZ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2"/>
          </p:nvPr>
        </p:nvSpPr>
        <p:spPr>
          <a:xfrm>
            <a:off x="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cs-CZ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3"/>
          </p:nvPr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fld id="{E4BDE62E-116E-4941-9A89-C6641C928EBB}" type="slidenum">
              <a:t>‹#›</a:t>
            </a:fld>
            <a:endParaRPr lang="cs-CZ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877971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 idx="2"/>
          </p:nvPr>
        </p:nvSpPr>
        <p:spPr>
          <a:xfrm>
            <a:off x="0" y="694800"/>
            <a:ext cx="360" cy="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3"/>
          </p:nvPr>
        </p:nvSpPr>
        <p:spPr>
          <a:xfrm>
            <a:off x="685799" y="434304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292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1">
      <a:lnSpc>
        <a:spcPct val="100000"/>
      </a:lnSpc>
      <a:spcBef>
        <a:spcPts val="448"/>
      </a:spcBef>
      <a:spcAft>
        <a:spcPts val="0"/>
      </a:spcAft>
      <a:tabLst>
        <a:tab pos="0" algn="l"/>
        <a:tab pos="914400" algn="l"/>
        <a:tab pos="1828800" algn="l"/>
        <a:tab pos="2743199" algn="l"/>
        <a:tab pos="3657600" algn="l"/>
        <a:tab pos="4572000" algn="l"/>
        <a:tab pos="5486399" algn="l"/>
        <a:tab pos="6400799" algn="l"/>
        <a:tab pos="7315200" algn="l"/>
        <a:tab pos="8229600" algn="l"/>
        <a:tab pos="9144000" algn="l"/>
        <a:tab pos="10058400" algn="l"/>
      </a:tabLst>
      <a:defRPr lang="cs-CZ" sz="1200" b="0" i="0" u="none" strike="noStrike" baseline="0">
        <a:ln>
          <a:noFill/>
        </a:ln>
        <a:solidFill>
          <a:srgbClr val="000000"/>
        </a:solidFill>
        <a:latin typeface="Arial" pitchFamily="34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71513D1-371B-42CD-B486-8394DC0593C5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752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9C2C34B-6529-4FC8-8764-6D0DC8C0FD8C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05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0225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0225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6DF731D-A197-49EC-9EE1-9224A108D140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088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1ADD1B7-3619-414B-9625-849E7C0664E7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89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5AF1C20-424A-45B8-A194-3A6E74613BCF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870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03C9362-9539-42EC-96BE-E8B360B26C27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472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2030F3B-E9A9-4B74-81C4-225FA61F8C66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009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8D5724E-1095-4A9F-9BD2-F7699A8BF5F0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9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42DEE29-5927-4A9D-AB88-EC9379C91FF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1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258CD27-84B3-4738-A016-AC1CA7D214D1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035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5E8084F-0884-4664-BB24-554B4A4FC66E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930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8229600" cy="114336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3977279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t" anchorCtr="0" compatLnSpc="1"/>
          <a:lstStyle>
            <a:defPPr marL="342720" marR="0" lvl="0" indent="-342720" algn="l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defRPr>
            </a:defPPr>
            <a:lvl1pPr marL="342720" marR="0" lvl="0" indent="-342720" algn="l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defRPr>
            </a:lvl1pPr>
            <a:lvl2pPr marL="742680" marR="0" lvl="1" indent="-285480" algn="l" rtl="0" hangingPunct="1">
              <a:lnSpc>
                <a:spcPct val="100000"/>
              </a:lnSpc>
              <a:spcBef>
                <a:spcPts val="694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59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defRPr>
            </a:lvl3pPr>
            <a:lvl4pPr marL="1600199" marR="0" lvl="3" indent="-228600" algn="l" rtl="0" hangingPunct="1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defRPr>
            </a:lvl5pPr>
            <a:lvl6pPr marL="2057400" marR="0" lvl="5" indent="-228600" algn="l" rtl="0" hangingPunct="1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defRPr>
            </a:lvl6pPr>
            <a:lvl7pPr marL="2057400" marR="0" lvl="6" indent="-228600" algn="l" rtl="0" hangingPunct="1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defRPr>
            </a:lvl7pPr>
            <a:lvl8pPr marL="2057400" marR="0" lvl="7" indent="-228600" algn="l" rtl="0" hangingPunct="1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defRPr>
            </a:lvl8pPr>
            <a:lvl9pPr marL="2057400" marR="0" lvl="8" indent="-228600" algn="l" rtl="0" hangingPunct="1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2"/>
          </p:nvPr>
        </p:nvSpPr>
        <p:spPr>
          <a:xfrm>
            <a:off x="456839" y="6244920"/>
            <a:ext cx="2133720" cy="476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/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cs-CZ" sz="1800" b="0" i="0" u="none" strike="noStrike" baseline="0"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3"/>
          </p:nvPr>
        </p:nvSpPr>
        <p:spPr>
          <a:xfrm>
            <a:off x="3124079" y="6244920"/>
            <a:ext cx="2895839" cy="476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/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cs-CZ" sz="1800" b="0" i="0" u="none" strike="noStrike" baseline="0"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4"/>
          </p:nvPr>
        </p:nvSpPr>
        <p:spPr>
          <a:xfrm>
            <a:off x="6552719" y="6244920"/>
            <a:ext cx="2133720" cy="476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/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cs-CZ" sz="1800" b="0" i="0" u="none" strike="noStrike" baseline="0"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fld id="{8F0423FE-1778-464D-B5D6-F6D91B10F5C1}" type="slidenum"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indent="0" algn="ctr" rtl="0" hangingPunct="1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914400" algn="l"/>
          <a:tab pos="1828800" algn="l"/>
          <a:tab pos="2743199" algn="l"/>
          <a:tab pos="3657600" algn="l"/>
          <a:tab pos="4572000" algn="l"/>
          <a:tab pos="5486399" algn="l"/>
          <a:tab pos="6400799" algn="l"/>
          <a:tab pos="7315200" algn="l"/>
          <a:tab pos="8229600" algn="l"/>
          <a:tab pos="9144000" algn="l"/>
          <a:tab pos="10058400" algn="l"/>
        </a:tabLst>
        <a:defRPr lang="cs-CZ" sz="4400" b="0" i="0" u="none" strike="noStrike" baseline="0">
          <a:ln>
            <a:noFill/>
          </a:ln>
          <a:solidFill>
            <a:srgbClr val="000000"/>
          </a:solidFill>
          <a:latin typeface="Arial" pitchFamily="34"/>
        </a:defRPr>
      </a:lvl1pPr>
    </p:titleStyle>
    <p:bodyStyle>
      <a:lvl1pPr marL="0" marR="0" indent="0" algn="l" rtl="0" hangingPunct="1">
        <a:lnSpc>
          <a:spcPct val="100000"/>
        </a:lnSpc>
        <a:spcBef>
          <a:spcPts val="799"/>
        </a:spcBef>
        <a:spcAft>
          <a:spcPts val="0"/>
        </a:spcAft>
        <a:tabLst>
          <a:tab pos="571320" algn="l"/>
          <a:tab pos="1485719" algn="l"/>
          <a:tab pos="2400119" algn="l"/>
          <a:tab pos="3314519" algn="l"/>
          <a:tab pos="4228919" algn="l"/>
          <a:tab pos="5143320" algn="l"/>
          <a:tab pos="6057720" algn="l"/>
          <a:tab pos="6972120" algn="l"/>
          <a:tab pos="7886520" algn="l"/>
          <a:tab pos="8800920" algn="l"/>
          <a:tab pos="9715320" algn="l"/>
        </a:tabLst>
        <a:defRPr lang="cs-CZ" sz="3200" b="0" i="0" u="none" strike="noStrike" baseline="0">
          <a:ln>
            <a:noFill/>
          </a:ln>
          <a:solidFill>
            <a:srgbClr val="000000"/>
          </a:solidFill>
          <a:latin typeface="Arial" pitchFamily="34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su.cas.cz/~had/pubal.html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40000" y="216000"/>
            <a:ext cx="6696000" cy="41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440000" y="4511336"/>
            <a:ext cx="1672199" cy="222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359949" y="5013176"/>
            <a:ext cx="3764160" cy="12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HEMIA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6280" y="144000"/>
            <a:ext cx="5103720" cy="65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Volný tvar 2"/>
          <p:cNvSpPr/>
          <p:nvPr/>
        </p:nvSpPr>
        <p:spPr>
          <a:xfrm>
            <a:off x="0" y="5907600"/>
            <a:ext cx="9144000" cy="429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686218" y="4173452"/>
            <a:ext cx="2379475" cy="212220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Česká kotlina: </a:t>
            </a:r>
            <a:endParaRPr lang="cs-CZ" sz="22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impaktní 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kráter?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(</a:t>
            </a:r>
            <a:r>
              <a:rPr lang="cs-CZ" sz="2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Papagiannis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, </a:t>
            </a:r>
            <a:endParaRPr lang="cs-CZ" sz="22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El-Bass 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1998: </a:t>
            </a:r>
            <a:endParaRPr lang="cs-CZ" sz="22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BAAS 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20, 1043)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IE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4000" y="261000"/>
            <a:ext cx="5256000" cy="650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Volný tvar 2"/>
          <p:cNvSpPr/>
          <p:nvPr/>
        </p:nvSpPr>
        <p:spPr>
          <a:xfrm>
            <a:off x="762120" y="5943600"/>
            <a:ext cx="8076960" cy="764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616000" y="2808000"/>
            <a:ext cx="3150519" cy="381497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Petr Pavel </a:t>
            </a:r>
            <a:r>
              <a:rPr lang="cs-CZ" sz="2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Rubens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, </a:t>
            </a:r>
            <a:endParaRPr lang="cs-CZ" sz="22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Apokalyptická 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žena </a:t>
            </a:r>
            <a:endParaRPr lang="cs-CZ" sz="22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(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1623 - 1625), </a:t>
            </a:r>
            <a:r>
              <a:rPr lang="cs-CZ" sz="2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Freising</a:t>
            </a: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(Konečný 2005: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Artibus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 et </a:t>
            </a:r>
            <a:r>
              <a:rPr lang="cs-CZ" sz="2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Hist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. 26, 85)</a:t>
            </a:r>
          </a:p>
        </p:txBody>
      </p:sp>
      <p:pic>
        <p:nvPicPr>
          <p:cNvPr id="5" name="MARIE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49383" t="61605" r="31828" b="28284"/>
          <a:stretch>
            <a:fillRect/>
          </a:stretch>
        </p:blipFill>
        <p:spPr>
          <a:xfrm>
            <a:off x="5472000" y="864000"/>
            <a:ext cx="3600000" cy="295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84000" y="864000"/>
            <a:ext cx="5616000" cy="399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4680" y="3528000"/>
            <a:ext cx="3343319" cy="30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216000" y="936000"/>
            <a:ext cx="3096000" cy="516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800" b="1" i="0" u="none" strike="noStrike" baseline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Plejady v Býku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LISAT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4920" y="304920"/>
            <a:ext cx="4190759" cy="321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ALI05A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r="5222"/>
          <a:stretch>
            <a:fillRect/>
          </a:stretch>
        </p:blipFill>
        <p:spPr>
          <a:xfrm rot="10800000" flipH="1">
            <a:off x="228600" y="5181480"/>
            <a:ext cx="4479840" cy="6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ALI05B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r="5164"/>
          <a:stretch>
            <a:fillRect/>
          </a:stretch>
        </p:blipFill>
        <p:spPr>
          <a:xfrm>
            <a:off x="228600" y="5867279"/>
            <a:ext cx="4483080" cy="65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ALIL04A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r="474"/>
          <a:stretch>
            <a:fillRect/>
          </a:stretch>
        </p:blipFill>
        <p:spPr>
          <a:xfrm rot="10800000" flipH="1">
            <a:off x="228600" y="3809520"/>
            <a:ext cx="4475160" cy="62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ALIL04B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 r="477"/>
          <a:stretch>
            <a:fillRect/>
          </a:stretch>
        </p:blipFill>
        <p:spPr>
          <a:xfrm>
            <a:off x="228600" y="4495680"/>
            <a:ext cx="4475160" cy="6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EP09F2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 l="26204" t="31985" r="27157" b="37036"/>
          <a:stretch>
            <a:fillRect/>
          </a:stretch>
        </p:blipFill>
        <p:spPr>
          <a:xfrm>
            <a:off x="4800600" y="2590919"/>
            <a:ext cx="4194000" cy="39430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/>
          <p:cNvSpPr txBox="1"/>
          <p:nvPr/>
        </p:nvSpPr>
        <p:spPr>
          <a:xfrm>
            <a:off x="5112000" y="576000"/>
            <a:ext cx="4031999" cy="943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800" b="1" i="0" u="none" strike="noStrike" baseline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Jupiter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800" b="1" i="0" u="none" strike="noStrike" baseline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a jeho čtyři měsíce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4781"/>
            <a:ext cx="6696744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7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0426" b="21888"/>
          <a:stretch>
            <a:fillRect/>
          </a:stretch>
        </p:blipFill>
        <p:spPr>
          <a:xfrm>
            <a:off x="-9337" y="0"/>
            <a:ext cx="5544000" cy="6508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5453650" y="3511440"/>
            <a:ext cx="3745234" cy="2183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Simon Marius (</a:t>
            </a:r>
            <a:r>
              <a:rPr lang="cs-CZ" sz="2400" b="1" i="0" u="none" strike="noStrike" baseline="0" dirty="0" err="1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Mayr</a:t>
            </a:r>
            <a:r>
              <a:rPr lang="cs-CZ" sz="2400" b="1" i="0" u="none" strike="noStrike" baseline="0" dirty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400" b="1" i="0" u="none" strike="noStrike" baseline="0" dirty="0">
              <a:ln>
                <a:noFill/>
              </a:ln>
              <a:solidFill>
                <a:srgbClr val="8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dvorní astronom </a:t>
            </a:r>
            <a:endParaRPr lang="cs-CZ" sz="22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braniborského 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markraběte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1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Mundus</a:t>
            </a:r>
            <a:r>
              <a:rPr lang="cs-CZ" sz="2200" b="1" i="1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 </a:t>
            </a:r>
            <a:r>
              <a:rPr lang="cs-CZ" sz="2200" b="1" i="1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Iovialis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, 1614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b="3554"/>
          <a:stretch>
            <a:fillRect/>
          </a:stretch>
        </p:blipFill>
        <p:spPr>
          <a:xfrm>
            <a:off x="2133720" y="228600"/>
            <a:ext cx="5210280" cy="59633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Volný tvar 2"/>
          <p:cNvSpPr/>
          <p:nvPr/>
        </p:nvSpPr>
        <p:spPr>
          <a:xfrm>
            <a:off x="720000" y="5544000"/>
            <a:ext cx="8343720" cy="1099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2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                 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                          http://www.asu.cas.c/</a:t>
            </a:r>
            <a:r>
              <a:rPr lang="en-US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~had/val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7211" t="10559" r="18850" b="20513"/>
          <a:stretch>
            <a:fillRect/>
          </a:stretch>
        </p:blipFill>
        <p:spPr>
          <a:xfrm>
            <a:off x="1152000" y="1944000"/>
            <a:ext cx="6912000" cy="46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360000" y="503999"/>
            <a:ext cx="8126240" cy="107576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200" b="1" i="0" u="none" strike="noStrike" baseline="0" dirty="0" smtClean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Valdštejnský </a:t>
            </a:r>
            <a:r>
              <a:rPr lang="cs-CZ" sz="3200" b="1" i="0" u="none" strike="noStrike" baseline="0" dirty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palác, Praha, Malá Strana: </a:t>
            </a:r>
            <a:endParaRPr lang="cs-CZ" sz="3200" b="1" i="0" u="none" strike="noStrike" baseline="0" dirty="0" smtClean="0">
              <a:ln>
                <a:noFill/>
              </a:ln>
              <a:solidFill>
                <a:srgbClr val="8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200" b="1" i="0" u="none" strike="noStrike" baseline="0" dirty="0" smtClean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Jupiter </a:t>
            </a:r>
            <a:r>
              <a:rPr lang="cs-CZ" sz="3200" b="1" i="0" u="none" strike="noStrike" baseline="0" dirty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a Galileův objev jeho čtyř měsíců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22500" t="5660" r="18867" b="17055"/>
          <a:stretch>
            <a:fillRect/>
          </a:stretch>
        </p:blipFill>
        <p:spPr>
          <a:xfrm>
            <a:off x="72000" y="2232000"/>
            <a:ext cx="4824000" cy="44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21705" t="7126" r="26826" b="23705"/>
          <a:stretch>
            <a:fillRect/>
          </a:stretch>
        </p:blipFill>
        <p:spPr>
          <a:xfrm>
            <a:off x="4320000" y="288000"/>
            <a:ext cx="4752000" cy="41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144000" y="1366200"/>
            <a:ext cx="3671999" cy="577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200" b="1" i="0" u="none" strike="noStrike" baseline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Venuše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40000" y="4680000"/>
            <a:ext cx="3888000" cy="577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200" b="1" i="0" u="none" strike="noStrike" baseline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Saturn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8708" y="521804"/>
            <a:ext cx="8952685" cy="519997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“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Už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před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nějakým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časem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jsem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seděl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v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klidu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doma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endParaRPr lang="cs-CZ" sz="26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e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6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a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nepřemýšlel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jsem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o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ničem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jiném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,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skvělý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Galilee, </a:t>
            </a:r>
            <a:endParaRPr lang="cs-CZ" sz="26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e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600" b="1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než</a:t>
            </a:r>
            <a:r>
              <a:rPr lang="en-GB" sz="26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o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Tobě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a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Tvém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dopise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.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Zveřejnil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jsem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totiž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na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endParaRPr lang="cs-CZ" sz="26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e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600" b="1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minulém</a:t>
            </a:r>
            <a:r>
              <a:rPr lang="en-GB" sz="26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knižním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veletrhu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svoji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knihu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,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mnohaletou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endParaRPr lang="cs-CZ" sz="26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e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600" b="1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práci</a:t>
            </a:r>
            <a:r>
              <a:rPr lang="en-GB" sz="26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1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Komentáře</a:t>
            </a:r>
            <a:r>
              <a:rPr lang="en-GB" sz="2600" b="1" i="1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o </a:t>
            </a:r>
            <a:r>
              <a:rPr lang="en-GB" sz="2600" b="1" i="1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pohybech</a:t>
            </a:r>
            <a:r>
              <a:rPr lang="en-GB" sz="2600" b="1" i="1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1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Marsu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. V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té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době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jsem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... </a:t>
            </a:r>
            <a:endParaRPr lang="cs-CZ" sz="26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e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600" b="1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udělal</a:t>
            </a:r>
            <a:r>
              <a:rPr lang="en-GB" sz="26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malou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přestávku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ve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své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vědecké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práci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endParaRPr lang="cs-CZ" sz="26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e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6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a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přemýšlel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jsem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,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že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by se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mnou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mohl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o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novém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druhu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endParaRPr lang="cs-CZ" sz="26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e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600" b="1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astronomie</a:t>
            </a:r>
            <a:r>
              <a:rPr lang="en-GB" sz="26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či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nebeské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fyziky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...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rozmlouvat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v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dopisech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 </a:t>
            </a:r>
            <a:endParaRPr lang="cs-CZ" sz="26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e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600" b="1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mezi</a:t>
            </a:r>
            <a:r>
              <a:rPr lang="en-GB" sz="26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jinými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lidmi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cs-CZ" sz="26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i</a:t>
            </a:r>
            <a:r>
              <a:rPr lang="en-GB" sz="26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Galilei,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nejpovolanější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ze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všech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, </a:t>
            </a:r>
            <a:endParaRPr lang="cs-CZ" sz="26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e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6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a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že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by se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tak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mohl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obnovit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zvyk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,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započatý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před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endParaRPr lang="cs-CZ" sz="26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e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600" b="1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dvanácti</a:t>
            </a:r>
            <a:r>
              <a:rPr lang="en-GB" sz="26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lety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a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pak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6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přerušený</a:t>
            </a:r>
            <a:r>
              <a:rPr lang="en-GB" sz="2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el" pitchFamily="34"/>
                <a:ea typeface="Times New Roman" pitchFamily="18"/>
                <a:cs typeface="Times New Roman" pitchFamily="18"/>
              </a:rPr>
              <a:t>.”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600" b="1" i="0" u="none" strike="noStrike" baseline="0" dirty="0">
              <a:ln>
                <a:noFill/>
              </a:ln>
              <a:solidFill>
                <a:srgbClr val="000000"/>
              </a:solidFill>
              <a:latin typeface="Arie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0" u="none" strike="noStrike" baseline="0" dirty="0">
                <a:ln>
                  <a:noFill/>
                </a:ln>
                <a:solidFill>
                  <a:srgbClr val="0000FF"/>
                </a:solidFill>
                <a:latin typeface="Ariel" pitchFamily="34"/>
                <a:ea typeface="Times New Roman" pitchFamily="18"/>
                <a:cs typeface="Times New Roman" pitchFamily="18"/>
              </a:rPr>
              <a:t>(J. Kepler,</a:t>
            </a:r>
            <a:r>
              <a:rPr lang="en-GB" sz="2000" b="1" i="1" u="none" strike="noStrike" baseline="0" dirty="0">
                <a:ln>
                  <a:noFill/>
                </a:ln>
                <a:solidFill>
                  <a:srgbClr val="0000FF"/>
                </a:solidFill>
                <a:latin typeface="Arie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000" b="1" i="1" u="none" strike="noStrike" baseline="0" dirty="0" err="1">
                <a:ln>
                  <a:noFill/>
                </a:ln>
                <a:solidFill>
                  <a:srgbClr val="0000FF"/>
                </a:solidFill>
                <a:latin typeface="Ariel" pitchFamily="34"/>
                <a:ea typeface="Times New Roman" pitchFamily="18"/>
                <a:cs typeface="Times New Roman" pitchFamily="18"/>
              </a:rPr>
              <a:t>Rozprava</a:t>
            </a:r>
            <a:r>
              <a:rPr lang="en-GB" sz="2000" b="1" i="1" u="none" strike="noStrike" baseline="0" dirty="0">
                <a:ln>
                  <a:noFill/>
                </a:ln>
                <a:solidFill>
                  <a:srgbClr val="0000FF"/>
                </a:solidFill>
                <a:latin typeface="Ariel" pitchFamily="34"/>
                <a:ea typeface="Times New Roman" pitchFamily="18"/>
                <a:cs typeface="Times New Roman" pitchFamily="18"/>
              </a:rPr>
              <a:t>, 2016</a:t>
            </a:r>
            <a:r>
              <a:rPr lang="en-GB" sz="2000" b="1" i="0" u="none" strike="noStrike" baseline="0" dirty="0">
                <a:ln>
                  <a:noFill/>
                </a:ln>
                <a:solidFill>
                  <a:srgbClr val="0000FF"/>
                </a:solidFill>
                <a:latin typeface="Ariel" pitchFamily="34"/>
                <a:ea typeface="Times New Roman" pitchFamily="18"/>
                <a:cs typeface="Times New Roman" pitchFamily="18"/>
              </a:rPr>
              <a:t>, str. 122-123.)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216000" y="607796"/>
            <a:ext cx="8991720" cy="956288"/>
          </a:xfrm>
        </p:spPr>
        <p:txBody>
          <a:bodyPr wrap="square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US" sz="2800" b="1" dirty="0" err="1" smtClean="0">
                <a:solidFill>
                  <a:srgbClr val="800000"/>
                </a:solidFill>
              </a:rPr>
              <a:t>Hvězdný</a:t>
            </a:r>
            <a:r>
              <a:rPr lang="en-US" sz="2800" b="1" dirty="0" smtClean="0">
                <a:solidFill>
                  <a:srgbClr val="800000"/>
                </a:solidFill>
              </a:rPr>
              <a:t> </a:t>
            </a:r>
            <a:r>
              <a:rPr lang="en-US" sz="2800" b="1" dirty="0" err="1" smtClean="0">
                <a:solidFill>
                  <a:srgbClr val="800000"/>
                </a:solidFill>
              </a:rPr>
              <a:t>posel</a:t>
            </a:r>
            <a:r>
              <a:rPr lang="cs-CZ" sz="2800" b="1" dirty="0" smtClean="0">
                <a:solidFill>
                  <a:srgbClr val="800000"/>
                </a:solidFill>
              </a:rPr>
              <a:t> Galilea Galileiho</a:t>
            </a:r>
            <a:r>
              <a:rPr lang="en-US" sz="2800" b="1" dirty="0">
                <a:solidFill>
                  <a:srgbClr val="800000"/>
                </a:solidFill>
              </a:rPr>
              <a:t/>
            </a:r>
            <a:br>
              <a:rPr lang="en-US" sz="2800" b="1" dirty="0">
                <a:solidFill>
                  <a:srgbClr val="800000"/>
                </a:solidFill>
              </a:rPr>
            </a:br>
            <a:r>
              <a:rPr lang="cs-CZ" sz="2800" b="1" dirty="0" smtClean="0">
                <a:solidFill>
                  <a:srgbClr val="800000"/>
                </a:solidFill>
              </a:rPr>
              <a:t>a K</a:t>
            </a:r>
            <a:r>
              <a:rPr lang="en-US" sz="2800" b="1" dirty="0" err="1" smtClean="0">
                <a:solidFill>
                  <a:srgbClr val="800000"/>
                </a:solidFill>
              </a:rPr>
              <a:t>epler</a:t>
            </a:r>
            <a:r>
              <a:rPr lang="cs-CZ" sz="2800" b="1" dirty="0" smtClean="0">
                <a:solidFill>
                  <a:srgbClr val="800000"/>
                </a:solidFill>
              </a:rPr>
              <a:t>ova</a:t>
            </a:r>
            <a:r>
              <a:rPr lang="en-US" sz="2800" b="1" dirty="0" smtClean="0">
                <a:solidFill>
                  <a:srgbClr val="800000"/>
                </a:solidFill>
              </a:rPr>
              <a:t> </a:t>
            </a:r>
            <a:r>
              <a:rPr lang="en-US" sz="2800" b="1" dirty="0" err="1">
                <a:solidFill>
                  <a:srgbClr val="800000"/>
                </a:solidFill>
              </a:rPr>
              <a:t>Rozprava</a:t>
            </a:r>
            <a:r>
              <a:rPr lang="en-US" sz="2800" b="1" dirty="0">
                <a:solidFill>
                  <a:srgbClr val="800000"/>
                </a:solidFill>
              </a:rPr>
              <a:t> s </a:t>
            </a:r>
            <a:r>
              <a:rPr lang="cs-CZ" sz="2800" b="1" dirty="0" smtClean="0">
                <a:solidFill>
                  <a:srgbClr val="800000"/>
                </a:solidFill>
              </a:rPr>
              <a:t>ním</a:t>
            </a:r>
            <a:endParaRPr lang="en-US" sz="2800" b="1" dirty="0">
              <a:solidFill>
                <a:srgbClr val="800000"/>
              </a:solidFill>
            </a:endParaRPr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4294967295"/>
          </p:nvPr>
        </p:nvSpPr>
        <p:spPr>
          <a:xfrm>
            <a:off x="144000" y="5386320"/>
            <a:ext cx="9344520" cy="1829160"/>
          </a:xfrm>
        </p:spPr>
        <p:txBody>
          <a:bodyPr wrap="square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–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–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»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»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»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»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»"/>
            </a:lvl9pPr>
          </a:lstStyle>
          <a:p>
            <a:pPr marL="0" lvl="0" indent="0"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000" b="1" dirty="0"/>
              <a:t>Alena Hadravová </a:t>
            </a:r>
            <a:r>
              <a:rPr lang="en-US" sz="2000" b="1" dirty="0"/>
              <a:t>&amp; </a:t>
            </a:r>
            <a:r>
              <a:rPr lang="cs-CZ" sz="2000" b="1" dirty="0"/>
              <a:t>Petr Hadrava</a:t>
            </a:r>
          </a:p>
          <a:p>
            <a:pPr marL="0" lvl="0" indent="0"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000" b="1" dirty="0"/>
              <a:t>Kabinet dějin vědy ÚSD AV ČR </a:t>
            </a:r>
            <a:r>
              <a:rPr lang="en-US" sz="2000" b="1" dirty="0"/>
              <a:t>&amp; </a:t>
            </a:r>
            <a:r>
              <a:rPr lang="cs-CZ" sz="2000" b="1" dirty="0"/>
              <a:t>Astronomický ústav AV ČR</a:t>
            </a:r>
          </a:p>
          <a:p>
            <a:pPr marL="0" lvl="0" indent="0"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000" b="1" dirty="0" smtClean="0"/>
              <a:t>GVM, 24. srpna </a:t>
            </a:r>
            <a:r>
              <a:rPr lang="cs-CZ" sz="2000" b="1" dirty="0"/>
              <a:t>2016</a:t>
            </a:r>
          </a:p>
          <a:p>
            <a:pPr marL="0" lvl="0" indent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dirty="0">
              <a:solidFill>
                <a:srgbClr val="FFFF66"/>
              </a:solidFill>
            </a:endParaRPr>
          </a:p>
        </p:txBody>
      </p:sp>
      <p:pic>
        <p:nvPicPr>
          <p:cNvPr id="4" name="KEPLACH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1051" t="8399" r="9946" b="7559"/>
          <a:stretch>
            <a:fillRect/>
          </a:stretch>
        </p:blipFill>
        <p:spPr>
          <a:xfrm>
            <a:off x="4835880" y="2304000"/>
            <a:ext cx="2292119" cy="29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ALILEO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12000" y="2263320"/>
            <a:ext cx="2664000" cy="2992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257400" y="360000"/>
            <a:ext cx="4993560" cy="1329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Johannes Kepler, </a:t>
            </a:r>
            <a:r>
              <a:rPr lang="cs-CZ" sz="2200" b="1" i="1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Astronomia nova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1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seu Commentarii de motibus Martis</a:t>
            </a:r>
            <a:r>
              <a:rPr lang="cs-CZ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Pragae 1609</a:t>
            </a:r>
          </a:p>
        </p:txBody>
      </p:sp>
      <p:pic>
        <p:nvPicPr>
          <p:cNvPr id="3" name="astrnova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84000" y="432000"/>
            <a:ext cx="3662280" cy="618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EPLERNL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85799" y="1827720"/>
            <a:ext cx="3695760" cy="4724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44000"/>
            <a:ext cx="5598000" cy="66826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5688000" y="5616000"/>
            <a:ext cx="3240000" cy="516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800" b="1" i="0" u="none" strike="noStrike" baseline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Císař Rudolf II.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8000" y="216000"/>
            <a:ext cx="8714543" cy="636952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Keplerova korespondence (více než 1 100 položek)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4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KGW 13, z let 1590 – 1599 (127 dopisů)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KGW 14, z let 1599 – 1603 (147 dopisů)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KGW 15, z let 1604 – 1607 (159 dopisů)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KGW 16, z let 1607 – 1611 (193 dopisy)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KGW 17, z let 1612 – 1620 (257 dopisů)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KGW 18, z let 1620 – 1630 (260 dopisů)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4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Kvantitativně vzato, nejčetnější a nejrozsáhlejší </a:t>
            </a:r>
            <a:endParaRPr lang="cs-CZ" sz="24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korespondenci </a:t>
            </a:r>
            <a:r>
              <a:rPr lang="cs-CZ" sz="24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vedl z Čech.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4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Keplerovy dopisy Galileimu (7): </a:t>
            </a:r>
            <a:r>
              <a:rPr lang="cs-CZ" sz="24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13. října 1597, 19. dubna </a:t>
            </a:r>
            <a:endParaRPr lang="cs-CZ" sz="24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1610</a:t>
            </a:r>
            <a:r>
              <a:rPr lang="cs-CZ" sz="24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, 9. srpna 1610, 25. října 1610, prosinec 1610, 9. ledna </a:t>
            </a:r>
            <a:endParaRPr lang="cs-CZ" sz="24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1611</a:t>
            </a:r>
            <a:r>
              <a:rPr lang="cs-CZ" sz="24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, 28. března 1611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Galilei Keplerovi (3):</a:t>
            </a:r>
            <a:r>
              <a:rPr lang="cs-CZ" sz="24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 4. srpna 1597, 19. srpna 1610,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28. srpna 1627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440927" y="3856678"/>
            <a:ext cx="3668290" cy="246075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Johannes Kepler, </a:t>
            </a:r>
            <a:endParaRPr lang="cs-CZ" sz="22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1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Dissertatio</a:t>
            </a:r>
            <a:r>
              <a:rPr lang="cs-CZ" sz="2200" b="1" i="1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 </a:t>
            </a:r>
            <a:r>
              <a:rPr lang="cs-CZ" sz="2200" b="1" i="1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cum</a:t>
            </a:r>
            <a:r>
              <a:rPr lang="cs-CZ" sz="2200" b="1" i="1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 </a:t>
            </a:r>
            <a:r>
              <a:rPr lang="cs-CZ" sz="2200" b="1" i="1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Nuncio</a:t>
            </a:r>
            <a:r>
              <a:rPr lang="cs-CZ" sz="2200" b="1" i="1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 </a:t>
            </a:r>
            <a:endParaRPr lang="cs-CZ" sz="2200" b="1" i="1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1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sidereo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, </a:t>
            </a:r>
            <a:endParaRPr lang="cs-CZ" sz="22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Pragae</a:t>
            </a:r>
            <a:r>
              <a:rPr lang="cs-CZ" sz="22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 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1610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Praha, Národní knihovna, </a:t>
            </a:r>
            <a:endParaRPr lang="cs-CZ" sz="22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49 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B 30, </a:t>
            </a:r>
            <a:r>
              <a:rPr lang="cs-CZ" sz="2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adl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. 4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91" y="188640"/>
            <a:ext cx="4946927" cy="65253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RTAMN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4920" y="304920"/>
            <a:ext cx="2847960" cy="419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EPOPTE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00600" y="380880"/>
            <a:ext cx="4146479" cy="624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TICA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057400" y="3429000"/>
            <a:ext cx="2568600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3352680" y="5943600"/>
            <a:ext cx="5791320" cy="1068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Giordano Bruno (1548–1600)  </a:t>
            </a:r>
            <a:r>
              <a:rPr lang="cs-CZ" sz="32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Droid Sans Fallback" pitchFamily="2"/>
                <a:cs typeface="FreeSans" pitchFamily="2"/>
              </a:rPr>
              <a:t>48 - 1600</a:t>
            </a:r>
          </a:p>
        </p:txBody>
      </p:sp>
      <p:pic>
        <p:nvPicPr>
          <p:cNvPr id="3" name="BRUNO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47880" y="4114800"/>
            <a:ext cx="2201760" cy="247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lement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76920" y="3048120"/>
            <a:ext cx="3881159" cy="2962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ALI03A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04920" y="304920"/>
            <a:ext cx="4276440" cy="366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3917" y="1124744"/>
            <a:ext cx="8533403" cy="513841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“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Jsem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vzdálen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tomu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, Galilee,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abych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Ti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nevěřil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... </a:t>
            </a:r>
            <a:endParaRPr lang="cs-CZ" sz="28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ve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věci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čtyř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planet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kolem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Jupitera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.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Spíše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bych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si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endParaRPr lang="cs-CZ" sz="28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přál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mít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teď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po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ruce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dalekohled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,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abych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Tě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mohl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endParaRPr lang="cs-CZ" sz="28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předběhnout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v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objevu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dvou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oběžnic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Marsu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endParaRPr lang="cs-CZ" sz="28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(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zdá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se mi,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že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to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tak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žádá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proporčnost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),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šesti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endParaRPr lang="cs-CZ" sz="28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či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osmi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Saturnu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a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po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jednom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satelitu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snad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pro </a:t>
            </a:r>
            <a:endParaRPr lang="cs-CZ" sz="28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Venuši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a </a:t>
            </a:r>
            <a:r>
              <a:rPr lang="en-GB" sz="28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Merkur</a:t>
            </a:r>
            <a:r>
              <a:rPr lang="en-GB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.”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8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8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8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8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0" u="none" strike="noStrike" baseline="0" dirty="0">
                <a:ln>
                  <a:noFill/>
                </a:ln>
                <a:solidFill>
                  <a:srgbClr val="0000FF"/>
                </a:solidFill>
                <a:latin typeface="Arial" pitchFamily="34"/>
                <a:ea typeface="Times New Roman" pitchFamily="18"/>
                <a:cs typeface="Times New Roman" pitchFamily="18"/>
              </a:rPr>
              <a:t>(J. Kepler, </a:t>
            </a:r>
            <a:r>
              <a:rPr lang="en-GB" sz="2000" b="1" i="1" u="none" strike="noStrike" baseline="0" dirty="0" err="1">
                <a:ln>
                  <a:noFill/>
                </a:ln>
                <a:solidFill>
                  <a:srgbClr val="0000FF"/>
                </a:solidFill>
                <a:latin typeface="Arial" pitchFamily="34"/>
                <a:ea typeface="Times New Roman" pitchFamily="18"/>
                <a:cs typeface="Times New Roman" pitchFamily="18"/>
              </a:rPr>
              <a:t>Rozprava</a:t>
            </a:r>
            <a:r>
              <a:rPr lang="en-GB" sz="2000" b="1" i="0" u="none" strike="noStrike" baseline="0" dirty="0">
                <a:ln>
                  <a:noFill/>
                </a:ln>
                <a:solidFill>
                  <a:srgbClr val="0000FF"/>
                </a:solidFill>
                <a:latin typeface="Arial" pitchFamily="34"/>
                <a:ea typeface="Times New Roman" pitchFamily="18"/>
                <a:cs typeface="Times New Roman" pitchFamily="18"/>
              </a:rPr>
              <a:t>, 2016, str. 130–131.)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0600" y="712080"/>
            <a:ext cx="4559400" cy="54079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4939920" y="720000"/>
            <a:ext cx="4060079" cy="6123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Planety: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2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Merkur – Venuše: osmistěn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Venuše – Země: dvacetistěn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Země – Mars: dvanáctistěn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Mars – Jupiter: čtyřstěn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Jupiter – Saturn: šestistěn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2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Měsíce: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2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Merkur – jeden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Venuše – jeden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Země – jeden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Mars – dva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Jupiter – čtyři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Saturn – šest či osm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2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2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16000" y="6336000"/>
            <a:ext cx="5112000" cy="3646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800" b="1" i="1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Mysterium cosmographicum</a:t>
            </a:r>
            <a:r>
              <a:rPr lang="cs-CZ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, 1596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WIFT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39720" y="304920"/>
            <a:ext cx="2498760" cy="3124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WIFT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267080" y="838080"/>
            <a:ext cx="3432239" cy="28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HOBOS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048120" y="3886200"/>
            <a:ext cx="2438280" cy="2168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HALL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1520" y="3733920"/>
            <a:ext cx="2172960" cy="274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DEIMOS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715000" y="3886200"/>
            <a:ext cx="2819520" cy="21160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Volný tvar 6"/>
          <p:cNvSpPr/>
          <p:nvPr/>
        </p:nvSpPr>
        <p:spPr>
          <a:xfrm>
            <a:off x="3200400" y="228600"/>
            <a:ext cx="5562720" cy="1068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Jonathan Swift (1667–1745)   </a:t>
            </a:r>
            <a:r>
              <a:rPr lang="cs-CZ" sz="32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Droid Sans Fallback" pitchFamily="2"/>
                <a:cs typeface="FreeSans" pitchFamily="2"/>
              </a:rPr>
              <a:t>1667 - 1745</a:t>
            </a:r>
          </a:p>
        </p:txBody>
      </p:sp>
      <p:sp>
        <p:nvSpPr>
          <p:cNvPr id="8" name="Volný tvar 7"/>
          <p:cNvSpPr/>
          <p:nvPr/>
        </p:nvSpPr>
        <p:spPr>
          <a:xfrm>
            <a:off x="3352680" y="6019919"/>
            <a:ext cx="5791320" cy="58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Asaph Hall (1829–1907) </a:t>
            </a:r>
            <a:r>
              <a:rPr lang="cs-CZ" sz="32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Droid Sans Fallback" pitchFamily="2"/>
                <a:cs typeface="FreeSans" pitchFamily="2"/>
              </a:rPr>
              <a:t>29 - 1907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5760" y="437760"/>
            <a:ext cx="8683701" cy="618485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Jazyk jako odraz myšlení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- Galileo, Brahe, Kepler – různé „latiny“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400" b="1" i="0" u="none" strike="noStrike" baseline="0" dirty="0">
              <a:ln>
                <a:noFill/>
              </a:ln>
              <a:solidFill>
                <a:srgbClr val="8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Keplerova lehkost tvorby, nadhled, sebejistota, pohled do </a:t>
            </a:r>
            <a:endParaRPr lang="cs-CZ" sz="2400" b="1" i="0" u="none" strike="noStrike" baseline="0" dirty="0" smtClean="0">
              <a:ln>
                <a:noFill/>
              </a:ln>
              <a:solidFill>
                <a:srgbClr val="8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 smtClean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tvůrčí </a:t>
            </a:r>
            <a:r>
              <a:rPr lang="cs-CZ" sz="2400" b="1" i="0" u="none" strike="noStrike" baseline="0" dirty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„kuchyně“, vtip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- pojmenování Jupiterových měsíců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400" b="1" i="0" u="none" strike="noStrike" baseline="0" dirty="0">
              <a:ln>
                <a:noFill/>
              </a:ln>
              <a:solidFill>
                <a:srgbClr val="8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Soudobá terminologie a slovotvorba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- </a:t>
            </a:r>
            <a:r>
              <a:rPr lang="cs-CZ" sz="2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perspicillum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 (</a:t>
            </a:r>
            <a:r>
              <a:rPr lang="cs-CZ" sz="2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telescopium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 x </a:t>
            </a:r>
            <a:r>
              <a:rPr lang="cs-CZ" sz="2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microscopium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- </a:t>
            </a:r>
            <a:r>
              <a:rPr lang="cs-CZ" sz="2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oceanus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, mare, sinus (záliv), </a:t>
            </a:r>
            <a:r>
              <a:rPr lang="cs-CZ" sz="2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lacus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 (jezero), </a:t>
            </a:r>
            <a:r>
              <a:rPr lang="cs-CZ" sz="2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palus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 (bažina)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- řecké pojmy: satelit, Volva, </a:t>
            </a:r>
            <a:r>
              <a:rPr lang="cs-CZ" sz="2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DejaVu Sans" pitchFamily="34"/>
                <a:ea typeface="DejaVu Sans" pitchFamily="34"/>
                <a:cs typeface="DejaVu Sans" pitchFamily="34"/>
              </a:rPr>
              <a:t>ρο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DejaVu Sans" pitchFamily="34"/>
                <a:ea typeface="DejaVu Sans" pitchFamily="34"/>
                <a:cs typeface="DejaVu Sans" pitchFamily="34"/>
              </a:rPr>
              <a:t>πή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400" b="1" i="0" u="none" strike="noStrike" baseline="0" dirty="0">
              <a:ln>
                <a:noFill/>
              </a:ln>
              <a:solidFill>
                <a:srgbClr val="8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Keplerovo vysoce etické smýšlení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400" b="1" i="0" u="none" strike="noStrike" baseline="0" dirty="0">
              <a:ln>
                <a:noFill/>
              </a:ln>
              <a:solidFill>
                <a:srgbClr val="8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Kepler jako prototyp novodobého a moderně uvažujícího </a:t>
            </a:r>
            <a:endParaRPr lang="cs-CZ" sz="2400" b="1" i="0" u="none" strike="noStrike" baseline="0" dirty="0" smtClean="0">
              <a:ln>
                <a:noFill/>
              </a:ln>
              <a:solidFill>
                <a:srgbClr val="8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 smtClean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špičkového </a:t>
            </a:r>
            <a:r>
              <a:rPr lang="cs-CZ" sz="2400" b="1" i="0" u="none" strike="noStrike" baseline="0" dirty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vědce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- samozřejmě zakotveného ve své době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39552" y="620688"/>
            <a:ext cx="75608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endParaRPr lang="cs-CZ" b="1" i="1" dirty="0"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lvl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r>
              <a:rPr lang="cs-CZ" b="1" i="1" dirty="0"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  <a:hlinkClick r:id="rId2"/>
              </a:rPr>
              <a:t>www.asu.cas.cz/~had/pubal.html</a:t>
            </a:r>
            <a:r>
              <a:rPr lang="cs-CZ" b="1" i="1" dirty="0" smtClean="0"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:</a:t>
            </a:r>
          </a:p>
          <a:p>
            <a:pPr lvl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endParaRPr lang="cs-CZ" b="1" i="1" dirty="0">
              <a:solidFill>
                <a:srgbClr val="8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lvl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r>
              <a:rPr lang="cs-CZ" b="1" i="1" dirty="0"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Tycho Brahe, Přístroje obnovené astronomie, Praha, </a:t>
            </a:r>
          </a:p>
          <a:p>
            <a:pPr lvl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r>
              <a:rPr lang="cs-CZ" b="1" i="1" dirty="0"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KLP 1996–2000</a:t>
            </a:r>
          </a:p>
          <a:p>
            <a:pPr lvl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endParaRPr lang="cs-CZ" b="1" i="1" dirty="0" smtClean="0"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lvl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r>
              <a:rPr lang="cs-CZ" sz="2200" b="1" i="1" dirty="0"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Johannes Kepler, Sen neboli Měsíční astronomie. </a:t>
            </a:r>
          </a:p>
          <a:p>
            <a:pPr lvl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r>
              <a:rPr lang="cs-CZ" sz="2200" b="1" dirty="0" smtClean="0"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Praha</a:t>
            </a:r>
            <a:r>
              <a:rPr lang="cs-CZ" sz="2200" b="1" dirty="0"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, Paseka – NTM 2004</a:t>
            </a:r>
          </a:p>
          <a:p>
            <a:pPr lvl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endParaRPr lang="cs-CZ" b="1" i="1" dirty="0"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lvl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r>
              <a:rPr lang="cs-CZ" b="1" i="1" dirty="0" smtClean="0"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Křišťan </a:t>
            </a:r>
            <a:r>
              <a:rPr lang="cs-CZ" b="1" i="1" dirty="0"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z Prachatic, Stavba a užití astrolábu, Praha, </a:t>
            </a:r>
          </a:p>
          <a:p>
            <a:pPr lvl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r>
              <a:rPr lang="cs-CZ" b="1" i="1" dirty="0" err="1"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Filosofia</a:t>
            </a:r>
            <a:r>
              <a:rPr lang="cs-CZ" b="1" i="1" dirty="0"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 2001</a:t>
            </a:r>
          </a:p>
          <a:p>
            <a:pPr lvl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endParaRPr lang="cs-CZ" b="1" i="1" dirty="0"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lvl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r>
              <a:rPr lang="cs-CZ" b="1" i="1" dirty="0" err="1"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Sphaera</a:t>
            </a:r>
            <a:r>
              <a:rPr lang="cs-CZ" b="1" i="1" dirty="0"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 </a:t>
            </a:r>
            <a:r>
              <a:rPr lang="cs-CZ" b="1" i="1" dirty="0" err="1"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octava</a:t>
            </a:r>
            <a:r>
              <a:rPr lang="cs-CZ" b="1" i="1" dirty="0"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. Mýty a věda o hvězdách I-IV.</a:t>
            </a:r>
            <a:r>
              <a:rPr lang="cs-CZ" b="1" dirty="0"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 Praha, </a:t>
            </a:r>
          </a:p>
          <a:p>
            <a:pPr lvl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r>
              <a:rPr lang="cs-CZ" b="1" dirty="0" err="1"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Artefactum</a:t>
            </a:r>
            <a:r>
              <a:rPr lang="cs-CZ" b="1" dirty="0"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 – Academia 2013</a:t>
            </a:r>
            <a:endParaRPr lang="cs-CZ" b="1" dirty="0"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96570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8880" y="456480"/>
            <a:ext cx="8377912" cy="61233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“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Vždycky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jsem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se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držel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zásady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,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abych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endParaRPr lang="cs-CZ" sz="32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pochválil</a:t>
            </a:r>
            <a:r>
              <a:rPr lang="en-GB" sz="32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to, co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podle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mého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mínění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druzí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endParaRPr lang="cs-CZ" sz="32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řekli</a:t>
            </a:r>
            <a:r>
              <a:rPr lang="en-GB" sz="32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dobře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, a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abych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zamítl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to, co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podle</a:t>
            </a:r>
            <a:endParaRPr lang="en-GB" sz="3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mne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řekli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špatně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.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Nikdy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jsme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nezavrhoval</a:t>
            </a:r>
            <a:endParaRPr lang="en-GB" sz="3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či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nesnižoval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vědecké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nápady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druhých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když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jsem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neměl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žádné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své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vlastní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.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Nikdy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endParaRPr lang="cs-CZ" sz="32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jsem</a:t>
            </a:r>
            <a:r>
              <a:rPr lang="en-GB" sz="32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nebyl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servilní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k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druhým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a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ani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jsem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endParaRPr lang="cs-CZ" sz="32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neopomíjel</a:t>
            </a:r>
            <a:r>
              <a:rPr lang="en-GB" sz="32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své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zásluhy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,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učinil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-li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jsem</a:t>
            </a:r>
            <a:endParaRPr lang="en-GB" sz="3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nějaký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objev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vlastními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silami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lépe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či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3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jako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endParaRPr lang="cs-CZ" sz="32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první</a:t>
            </a:r>
            <a:r>
              <a:rPr lang="en-GB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Times New Roman" pitchFamily="18"/>
                <a:cs typeface="Times New Roman" pitchFamily="18"/>
              </a:rPr>
              <a:t>.”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3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0" u="none" strike="noStrike" baseline="0" dirty="0">
                <a:ln>
                  <a:noFill/>
                </a:ln>
                <a:solidFill>
                  <a:srgbClr val="0000FF"/>
                </a:solidFill>
                <a:latin typeface="Arial" pitchFamily="34"/>
                <a:ea typeface="Times New Roman" pitchFamily="18"/>
                <a:cs typeface="Times New Roman" pitchFamily="18"/>
              </a:rPr>
              <a:t>(J. Kepler, </a:t>
            </a:r>
            <a:r>
              <a:rPr lang="en-GB" sz="2000" b="1" i="1" u="none" strike="noStrike" baseline="0" dirty="0" err="1">
                <a:ln>
                  <a:noFill/>
                </a:ln>
                <a:solidFill>
                  <a:srgbClr val="0000FF"/>
                </a:solidFill>
                <a:latin typeface="Arial" pitchFamily="34"/>
                <a:ea typeface="Times New Roman" pitchFamily="18"/>
                <a:cs typeface="Times New Roman" pitchFamily="18"/>
              </a:rPr>
              <a:t>Rozprava</a:t>
            </a:r>
            <a:r>
              <a:rPr lang="en-GB" sz="2000" b="1" i="0" u="none" strike="noStrike" baseline="0" dirty="0">
                <a:ln>
                  <a:noFill/>
                </a:ln>
                <a:solidFill>
                  <a:srgbClr val="0000FF"/>
                </a:solidFill>
                <a:latin typeface="Arial" pitchFamily="34"/>
                <a:ea typeface="Times New Roman" pitchFamily="18"/>
                <a:cs typeface="Times New Roman" pitchFamily="18"/>
              </a:rPr>
              <a:t>, 2016, str. 120)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000" b="1" i="0" u="none" strike="noStrike" baseline="0" dirty="0">
              <a:ln>
                <a:noFill/>
              </a:ln>
              <a:solidFill>
                <a:srgbClr val="0000FF"/>
              </a:solidFill>
              <a:latin typeface="Arial" pitchFamily="34"/>
              <a:ea typeface="Times New Roman" pitchFamily="18"/>
              <a:cs typeface="Times New Roman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1268760"/>
            <a:ext cx="8033266" cy="652340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r>
              <a:rPr lang="cs-CZ" sz="2200" b="1" i="1" u="none" strike="noStrike" baseline="0" dirty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Z Keplera je ještě do češtiny přeloženo: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endParaRPr lang="cs-CZ" sz="2200" b="1" i="1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r>
              <a:rPr lang="cs-CZ" sz="2200" b="1" i="1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Diotrika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. Přel. Mojmír Petráň, Olomouc, 2011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r>
              <a:rPr lang="cs-CZ" sz="2200" b="1" i="1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O šestiúhelné sněhové vločce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. Přel. Petr Daniš, Praha, </a:t>
            </a:r>
            <a:r>
              <a:rPr lang="cs-CZ" sz="2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s.a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endParaRPr lang="cs-CZ" sz="2200" b="1" i="1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r>
              <a:rPr lang="cs-CZ" sz="2200" b="1" i="0" u="none" strike="noStrike" baseline="0" dirty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endParaRPr lang="cs-CZ" sz="2200" b="1" i="0" u="none" strike="noStrike" baseline="0" dirty="0">
              <a:ln>
                <a:noFill/>
              </a:ln>
              <a:solidFill>
                <a:srgbClr val="8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endParaRPr lang="cs-CZ" sz="2200" b="1" i="0" u="none" strike="noStrike" baseline="0" dirty="0">
              <a:ln>
                <a:noFill/>
              </a:ln>
              <a:solidFill>
                <a:srgbClr val="8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endParaRPr lang="cs-CZ" sz="2200" b="1" i="0" u="none" strike="noStrike" baseline="0" dirty="0">
              <a:ln>
                <a:noFill/>
              </a:ln>
              <a:solidFill>
                <a:srgbClr val="8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2200"/>
            </a:pPr>
            <a:endParaRPr lang="cs-CZ" sz="2200" b="1" i="0" u="none" strike="noStrike" baseline="0" dirty="0">
              <a:ln>
                <a:noFill/>
              </a:ln>
              <a:solidFill>
                <a:srgbClr val="800000"/>
              </a:solidFill>
              <a:latin typeface="Arial" pitchFamily="34"/>
              <a:ea typeface="Droid Sans Fallback" pitchFamily="2"/>
              <a:cs typeface="Free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6480" y="43560"/>
            <a:ext cx="4914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2880" y="144000"/>
            <a:ext cx="5307120" cy="6623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5472000" y="3240000"/>
            <a:ext cx="3073575" cy="313786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Pacificus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 z Verony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(9. století).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Benátky, </a:t>
            </a:r>
            <a:r>
              <a:rPr lang="cs-CZ" sz="2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Biblioteca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 </a:t>
            </a:r>
            <a:endParaRPr lang="cs-CZ" sz="22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Nazionale</a:t>
            </a:r>
            <a:r>
              <a:rPr lang="cs-CZ" sz="22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 </a:t>
            </a:r>
            <a:r>
              <a:rPr lang="cs-CZ" sz="2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Marciana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Ms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. Lat VIII 22, </a:t>
            </a:r>
            <a:endParaRPr lang="cs-CZ" sz="22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fol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. 1r (12./13. století</a:t>
            </a:r>
            <a:r>
              <a:rPr lang="cs-CZ" sz="22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)</a:t>
            </a: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2318" t="29063"/>
          <a:stretch>
            <a:fillRect/>
          </a:stretch>
        </p:blipFill>
        <p:spPr>
          <a:xfrm>
            <a:off x="216000" y="216000"/>
            <a:ext cx="4464000" cy="264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26641" b="13320"/>
          <a:stretch>
            <a:fillRect/>
          </a:stretch>
        </p:blipFill>
        <p:spPr>
          <a:xfrm>
            <a:off x="4714200" y="4699080"/>
            <a:ext cx="4248000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19960" y="2951999"/>
            <a:ext cx="4388040" cy="3671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4968000" y="692696"/>
            <a:ext cx="3509592" cy="347642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Čočky broušené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z horského křišťálu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Kréta, </a:t>
            </a:r>
            <a:r>
              <a:rPr lang="cs-CZ" sz="22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Palaikastro</a:t>
            </a: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1600–1500 př. n. l.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Archeologické muzeum, </a:t>
            </a:r>
            <a:endParaRPr lang="cs-CZ" sz="22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Iraklio</a:t>
            </a:r>
            <a:endParaRPr lang="cs-CZ" sz="2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975920" y="360000"/>
            <a:ext cx="3628080" cy="3215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>
                <a:ln>
                  <a:noFill/>
                </a:ln>
                <a:solidFill>
                  <a:srgbClr val="800000"/>
                </a:solidFill>
                <a:latin typeface="Arial" pitchFamily="34"/>
                <a:ea typeface="Droid Sans Fallback" pitchFamily="2"/>
                <a:cs typeface="FreeSans" pitchFamily="2"/>
              </a:rPr>
              <a:t>Galileovy dalekohledy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400" b="1" i="0" u="none" strike="noStrike" baseline="0">
              <a:ln>
                <a:noFill/>
              </a:ln>
              <a:solidFill>
                <a:srgbClr val="DC23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333333"/>
                </a:solidFill>
                <a:latin typeface="Arial" pitchFamily="34"/>
                <a:ea typeface="Droid Sans Fallback" pitchFamily="2"/>
                <a:cs typeface="FreeSans" pitchFamily="2"/>
              </a:rPr>
              <a:t>Florencie, Museo Galileo,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333333"/>
                </a:solidFill>
                <a:latin typeface="Arial" pitchFamily="34"/>
                <a:ea typeface="Droid Sans Fallback" pitchFamily="2"/>
                <a:cs typeface="FreeSans" pitchFamily="2"/>
              </a:rPr>
              <a:t>Palazzo Castellani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200" b="1" i="0" u="none" strike="noStrike" baseline="0">
              <a:ln>
                <a:noFill/>
              </a:ln>
              <a:solidFill>
                <a:srgbClr val="333333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333333"/>
                </a:solidFill>
                <a:latin typeface="Arial" pitchFamily="34"/>
                <a:ea typeface="Droid Sans Fallback" pitchFamily="2"/>
                <a:cs typeface="FreeSans" pitchFamily="2"/>
              </a:rPr>
              <a:t>(do roku 2010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333333"/>
                </a:solidFill>
                <a:latin typeface="Arial" pitchFamily="34"/>
                <a:ea typeface="Droid Sans Fallback" pitchFamily="2"/>
                <a:cs typeface="FreeSans" pitchFamily="2"/>
              </a:rPr>
              <a:t>Istituto e Museo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333333"/>
                </a:solidFill>
                <a:latin typeface="Arial" pitchFamily="34"/>
                <a:ea typeface="Droid Sans Fallback" pitchFamily="2"/>
                <a:cs typeface="FreeSans" pitchFamily="2"/>
              </a:rPr>
              <a:t>di Storia della Scienza)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200" b="1" i="0" u="none" strike="noStrike" baseline="0">
              <a:ln>
                <a:noFill/>
              </a:ln>
              <a:solidFill>
                <a:srgbClr val="333333"/>
              </a:solidFill>
              <a:latin typeface="Arial" pitchFamily="34"/>
              <a:ea typeface="Droid Sans Fallback" pitchFamily="2"/>
              <a:cs typeface="FreeSans" pitchFamily="2"/>
            </a:endParaRPr>
          </a:p>
        </p:txBody>
      </p:sp>
      <p:pic>
        <p:nvPicPr>
          <p:cNvPr id="3" name="GALITEL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6880" y="503999"/>
            <a:ext cx="4443120" cy="6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84000" y="3240000"/>
            <a:ext cx="3168000" cy="331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NTIT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9449" t="3515" r="4724" b="3515"/>
          <a:stretch>
            <a:fillRect/>
          </a:stretch>
        </p:blipFill>
        <p:spPr>
          <a:xfrm>
            <a:off x="107504" y="144000"/>
            <a:ext cx="4642200" cy="65872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5472000" y="4448160"/>
            <a:ext cx="3384000" cy="10958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Galileo Galilei,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1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Sidereus nuncius</a:t>
            </a:r>
            <a:r>
              <a:rPr lang="cs-CZ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Benátky 1610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30690"/>
            <a:ext cx="4932040" cy="1157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LI34A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4920" y="228600"/>
            <a:ext cx="4419360" cy="410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ALI35A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76920" y="2514600"/>
            <a:ext cx="41004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4724280" y="576000"/>
            <a:ext cx="3671496" cy="119887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Kráter </a:t>
            </a:r>
            <a:r>
              <a:rPr lang="cs-CZ" sz="24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Albategnius</a:t>
            </a:r>
            <a:r>
              <a:rPr lang="cs-CZ" sz="24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, </a:t>
            </a:r>
            <a:endParaRPr lang="cs-CZ" sz="24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připomínající</a:t>
            </a:r>
            <a:endParaRPr lang="cs-CZ" sz="24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roid Sans Fallback" pitchFamily="2"/>
              <a:cs typeface="Free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4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Galileimu tvarem Čechy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920</Words>
  <Application>Microsoft Office PowerPoint</Application>
  <PresentationFormat>Předvádění na obrazovce (4:3)</PresentationFormat>
  <Paragraphs>203</Paragraphs>
  <Slides>31</Slides>
  <Notes>29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Default</vt:lpstr>
      <vt:lpstr>Prezentace aplikace PowerPoint</vt:lpstr>
      <vt:lpstr>Hvězdný posel Galilea Galileiho a Keplerova Rozprava s ním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Petr Hadrava</dc:creator>
  <cp:lastModifiedBy>AH</cp:lastModifiedBy>
  <cp:revision>82</cp:revision>
  <dcterms:created xsi:type="dcterms:W3CDTF">2007-02-21T13:48:53Z</dcterms:created>
  <dcterms:modified xsi:type="dcterms:W3CDTF">2016-08-23T08:00:00Z</dcterms:modified>
</cp:coreProperties>
</file>