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3" r:id="rId20"/>
    <p:sldId id="274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9" autoAdjust="0"/>
    <p:restoredTop sz="94676" autoAdjust="0"/>
  </p:normalViewPr>
  <p:slideViewPr>
    <p:cSldViewPr snapToGrid="0">
      <p:cViewPr varScale="1">
        <p:scale>
          <a:sx n="110" d="100"/>
          <a:sy n="110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0B0B9-2ED1-40D2-9907-358ABEA823ED}" type="datetimeFigureOut">
              <a:rPr lang="cs-CZ" smtClean="0"/>
              <a:pPr/>
              <a:t>19.8.2016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5E26-6FA7-4BBF-AE68-AEF67FDDE2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9FD930-CFEA-491E-BE92-945B04811222}" type="slidenum">
              <a:rPr lang="cs-CZ" altLang="cs-CZ" sz="1200"/>
              <a:pPr algn="r"/>
              <a:t>9</a:t>
            </a:fld>
            <a:endParaRPr lang="cs-CZ" altLang="cs-CZ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10DC4-21EF-4052-9849-E42AB083CE94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0AC1F3-566D-45DE-97D9-E5342E4ADBF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1483895"/>
            <a:ext cx="8915399" cy="1949116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Diagonální metoda</a:t>
            </a:r>
            <a:br>
              <a:rPr lang="cs-CZ" sz="6000" b="1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chemeClr val="tx1"/>
                </a:solidFill>
              </a:rPr>
              <a:t>Naděje i zánik iluzí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Doc. RNDr. Eduard Fuchs, CSc.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Velké Meziříčí, 23. 8. 2016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2562044" y="276045"/>
          <a:ext cx="7507741" cy="6392174"/>
        </p:xfrm>
        <a:graphic>
          <a:graphicData uri="http://schemas.openxmlformats.org/presentationml/2006/ole">
            <p:oleObj spid="_x0000_s1026" name="Dokument" r:id="rId3" imgW="5746651" imgH="54086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222625" y="475184"/>
          <a:ext cx="6197420" cy="6158529"/>
        </p:xfrm>
        <a:graphic>
          <a:graphicData uri="http://schemas.openxmlformats.org/presentationml/2006/ole">
            <p:oleObj spid="_x0000_s2050" name="Dokument" r:id="rId3" imgW="5746651" imgH="54086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4669" y="390629"/>
            <a:ext cx="8911687" cy="1268083"/>
          </a:xfrm>
        </p:spPr>
        <p:txBody>
          <a:bodyPr/>
          <a:lstStyle/>
          <a:p>
            <a:pPr algn="ctr"/>
            <a:r>
              <a:rPr lang="cs-CZ" b="1" dirty="0" smtClean="0"/>
              <a:t>Problémy</a:t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54707" y="1733910"/>
            <a:ext cx="4313864" cy="433258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Psychologické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Je použitý zápis reálných čísel jednoznačný?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Platí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                 </a:t>
            </a:r>
          </a:p>
          <a:p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190747" y="1759788"/>
            <a:ext cx="4313864" cy="414405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Filozofické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Je použitá metoda přípustná?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394982" y="4283349"/>
          <a:ext cx="2229441" cy="771730"/>
        </p:xfrm>
        <a:graphic>
          <a:graphicData uri="http://schemas.openxmlformats.org/presentationml/2006/ole">
            <p:oleObj spid="_x0000_s3074" name="Equation" r:id="rId3" imgW="660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4" grpId="0" uiExpand="1" build="p"/>
      <p:bldP spid="4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trike="sngStrike" dirty="0" smtClean="0"/>
              <a:t>Paradoxy</a:t>
            </a:r>
            <a:r>
              <a:rPr lang="cs-CZ" dirty="0" smtClean="0"/>
              <a:t> ANTINOMIE TEORIE MNOŽIN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smtClean="0"/>
              <a:t>Russellova</a:t>
            </a:r>
            <a:endParaRPr lang="cs-CZ" sz="3200" dirty="0" smtClean="0"/>
          </a:p>
          <a:p>
            <a:r>
              <a:rPr lang="cs-CZ" sz="3200" dirty="0" smtClean="0"/>
              <a:t>Tato věta je nepravdivá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Richardova antinomie (1905)</a:t>
            </a:r>
            <a:endParaRPr lang="cs-CZ" dirty="0"/>
          </a:p>
        </p:txBody>
      </p:sp>
      <p:pic>
        <p:nvPicPr>
          <p:cNvPr id="7" name="Zástupný symbol pro obsah 6" descr="Richard_Ju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8600" y="1892300"/>
            <a:ext cx="3403600" cy="4140200"/>
          </a:xfrm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Českých slov je konečně mnoho</a:t>
            </a:r>
          </a:p>
          <a:p>
            <a:r>
              <a:rPr lang="cs-CZ" sz="2400" dirty="0" smtClean="0"/>
              <a:t>Vět je spočetně mnoho</a:t>
            </a:r>
          </a:p>
          <a:p>
            <a:r>
              <a:rPr lang="cs-CZ" sz="2400" dirty="0" smtClean="0"/>
              <a:t>Definovat jimi lze pouze spočetně mnoho reálných čísel</a:t>
            </a:r>
          </a:p>
          <a:p>
            <a:r>
              <a:rPr lang="cs-CZ" sz="2400" dirty="0" smtClean="0"/>
              <a:t>Diagonální metodou sestrojíme další číslo, které tedy nelze definovat konečně mnoho slovy.</a:t>
            </a:r>
          </a:p>
          <a:p>
            <a:r>
              <a:rPr lang="cs-CZ" sz="2400" dirty="0" smtClean="0"/>
              <a:t>To jsme však právě učinili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Důsledek?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 smtClean="0"/>
              <a:t>3. krize matematiky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Východiska?</a:t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Odpověď není věcí matematiky, ale filozofie</a:t>
            </a:r>
          </a:p>
          <a:p>
            <a:r>
              <a:rPr lang="cs-CZ" sz="4000" dirty="0" smtClean="0"/>
              <a:t>Všeobecně přijaté východisko není známo dodnes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Formalismus</a:t>
            </a:r>
            <a:endParaRPr lang="cs-CZ" dirty="0"/>
          </a:p>
        </p:txBody>
      </p:sp>
      <p:pic>
        <p:nvPicPr>
          <p:cNvPr id="33794" name="Picture 2" descr="C:\Users\AC\Documents\Přednášky\Obrázky\Hilbert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46466" y="1600200"/>
            <a:ext cx="3507867" cy="4724400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David HILBERT (1862–1943)</a:t>
            </a:r>
          </a:p>
          <a:p>
            <a:pPr>
              <a:buNone/>
            </a:pP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Hilbertovský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program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549276"/>
            <a:ext cx="10363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400" dirty="0">
                <a:solidFill>
                  <a:schemeClr val="tx2"/>
                </a:solidFill>
              </a:rPr>
              <a:t>Kurt G</a:t>
            </a:r>
            <a:r>
              <a:rPr lang="en-US" sz="4400" dirty="0">
                <a:solidFill>
                  <a:schemeClr val="tx2"/>
                </a:solidFill>
                <a:cs typeface="Arial" pitchFamily="34" charset="0"/>
              </a:rPr>
              <a:t>ö</a:t>
            </a:r>
            <a:r>
              <a:rPr lang="cs-CZ" sz="4400" dirty="0" err="1">
                <a:solidFill>
                  <a:schemeClr val="tx2"/>
                </a:solidFill>
                <a:cs typeface="Arial" pitchFamily="34" charset="0"/>
              </a:rPr>
              <a:t>del</a:t>
            </a:r>
            <a:r>
              <a:rPr lang="cs-CZ" sz="4400" dirty="0">
                <a:solidFill>
                  <a:schemeClr val="tx2"/>
                </a:solidFill>
                <a:cs typeface="Arial" pitchFamily="34" charset="0"/>
              </a:rPr>
              <a:t> </a:t>
            </a:r>
            <a:br>
              <a:rPr lang="cs-CZ" sz="4400" dirty="0">
                <a:solidFill>
                  <a:schemeClr val="tx2"/>
                </a:solidFill>
                <a:cs typeface="Arial" pitchFamily="34" charset="0"/>
              </a:rPr>
            </a:br>
            <a:r>
              <a:rPr lang="cs-CZ" sz="3200" dirty="0">
                <a:solidFill>
                  <a:schemeClr val="tx2"/>
                </a:solidFill>
                <a:cs typeface="Arial" pitchFamily="34" charset="0"/>
              </a:rPr>
              <a:t>28</a:t>
            </a:r>
            <a:r>
              <a:rPr lang="cs-CZ" sz="3200" dirty="0" smtClean="0">
                <a:solidFill>
                  <a:schemeClr val="tx2"/>
                </a:solidFill>
                <a:cs typeface="Arial" pitchFamily="34" charset="0"/>
              </a:rPr>
              <a:t>. 4. 1906</a:t>
            </a:r>
            <a:r>
              <a:rPr lang="cs-CZ" sz="3200" dirty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cs-CZ" sz="3200" dirty="0" smtClean="0">
                <a:solidFill>
                  <a:schemeClr val="tx2"/>
                </a:solidFill>
                <a:cs typeface="Arial" pitchFamily="34" charset="0"/>
              </a:rPr>
              <a:t>Brno-4. 1. 1978</a:t>
            </a:r>
            <a:r>
              <a:rPr lang="cs-CZ" sz="3200" dirty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cs-CZ" sz="3200" dirty="0" err="1">
                <a:solidFill>
                  <a:schemeClr val="tx2"/>
                </a:solidFill>
                <a:cs typeface="Arial" pitchFamily="34" charset="0"/>
              </a:rPr>
              <a:t>Princeton</a:t>
            </a:r>
            <a:endParaRPr lang="en-US" sz="3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28800" y="3886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3200"/>
              <a:t> </a:t>
            </a:r>
          </a:p>
        </p:txBody>
      </p:sp>
      <p:pic>
        <p:nvPicPr>
          <p:cNvPr id="12295" name="Picture 7" descr="goe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3001" y="2230918"/>
            <a:ext cx="3208026" cy="4392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" name="Rectangle 10"/>
          <p:cNvSpPr>
            <a:spLocks noGrp="1" noChangeArrowheads="1"/>
          </p:cNvSpPr>
          <p:nvPr>
            <p:ph type="title" sz="quarter"/>
          </p:nvPr>
        </p:nvSpPr>
        <p:spPr>
          <a:xfrm flipV="1">
            <a:off x="624417" y="-242888"/>
            <a:ext cx="10972800" cy="242888"/>
          </a:xfrm>
        </p:spPr>
        <p:txBody>
          <a:bodyPr>
            <a:normAutofit fontScale="90000"/>
          </a:bodyPr>
          <a:lstStyle/>
          <a:p>
            <a:endParaRPr lang="cs-CZ" sz="4000"/>
          </a:p>
        </p:txBody>
      </p:sp>
      <p:pic>
        <p:nvPicPr>
          <p:cNvPr id="82948" name="Picture 4" descr="f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8018" y="0"/>
            <a:ext cx="4364567" cy="2185988"/>
          </a:xfrm>
          <a:noFill/>
          <a:ln/>
        </p:spPr>
      </p:pic>
      <p:pic>
        <p:nvPicPr>
          <p:cNvPr id="82951" name="Picture 7" descr="f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1" y="549275"/>
            <a:ext cx="2696633" cy="2185988"/>
          </a:xfrm>
          <a:noFill/>
          <a:ln/>
        </p:spPr>
      </p:pic>
      <p:pic>
        <p:nvPicPr>
          <p:cNvPr id="82960" name="Picture 16" descr="f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28136" y="2882871"/>
            <a:ext cx="6068125" cy="3554412"/>
          </a:xfrm>
          <a:noFill/>
          <a:ln/>
        </p:spPr>
      </p:pic>
      <p:pic>
        <p:nvPicPr>
          <p:cNvPr id="82961" name="Picture 17" descr="f3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7996687" y="3195847"/>
            <a:ext cx="2760453" cy="3384550"/>
          </a:xfrm>
          <a:noFill/>
          <a:ln/>
        </p:spPr>
      </p:pic>
      <p:pic>
        <p:nvPicPr>
          <p:cNvPr id="82962" name="Picture 18" descr="godel-stud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76913" y="333376"/>
            <a:ext cx="2036154" cy="2303463"/>
          </a:xfrm>
          <a:prstGeom prst="rect">
            <a:avLst/>
          </a:prstGeom>
          <a:noFill/>
        </p:spPr>
      </p:pic>
      <p:pic>
        <p:nvPicPr>
          <p:cNvPr id="82963" name="Picture 19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" y="0"/>
            <a:ext cx="1250828" cy="1743075"/>
          </a:xfrm>
          <a:prstGeom prst="rect">
            <a:avLst/>
          </a:prstGeom>
          <a:noFill/>
        </p:spPr>
      </p:pic>
      <p:pic>
        <p:nvPicPr>
          <p:cNvPr id="82964" name="Picture 20" descr="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" y="2734155"/>
            <a:ext cx="1328467" cy="137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inceton hlavní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857" y="766197"/>
            <a:ext cx="7275438" cy="5456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f4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2875" y="4378325"/>
            <a:ext cx="3570288" cy="2479675"/>
          </a:xfrm>
          <a:noFill/>
          <a:ln/>
        </p:spPr>
      </p:pic>
      <p:pic>
        <p:nvPicPr>
          <p:cNvPr id="105479" name="Picture 7" descr="Godel_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453438" y="830263"/>
            <a:ext cx="3738562" cy="4968875"/>
          </a:xfrm>
          <a:noFill/>
          <a:ln/>
        </p:spPr>
      </p:pic>
      <p:pic>
        <p:nvPicPr>
          <p:cNvPr id="105482" name="Picture 10" descr="adelaml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7093" y="609899"/>
            <a:ext cx="2717321" cy="350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Věta o neúplnosti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Formulím se přiřadí malá </a:t>
            </a:r>
            <a:r>
              <a:rPr lang="cs-CZ" dirty="0" err="1" smtClean="0"/>
              <a:t>Gödelova</a:t>
            </a:r>
            <a:r>
              <a:rPr lang="cs-CZ" dirty="0" smtClean="0"/>
              <a:t> čísla – množina </a:t>
            </a:r>
            <a:r>
              <a:rPr lang="cs-CZ" i="1" dirty="0" smtClean="0"/>
              <a:t>G</a:t>
            </a:r>
            <a:endParaRPr lang="cs-CZ" dirty="0" smtClean="0"/>
          </a:p>
          <a:p>
            <a:r>
              <a:rPr lang="cs-CZ" dirty="0" smtClean="0"/>
              <a:t>Důkazům se přiřadí velká </a:t>
            </a:r>
            <a:r>
              <a:rPr lang="cs-CZ" dirty="0" err="1" smtClean="0"/>
              <a:t>Gödelova</a:t>
            </a:r>
            <a:r>
              <a:rPr lang="cs-CZ" dirty="0" smtClean="0"/>
              <a:t> čísla – množina </a:t>
            </a:r>
            <a:r>
              <a:rPr lang="cs-CZ" i="1" dirty="0" smtClean="0"/>
              <a:t>H</a:t>
            </a:r>
            <a:endParaRPr lang="cs-CZ" dirty="0" smtClean="0"/>
          </a:p>
          <a:p>
            <a:r>
              <a:rPr lang="cs-CZ" dirty="0" smtClean="0"/>
              <a:t>Je-li           důkazem formule s číslem          napíšeme </a:t>
            </a:r>
          </a:p>
          <a:p>
            <a:endParaRPr lang="cs-CZ" dirty="0" smtClean="0"/>
          </a:p>
          <a:p>
            <a:r>
              <a:rPr lang="cs-CZ" dirty="0" smtClean="0"/>
              <a:t>                                 </a:t>
            </a:r>
          </a:p>
          <a:p>
            <a:r>
              <a:rPr lang="cs-CZ" dirty="0" smtClean="0"/>
              <a:t>tedy znamená, že formule s číslem </a:t>
            </a:r>
            <a:r>
              <a:rPr lang="cs-CZ" i="1" dirty="0" smtClean="0"/>
              <a:t>x</a:t>
            </a:r>
            <a:r>
              <a:rPr lang="cs-CZ" dirty="0" smtClean="0"/>
              <a:t> je dokazatelná. Uvedený zápis je však současně formulí, která má tedy nějaké malé </a:t>
            </a:r>
            <a:r>
              <a:rPr lang="cs-CZ" dirty="0" err="1" smtClean="0"/>
              <a:t>Gödelovo</a:t>
            </a:r>
            <a:r>
              <a:rPr lang="cs-CZ" dirty="0" smtClean="0"/>
              <a:t> číslo </a:t>
            </a:r>
            <a:r>
              <a:rPr lang="cs-CZ" i="1" dirty="0" err="1" smtClean="0"/>
              <a:t>t</a:t>
            </a:r>
            <a:r>
              <a:rPr lang="cs-CZ" i="1" dirty="0" smtClean="0"/>
              <a:t>.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637221" y="2805063"/>
          <a:ext cx="1011090" cy="490225"/>
        </p:xfrm>
        <a:graphic>
          <a:graphicData uri="http://schemas.openxmlformats.org/presentationml/2006/ole">
            <p:oleObj spid="_x0000_s33794" name="Equation" r:id="rId3" imgW="419040" imgH="20304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7171749" y="2850881"/>
          <a:ext cx="845427" cy="409904"/>
        </p:xfrm>
        <a:graphic>
          <a:graphicData uri="http://schemas.openxmlformats.org/presentationml/2006/ole">
            <p:oleObj spid="_x0000_s33796" name="Equation" r:id="rId4" imgW="419040" imgH="20304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66320" y="3493699"/>
          <a:ext cx="2355006" cy="483078"/>
        </p:xfrm>
        <a:graphic>
          <a:graphicData uri="http://schemas.openxmlformats.org/presentationml/2006/ole">
            <p:oleObj spid="_x0000_s33797" name="Equation" r:id="rId5" imgW="990360" imgH="203040" progId="Equation.DSMT4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3612284" y="4002657"/>
          <a:ext cx="2903651" cy="586596"/>
        </p:xfrm>
        <a:graphic>
          <a:graphicData uri="http://schemas.openxmlformats.org/presentationml/2006/ole">
            <p:oleObj spid="_x0000_s33801" name="Equation" r:id="rId6" imgW="12571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4054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Diagonální metodou </a:t>
            </a:r>
            <a:r>
              <a:rPr lang="cs-CZ" dirty="0" smtClean="0"/>
              <a:t>nyní </a:t>
            </a:r>
            <a:r>
              <a:rPr lang="cs-CZ" dirty="0" err="1" smtClean="0"/>
              <a:t>Gödel</a:t>
            </a:r>
            <a:r>
              <a:rPr lang="cs-CZ" dirty="0" smtClean="0"/>
              <a:t> sestrojil formuli s číslem </a:t>
            </a:r>
            <a:r>
              <a:rPr lang="cs-CZ" i="1" dirty="0" smtClean="0"/>
              <a:t>x </a:t>
            </a:r>
            <a:r>
              <a:rPr lang="cs-CZ" dirty="0" smtClean="0"/>
              <a:t>takovou, že číslem formule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která říká, že formule s číslem </a:t>
            </a:r>
            <a:r>
              <a:rPr lang="cs-CZ" i="1" dirty="0" smtClean="0"/>
              <a:t>x</a:t>
            </a:r>
            <a:r>
              <a:rPr lang="cs-CZ" dirty="0" smtClean="0"/>
              <a:t> není dokazatelná, je právě ono číslo </a:t>
            </a:r>
            <a:r>
              <a:rPr lang="cs-CZ" i="1" dirty="0" err="1" smtClean="0"/>
              <a:t>x</a:t>
            </a:r>
            <a:r>
              <a:rPr lang="cs-CZ" i="1" dirty="0" smtClean="0"/>
              <a:t>.</a:t>
            </a:r>
          </a:p>
          <a:p>
            <a:r>
              <a:rPr lang="cs-CZ" dirty="0" smtClean="0"/>
              <a:t>Pro tuto formuli vede ke sporu tvrzení, že uvedená formule je </a:t>
            </a:r>
            <a:r>
              <a:rPr lang="cs-CZ" dirty="0" smtClean="0"/>
              <a:t>dokazatelná, </a:t>
            </a:r>
            <a:r>
              <a:rPr lang="cs-CZ" dirty="0" smtClean="0"/>
              <a:t>i tvrzení, že je dokazatelná její negace.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349625" y="2800350"/>
          <a:ext cx="3444875" cy="563563"/>
        </p:xfrm>
        <a:graphic>
          <a:graphicData uri="http://schemas.openxmlformats.org/presentationml/2006/ole">
            <p:oleObj spid="_x0000_s34818" name="Equation" r:id="rId3" imgW="15490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Děkuji za pozornost</a:t>
            </a:r>
          </a:p>
        </p:txBody>
      </p:sp>
      <p:pic>
        <p:nvPicPr>
          <p:cNvPr id="93187" name="Picture 6" descr="liška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36498" y="1565696"/>
            <a:ext cx="6561309" cy="4530725"/>
          </a:xfrm>
          <a:noFill/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018573"/>
          </a:xfrm>
        </p:spPr>
        <p:txBody>
          <a:bodyPr>
            <a:normAutofit fontScale="90000"/>
          </a:bodyPr>
          <a:lstStyle/>
          <a:p>
            <a:r>
              <a:rPr lang="cs-CZ" sz="4900" dirty="0" err="1" smtClean="0">
                <a:solidFill>
                  <a:schemeClr val="tx1"/>
                </a:solidFill>
              </a:rPr>
              <a:t>Princeton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Institute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Advanced</a:t>
            </a:r>
            <a:r>
              <a:rPr lang="cs-CZ" dirty="0" smtClean="0">
                <a:solidFill>
                  <a:schemeClr val="tx1"/>
                </a:solidFill>
              </a:rPr>
              <a:t> Study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 descr="images35NE88LH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34823" y="2870536"/>
            <a:ext cx="2893538" cy="2167360"/>
          </a:xfrm>
        </p:spPr>
      </p:pic>
      <p:pic>
        <p:nvPicPr>
          <p:cNvPr id="10" name="Zástupný symbol pro obsah 9" descr="Výstřižek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6395" y="2733662"/>
            <a:ext cx="5259806" cy="36104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Diagonální metoda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63735" y="1690007"/>
          <a:ext cx="4033158" cy="318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93"/>
                <a:gridCol w="672193"/>
                <a:gridCol w="672193"/>
                <a:gridCol w="672193"/>
                <a:gridCol w="672193"/>
                <a:gridCol w="672193"/>
              </a:tblGrid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63735" y="1690007"/>
          <a:ext cx="4033158" cy="371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93"/>
                <a:gridCol w="672193"/>
                <a:gridCol w="672193"/>
                <a:gridCol w="672193"/>
                <a:gridCol w="672193"/>
                <a:gridCol w="672193"/>
              </a:tblGrid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63735" y="1690007"/>
          <a:ext cx="4033158" cy="371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93"/>
                <a:gridCol w="672193"/>
                <a:gridCol w="672193"/>
                <a:gridCol w="672193"/>
                <a:gridCol w="672193"/>
                <a:gridCol w="672193"/>
              </a:tblGrid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63735" y="1690007"/>
          <a:ext cx="4033158" cy="371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93"/>
                <a:gridCol w="672193"/>
                <a:gridCol w="672193"/>
                <a:gridCol w="672193"/>
                <a:gridCol w="672193"/>
                <a:gridCol w="672193"/>
              </a:tblGrid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FF00"/>
                            </a:solidFill>
                          </a:ln>
                        </a:rPr>
                        <a:t>4</a:t>
                      </a:r>
                      <a:endParaRPr lang="cs-CZ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?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3763735" y="1690007"/>
          <a:ext cx="4033158" cy="3714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93"/>
                <a:gridCol w="672193"/>
                <a:gridCol w="672193"/>
                <a:gridCol w="672193"/>
                <a:gridCol w="672193"/>
                <a:gridCol w="672193"/>
              </a:tblGrid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FF00"/>
                            </a:solidFill>
                          </a:ln>
                        </a:rPr>
                        <a:t>4</a:t>
                      </a:r>
                      <a:endParaRPr lang="cs-CZ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err="1" smtClean="0"/>
              <a:t>Georg</a:t>
            </a:r>
            <a:r>
              <a:rPr lang="cs-CZ" sz="4000" dirty="0" smtClean="0"/>
              <a:t> Ferdinand </a:t>
            </a:r>
            <a:r>
              <a:rPr lang="cs-CZ" sz="4000" dirty="0" err="1" smtClean="0"/>
              <a:t>Ludwig</a:t>
            </a:r>
            <a:r>
              <a:rPr lang="cs-CZ" sz="4000" dirty="0" smtClean="0"/>
              <a:t> </a:t>
            </a:r>
            <a:r>
              <a:rPr lang="cs-CZ" sz="4000" dirty="0" err="1" smtClean="0"/>
              <a:t>Philipp</a:t>
            </a:r>
            <a:r>
              <a:rPr lang="cs-CZ" sz="4000" dirty="0" smtClean="0"/>
              <a:t> </a:t>
            </a:r>
            <a:r>
              <a:rPr lang="cs-CZ" sz="4000" dirty="0" err="1" smtClean="0"/>
              <a:t>Cantor</a:t>
            </a:r>
            <a:r>
              <a:rPr lang="cs-CZ" sz="4000" dirty="0" smtClean="0"/>
              <a:t> (1845-1918)</a:t>
            </a:r>
          </a:p>
        </p:txBody>
      </p:sp>
      <p:pic>
        <p:nvPicPr>
          <p:cNvPr id="30724" name="Picture 12" descr="Cantor_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976341" y="2105170"/>
            <a:ext cx="2851150" cy="3679825"/>
          </a:xfrm>
          <a:noFill/>
        </p:spPr>
      </p:pic>
      <p:sp>
        <p:nvSpPr>
          <p:cNvPr id="30725" name="Rectangle 1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2212975"/>
            <a:ext cx="5384800" cy="3883025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7. 12. 1873 – zrod teorie množin</a:t>
            </a:r>
          </a:p>
          <a:p>
            <a:pPr eaLnBrk="1" hangingPunct="1"/>
            <a:r>
              <a:rPr lang="cs-CZ" altLang="cs-CZ" sz="3200" dirty="0" smtClean="0"/>
              <a:t>Nespočetnost množiny reálných čísel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2971</TotalTime>
  <Words>468</Words>
  <Application>Microsoft Office PowerPoint</Application>
  <PresentationFormat>Vlastní</PresentationFormat>
  <Paragraphs>263</Paragraphs>
  <Slides>23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Cesta</vt:lpstr>
      <vt:lpstr>Dokument</vt:lpstr>
      <vt:lpstr>Equation</vt:lpstr>
      <vt:lpstr>Diagonální metoda Naděje i zánik iluzí</vt:lpstr>
      <vt:lpstr>Snímek 2</vt:lpstr>
      <vt:lpstr>Princeton Institute for Advanced Study</vt:lpstr>
      <vt:lpstr>       Diagonální metoda</vt:lpstr>
      <vt:lpstr>       </vt:lpstr>
      <vt:lpstr>       </vt:lpstr>
      <vt:lpstr>       </vt:lpstr>
      <vt:lpstr>       </vt:lpstr>
      <vt:lpstr>Georg Ferdinand Ludwig Philipp Cantor (1845-1918)</vt:lpstr>
      <vt:lpstr>Snímek 10</vt:lpstr>
      <vt:lpstr>Snímek 11</vt:lpstr>
      <vt:lpstr>Problémy </vt:lpstr>
      <vt:lpstr>Paradoxy ANTINOMIE TEORIE MNOŽIN</vt:lpstr>
      <vt:lpstr>Richardova antinomie (1905)</vt:lpstr>
      <vt:lpstr>Důsledek?</vt:lpstr>
      <vt:lpstr>Východiska? </vt:lpstr>
      <vt:lpstr>Formalismus</vt:lpstr>
      <vt:lpstr>Snímek 18</vt:lpstr>
      <vt:lpstr>Snímek 19</vt:lpstr>
      <vt:lpstr>Snímek 20</vt:lpstr>
      <vt:lpstr>Věta o neúplnosti</vt:lpstr>
      <vt:lpstr>Snímek 22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Klejch</dc:creator>
  <cp:lastModifiedBy>AC</cp:lastModifiedBy>
  <cp:revision>73</cp:revision>
  <dcterms:created xsi:type="dcterms:W3CDTF">2013-10-21T12:41:34Z</dcterms:created>
  <dcterms:modified xsi:type="dcterms:W3CDTF">2016-08-19T16:38:12Z</dcterms:modified>
</cp:coreProperties>
</file>