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07"/>
  </p:notesMasterIdLst>
  <p:sldIdLst>
    <p:sldId id="257" r:id="rId2"/>
    <p:sldId id="434" r:id="rId3"/>
    <p:sldId id="432" r:id="rId4"/>
    <p:sldId id="415" r:id="rId5"/>
    <p:sldId id="413" r:id="rId6"/>
    <p:sldId id="411" r:id="rId7"/>
    <p:sldId id="414" r:id="rId8"/>
    <p:sldId id="345" r:id="rId9"/>
    <p:sldId id="392" r:id="rId10"/>
    <p:sldId id="315" r:id="rId11"/>
    <p:sldId id="433" r:id="rId12"/>
    <p:sldId id="356" r:id="rId13"/>
    <p:sldId id="416" r:id="rId14"/>
    <p:sldId id="417" r:id="rId15"/>
    <p:sldId id="355" r:id="rId16"/>
    <p:sldId id="260" r:id="rId17"/>
    <p:sldId id="318" r:id="rId18"/>
    <p:sldId id="425" r:id="rId19"/>
    <p:sldId id="428" r:id="rId20"/>
    <p:sldId id="419" r:id="rId21"/>
    <p:sldId id="420" r:id="rId22"/>
    <p:sldId id="421" r:id="rId23"/>
    <p:sldId id="287" r:id="rId24"/>
    <p:sldId id="426" r:id="rId25"/>
    <p:sldId id="396" r:id="rId26"/>
    <p:sldId id="430" r:id="rId27"/>
    <p:sldId id="281" r:id="rId28"/>
    <p:sldId id="294" r:id="rId29"/>
    <p:sldId id="422" r:id="rId30"/>
    <p:sldId id="423" r:id="rId31"/>
    <p:sldId id="264" r:id="rId32"/>
    <p:sldId id="286" r:id="rId33"/>
    <p:sldId id="308" r:id="rId34"/>
    <p:sldId id="295" r:id="rId35"/>
    <p:sldId id="427" r:id="rId36"/>
    <p:sldId id="296" r:id="rId37"/>
    <p:sldId id="390" r:id="rId38"/>
    <p:sldId id="300" r:id="rId39"/>
    <p:sldId id="363" r:id="rId40"/>
    <p:sldId id="364" r:id="rId41"/>
    <p:sldId id="303" r:id="rId42"/>
    <p:sldId id="403" r:id="rId43"/>
    <p:sldId id="395" r:id="rId44"/>
    <p:sldId id="342" r:id="rId45"/>
    <p:sldId id="376" r:id="rId46"/>
    <p:sldId id="431" r:id="rId47"/>
    <p:sldId id="321" r:id="rId48"/>
    <p:sldId id="285" r:id="rId49"/>
    <p:sldId id="297" r:id="rId50"/>
    <p:sldId id="429" r:id="rId51"/>
    <p:sldId id="301" r:id="rId52"/>
    <p:sldId id="377" r:id="rId53"/>
    <p:sldId id="306" r:id="rId54"/>
    <p:sldId id="346" r:id="rId55"/>
    <p:sldId id="424" r:id="rId56"/>
    <p:sldId id="265" r:id="rId57"/>
    <p:sldId id="339" r:id="rId58"/>
    <p:sldId id="397" r:id="rId59"/>
    <p:sldId id="398" r:id="rId60"/>
    <p:sldId id="399" r:id="rId61"/>
    <p:sldId id="400" r:id="rId62"/>
    <p:sldId id="309" r:id="rId63"/>
    <p:sldId id="401" r:id="rId64"/>
    <p:sldId id="402" r:id="rId65"/>
    <p:sldId id="324" r:id="rId66"/>
    <p:sldId id="310" r:id="rId67"/>
    <p:sldId id="311" r:id="rId68"/>
    <p:sldId id="267" r:id="rId69"/>
    <p:sldId id="327" r:id="rId70"/>
    <p:sldId id="384" r:id="rId71"/>
    <p:sldId id="270" r:id="rId72"/>
    <p:sldId id="365" r:id="rId73"/>
    <p:sldId id="366" r:id="rId74"/>
    <p:sldId id="271" r:id="rId75"/>
    <p:sldId id="329" r:id="rId76"/>
    <p:sldId id="367" r:id="rId77"/>
    <p:sldId id="368" r:id="rId78"/>
    <p:sldId id="277" r:id="rId79"/>
    <p:sldId id="348" r:id="rId80"/>
    <p:sldId id="347" r:id="rId81"/>
    <p:sldId id="370" r:id="rId82"/>
    <p:sldId id="276" r:id="rId83"/>
    <p:sldId id="337" r:id="rId84"/>
    <p:sldId id="374" r:id="rId85"/>
    <p:sldId id="375" r:id="rId86"/>
    <p:sldId id="278" r:id="rId87"/>
    <p:sldId id="343" r:id="rId88"/>
    <p:sldId id="344" r:id="rId89"/>
    <p:sldId id="330" r:id="rId90"/>
    <p:sldId id="331" r:id="rId91"/>
    <p:sldId id="351" r:id="rId92"/>
    <p:sldId id="350" r:id="rId93"/>
    <p:sldId id="328" r:id="rId94"/>
    <p:sldId id="333" r:id="rId95"/>
    <p:sldId id="387" r:id="rId96"/>
    <p:sldId id="408" r:id="rId97"/>
    <p:sldId id="332" r:id="rId98"/>
    <p:sldId id="336" r:id="rId99"/>
    <p:sldId id="279" r:id="rId100"/>
    <p:sldId id="409" r:id="rId101"/>
    <p:sldId id="418" r:id="rId102"/>
    <p:sldId id="322" r:id="rId103"/>
    <p:sldId id="320" r:id="rId104"/>
    <p:sldId id="407" r:id="rId105"/>
    <p:sldId id="358" r:id="rId106"/>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615" autoAdjust="0"/>
    <p:restoredTop sz="86458" autoAdjust="0"/>
  </p:normalViewPr>
  <p:slideViewPr>
    <p:cSldViewPr>
      <p:cViewPr>
        <p:scale>
          <a:sx n="100" d="100"/>
          <a:sy n="100" d="100"/>
        </p:scale>
        <p:origin x="-942" y="360"/>
      </p:cViewPr>
      <p:guideLst>
        <p:guide orient="horz" pos="2160"/>
        <p:guide pos="2880"/>
      </p:guideLst>
    </p:cSldViewPr>
  </p:slideViewPr>
  <p:outlineViewPr>
    <p:cViewPr>
      <p:scale>
        <a:sx n="33" d="100"/>
        <a:sy n="33" d="100"/>
      </p:scale>
      <p:origin x="246" y="3369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177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B0D0F-30ED-4CCA-8563-93739EC323CC}" type="datetimeFigureOut">
              <a:rPr lang="cs-CZ" smtClean="0"/>
              <a:pPr/>
              <a:t>22.8.2012</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3B2AA2-2DA1-4203-B7DB-0F940538A449}" type="slidenum">
              <a:rPr lang="cs-CZ" smtClean="0"/>
              <a:pPr/>
              <a:t>‹#›</a:t>
            </a:fld>
            <a:endParaRPr lang="cs-CZ"/>
          </a:p>
        </p:txBody>
      </p:sp>
    </p:spTree>
    <p:extLst>
      <p:ext uri="{BB962C8B-B14F-4D97-AF65-F5344CB8AC3E}">
        <p14:creationId xmlns:p14="http://schemas.microsoft.com/office/powerpoint/2010/main" val="2208902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a:t>
            </a:fld>
            <a:endParaRPr lang="cs-CZ"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13</a:t>
            </a:fld>
            <a:endParaRPr lang="cs-CZ"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14</a:t>
            </a:fld>
            <a:endParaRPr lang="cs-CZ"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15</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16</a:t>
            </a:fld>
            <a:endParaRPr lang="cs-CZ"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17</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18</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19</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20</a:t>
            </a:fld>
            <a:endParaRPr lang="cs-CZ"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21</a:t>
            </a:fld>
            <a:endParaRPr lang="cs-CZ"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22</a:t>
            </a:fld>
            <a:endParaRPr lang="cs-C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23</a:t>
            </a:fld>
            <a:endParaRPr lang="cs-CZ"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24</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25</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26</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27</a:t>
            </a:fld>
            <a:endParaRPr lang="cs-CZ"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28</a:t>
            </a:fld>
            <a:endParaRPr lang="cs-CZ"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29</a:t>
            </a:fld>
            <a:endParaRPr lang="cs-CZ"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30</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31</a:t>
            </a:fld>
            <a:endParaRPr lang="cs-CZ"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32</a:t>
            </a:fld>
            <a:endParaRPr lang="cs-CZ"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a:t>
            </a:fld>
            <a:endParaRPr lang="cs-C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33</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34</a:t>
            </a:fld>
            <a:endParaRPr lang="cs-CZ"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35</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36</a:t>
            </a:fld>
            <a:endParaRPr lang="cs-CZ"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37</a:t>
            </a:fld>
            <a:endParaRPr lang="cs-CZ"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38</a:t>
            </a:fld>
            <a:endParaRPr lang="cs-CZ"/>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39</a:t>
            </a:fld>
            <a:endParaRPr lang="cs-CZ"/>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40</a:t>
            </a:fld>
            <a:endParaRPr lang="cs-CZ"/>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41</a:t>
            </a:fld>
            <a:endParaRPr lang="cs-CZ"/>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42</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43</a:t>
            </a:fld>
            <a:endParaRPr lang="cs-CZ"/>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44</a:t>
            </a:fld>
            <a:endParaRPr lang="cs-CZ"/>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45</a:t>
            </a:fld>
            <a:endParaRPr lang="cs-CZ"/>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46</a:t>
            </a:fld>
            <a:endParaRPr lang="cs-CZ"/>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47</a:t>
            </a:fld>
            <a:endParaRPr lang="cs-CZ"/>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48</a:t>
            </a:fld>
            <a:endParaRPr lang="cs-CZ"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49</a:t>
            </a:fld>
            <a:endParaRPr lang="cs-CZ"/>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50</a:t>
            </a:fld>
            <a:endParaRPr lang="cs-CZ"/>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51</a:t>
            </a:fld>
            <a:endParaRPr lang="cs-CZ"/>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52</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a:t>
            </a:fld>
            <a:endParaRPr lang="cs-CZ"/>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53</a:t>
            </a:fld>
            <a:endParaRPr lang="cs-CZ"/>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54</a:t>
            </a:fld>
            <a:endParaRPr lang="cs-CZ"/>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55</a:t>
            </a:fld>
            <a:endParaRPr lang="cs-CZ"/>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56</a:t>
            </a:fld>
            <a:endParaRPr lang="cs-CZ"/>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83971" name="Zástupný symbol pro poznámky 2"/>
          <p:cNvSpPr>
            <a:spLocks noGrp="1"/>
          </p:cNvSpPr>
          <p:nvPr>
            <p:ph type="body" idx="1"/>
          </p:nvPr>
        </p:nvSpPr>
        <p:spPr bwMode="auto">
          <a:noFill/>
        </p:spPr>
        <p:txBody>
          <a:bodyPr wrap="square" numCol="1" anchor="t" anchorCtr="0" compatLnSpc="1">
            <a:prstTxWarp prst="textNoShape">
              <a:avLst/>
            </a:prstTxWarp>
          </a:bodyPr>
          <a:lstStyle/>
          <a:p>
            <a:endParaRPr lang="cs-CZ" smtClean="0"/>
          </a:p>
        </p:txBody>
      </p:sp>
      <p:sp>
        <p:nvSpPr>
          <p:cNvPr id="83972" name="Zástupný symbol pro číslo snímk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64D5CF-862F-46DD-8E55-596F0F09E435}" type="slidenum">
              <a:rPr lang="cs-CZ" smtClean="0"/>
              <a:pPr/>
              <a:t>57</a:t>
            </a:fld>
            <a:endParaRPr lang="cs-CZ"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58</a:t>
            </a:fld>
            <a:endParaRPr lang="cs-CZ"/>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59</a:t>
            </a:fld>
            <a:endParaRPr lang="cs-CZ"/>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60</a:t>
            </a:fld>
            <a:endParaRPr lang="cs-CZ"/>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61</a:t>
            </a:fld>
            <a:endParaRPr lang="cs-CZ"/>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62</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a:t>
            </a:fld>
            <a:endParaRPr lang="cs-CZ"/>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63</a:t>
            </a:fld>
            <a:endParaRPr lang="cs-CZ"/>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64</a:t>
            </a:fld>
            <a:endParaRPr lang="cs-CZ"/>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65</a:t>
            </a:fld>
            <a:endParaRPr lang="cs-CZ"/>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66</a:t>
            </a:fld>
            <a:endParaRPr lang="cs-CZ"/>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67</a:t>
            </a:fld>
            <a:endParaRPr lang="cs-CZ"/>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68</a:t>
            </a:fld>
            <a:endParaRPr lang="cs-CZ"/>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69</a:t>
            </a:fld>
            <a:endParaRPr lang="cs-CZ"/>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71</a:t>
            </a:fld>
            <a:endParaRPr lang="cs-CZ"/>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72</a:t>
            </a:fld>
            <a:endParaRPr lang="cs-CZ"/>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73</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Zástupný symbol pro obrázek snímku 1"/>
          <p:cNvSpPr>
            <a:spLocks noGrp="1" noRot="1" noChangeAspect="1" noTextEdit="1"/>
          </p:cNvSpPr>
          <p:nvPr>
            <p:ph type="sldImg"/>
          </p:nvPr>
        </p:nvSpPr>
        <p:spPr bwMode="auto">
          <a:noFill/>
          <a:ln>
            <a:solidFill>
              <a:srgbClr val="000000"/>
            </a:solidFill>
            <a:miter lim="800000"/>
            <a:headEnd/>
            <a:tailEnd/>
          </a:ln>
        </p:spPr>
      </p:sp>
      <p:sp>
        <p:nvSpPr>
          <p:cNvPr id="50179" name="Zástupný symbol pro poznámky 2"/>
          <p:cNvSpPr>
            <a:spLocks noGrp="1"/>
          </p:cNvSpPr>
          <p:nvPr>
            <p:ph type="body" idx="1"/>
          </p:nvPr>
        </p:nvSpPr>
        <p:spPr bwMode="auto">
          <a:noFill/>
        </p:spPr>
        <p:txBody>
          <a:bodyPr wrap="square" numCol="1" anchor="t" anchorCtr="0" compatLnSpc="1">
            <a:prstTxWarp prst="textNoShape">
              <a:avLst/>
            </a:prstTxWarp>
          </a:bodyPr>
          <a:lstStyle/>
          <a:p>
            <a:endParaRPr lang="cs-CZ" smtClean="0"/>
          </a:p>
        </p:txBody>
      </p:sp>
      <p:sp>
        <p:nvSpPr>
          <p:cNvPr id="50180" name="Zástupný symbol pro číslo snímk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6D2160-C95B-44D0-98FE-D4E4528A61FB}" type="slidenum">
              <a:rPr lang="cs-CZ" smtClean="0"/>
              <a:pPr/>
              <a:t>9</a:t>
            </a:fld>
            <a:endParaRPr lang="cs-CZ"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74</a:t>
            </a:fld>
            <a:endParaRPr lang="cs-CZ"/>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75</a:t>
            </a:fld>
            <a:endParaRPr lang="cs-CZ"/>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78</a:t>
            </a:fld>
            <a:endParaRPr lang="cs-CZ"/>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79</a:t>
            </a:fld>
            <a:endParaRPr lang="cs-CZ"/>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82</a:t>
            </a:fld>
            <a:endParaRPr lang="cs-CZ"/>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83</a:t>
            </a:fld>
            <a:endParaRPr lang="cs-CZ"/>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86</a:t>
            </a:fld>
            <a:endParaRPr lang="cs-CZ"/>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87</a:t>
            </a:fld>
            <a:endParaRPr lang="cs-CZ"/>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89</a:t>
            </a:fld>
            <a:endParaRPr lang="cs-CZ"/>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90</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a:t>
            </a:fld>
            <a:endParaRPr lang="cs-CZ"/>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93</a:t>
            </a:fld>
            <a:endParaRPr lang="cs-CZ"/>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94</a:t>
            </a:fld>
            <a:endParaRPr lang="cs-CZ"/>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95</a:t>
            </a:fld>
            <a:endParaRPr lang="cs-CZ"/>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96</a:t>
            </a:fld>
            <a:endParaRPr lang="cs-CZ"/>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97</a:t>
            </a:fld>
            <a:endParaRPr lang="cs-CZ"/>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99</a:t>
            </a:fld>
            <a:endParaRPr lang="cs-CZ"/>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100</a:t>
            </a:fld>
            <a:endParaRPr lang="cs-CZ"/>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101</a:t>
            </a:fld>
            <a:endParaRPr lang="cs-CZ"/>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102</a:t>
            </a:fld>
            <a:endParaRPr lang="cs-CZ"/>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103</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12</a:t>
            </a:fld>
            <a:endParaRPr lang="cs-CZ"/>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fld id="{2E3B2AA2-2DA1-4203-B7DB-0F940538A449}" type="slidenum">
              <a:rPr lang="cs-CZ" smtClean="0"/>
              <a:pPr/>
              <a:t>105</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a:p>
        </p:txBody>
      </p:sp>
      <p:sp>
        <p:nvSpPr>
          <p:cNvPr id="4" name="Zástupný symbol pro datum 3"/>
          <p:cNvSpPr>
            <a:spLocks noGrp="1"/>
          </p:cNvSpPr>
          <p:nvPr>
            <p:ph type="dt" sz="half" idx="10"/>
          </p:nvPr>
        </p:nvSpPr>
        <p:spPr/>
        <p:txBody>
          <a:body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90ABA5DD-36EC-4BDA-935A-837C99B25548}" type="datetimeFigureOut">
              <a:rPr lang="cs-CZ" smtClean="0"/>
              <a:pPr/>
              <a:t>22.8.2012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90ABA5DD-36EC-4BDA-935A-837C99B25548}" type="datetimeFigureOut">
              <a:rPr lang="cs-CZ" smtClean="0"/>
              <a:pPr/>
              <a:t>22.8.2012</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datum 2"/>
          <p:cNvSpPr>
            <a:spLocks noGrp="1"/>
          </p:cNvSpPr>
          <p:nvPr>
            <p:ph type="dt" sz="half" idx="10"/>
          </p:nvPr>
        </p:nvSpPr>
        <p:spPr/>
        <p:txBody>
          <a:bodyPr/>
          <a:lstStyle/>
          <a:p>
            <a:fld id="{90ABA5DD-36EC-4BDA-935A-837C99B25548}" type="datetimeFigureOut">
              <a:rPr lang="cs-CZ" smtClean="0"/>
              <a:pPr/>
              <a:t>22.8.2012</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90ABA5DD-36EC-4BDA-935A-837C99B25548}" type="datetimeFigureOut">
              <a:rPr lang="cs-CZ" smtClean="0"/>
              <a:pPr/>
              <a:t>22.8.2012</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90ABA5DD-36EC-4BDA-935A-837C99B25548}" type="datetimeFigureOut">
              <a:rPr lang="cs-CZ" smtClean="0"/>
              <a:pPr/>
              <a:t>22.8.2012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90ABA5DD-36EC-4BDA-935A-837C99B25548}" type="datetimeFigureOut">
              <a:rPr lang="cs-CZ" smtClean="0"/>
              <a:pPr/>
              <a:t>22.8.2012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7CD6B8AC-42DB-4768-AD25-DD5DF5219FD1}" type="slidenum">
              <a:rPr lang="cs-CZ" smtClean="0"/>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ABA5DD-36EC-4BDA-935A-837C99B25548}" type="datetimeFigureOut">
              <a:rPr lang="cs-CZ" smtClean="0"/>
              <a:pPr/>
              <a:t>22.8.2012</a:t>
            </a:fld>
            <a:endParaRPr lang="cs-CZ"/>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D6B8AC-42DB-4768-AD25-DD5DF5219FD1}"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3.png"/><Relationship Id="rId5" Type="http://schemas.openxmlformats.org/officeDocument/2006/relationships/oleObject" Target="../embeddings/List_aplikace_Microsoft_Excel_97_20031.xls"/><Relationship Id="rId4" Type="http://schemas.openxmlformats.org/officeDocument/2006/relationships/oleObject" Target="../embeddings/oleObject1.bin"/></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hyperlink" Target="http://upload.wikimedia.org/wikipedia/commons/a/aa/Joseph_II.jpg"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aeiou.iicm.tugraz.at/aeiou.encyclop.data.image.s/s642857a.jpg"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8.xml.rels><?xml version="1.0" encoding="UTF-8" standalone="yes"?>
<Relationships xmlns="http://schemas.openxmlformats.org/package/2006/relationships"><Relationship Id="rId3" Type="http://schemas.openxmlformats.org/officeDocument/2006/relationships/hyperlink" Target="http://aeiou.iicm.tugraz.at/aeiou.encyclop.data.image.m/m131210a.jpg"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58.jpeg"/><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hyperlink" Target="http://sechtl-vosecek.ucw.cz/cz/cml/nikon/nfilm1052.jpg" TargetMode="External"/><Relationship Id="rId7" Type="http://schemas.openxmlformats.org/officeDocument/2006/relationships/image" Target="../media/image61.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hyperlink" Target="http://sechtl-vosecek.ucw.cz/cz/cml/imacon/ifilm0212.jpg" TargetMode="External"/><Relationship Id="rId4" Type="http://schemas.openxmlformats.org/officeDocument/2006/relationships/image" Target="../media/image59.jpeg"/></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7.xml"/><Relationship Id="rId1" Type="http://schemas.openxmlformats.org/officeDocument/2006/relationships/slideLayout" Target="../slideLayouts/slideLayout6.xml"/><Relationship Id="rId6" Type="http://schemas.openxmlformats.org/officeDocument/2006/relationships/image" Target="../media/image68.jpeg"/><Relationship Id="rId5" Type="http://schemas.openxmlformats.org/officeDocument/2006/relationships/image" Target="../media/image67.gif"/><Relationship Id="rId4" Type="http://schemas.openxmlformats.org/officeDocument/2006/relationships/image" Target="../media/image66.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71.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png"/><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image" Target="../media/image21.gif"/><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0.gif"/><Relationship Id="rId5" Type="http://schemas.openxmlformats.org/officeDocument/2006/relationships/image" Target="../media/image19.gif"/><Relationship Id="rId4" Type="http://schemas.openxmlformats.org/officeDocument/2006/relationships/image" Target="../media/image18.gif"/></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79.xml"/><Relationship Id="rId7" Type="http://schemas.openxmlformats.org/officeDocument/2006/relationships/image" Target="../media/image82.png"/><Relationship Id="rId2" Type="http://schemas.openxmlformats.org/officeDocument/2006/relationships/slideLayout" Target="../slideLayouts/slideLayout6.xml"/><Relationship Id="rId1" Type="http://schemas.openxmlformats.org/officeDocument/2006/relationships/audio" Target="file:///E:\Prezentace%20J&#268;MF\2162128.mp3" TargetMode="Externa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467544" y="1988840"/>
            <a:ext cx="8358246"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p>
        </p:txBody>
      </p:sp>
      <p:sp>
        <p:nvSpPr>
          <p:cNvPr id="4" name="TextovéPole 3"/>
          <p:cNvSpPr txBox="1"/>
          <p:nvPr/>
        </p:nvSpPr>
        <p:spPr>
          <a:xfrm>
            <a:off x="1691680" y="3140968"/>
            <a:ext cx="6120680" cy="1569660"/>
          </a:xfrm>
          <a:prstGeom prst="rect">
            <a:avLst/>
          </a:prstGeom>
          <a:noFill/>
        </p:spPr>
        <p:txBody>
          <a:bodyPr wrap="square" rtlCol="0">
            <a:spAutoFit/>
          </a:bodyPr>
          <a:lstStyle/>
          <a:p>
            <a:pPr algn="ctr"/>
            <a:endParaRPr lang="cs-CZ" sz="1600" dirty="0" smtClean="0">
              <a:latin typeface="Georgia" pitchFamily="18" charset="0"/>
            </a:endParaRPr>
          </a:p>
          <a:p>
            <a:pPr algn="ctr"/>
            <a:r>
              <a:rPr lang="cs-CZ" sz="2400" dirty="0" smtClean="0">
                <a:latin typeface="Georgia" pitchFamily="18" charset="0"/>
              </a:rPr>
              <a:t>Dag  Hrubý, M. M.</a:t>
            </a:r>
          </a:p>
          <a:p>
            <a:pPr algn="ctr"/>
            <a:endParaRPr lang="cs-CZ" sz="2400" dirty="0" smtClean="0">
              <a:latin typeface="Georgia" pitchFamily="18" charset="0"/>
            </a:endParaRPr>
          </a:p>
          <a:p>
            <a:pPr algn="ctr"/>
            <a:r>
              <a:rPr lang="cs-CZ" dirty="0" smtClean="0">
                <a:latin typeface="Georgia" pitchFamily="18" charset="0"/>
              </a:rPr>
              <a:t>XVI. seminář o filosofických otázkách matematiky a fyziky </a:t>
            </a:r>
          </a:p>
          <a:p>
            <a:pPr algn="ctr"/>
            <a:r>
              <a:rPr lang="cs-CZ" sz="1400" dirty="0" smtClean="0">
                <a:latin typeface="Georgia" pitchFamily="18" charset="0"/>
              </a:rPr>
              <a:t>Velké Meziříčí 20. – 23. 8.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286000" y="1916832"/>
            <a:ext cx="5094312" cy="2092881"/>
          </a:xfrm>
          <a:prstGeom prst="rect">
            <a:avLst/>
          </a:prstGeom>
        </p:spPr>
        <p:txBody>
          <a:bodyPr wrap="square">
            <a:spAutoFit/>
          </a:bodyPr>
          <a:lstStyle/>
          <a:p>
            <a:pPr algn="ctr">
              <a:defRPr/>
            </a:pPr>
            <a:r>
              <a:rPr lang="cs-CZ" sz="4000" dirty="0" smtClean="0">
                <a:latin typeface="Georgia" pitchFamily="18" charset="0"/>
              </a:rPr>
              <a:t>ABERO</a:t>
            </a:r>
          </a:p>
          <a:p>
            <a:pPr>
              <a:defRPr/>
            </a:pPr>
            <a:endParaRPr lang="cs-CZ" dirty="0" smtClean="0">
              <a:latin typeface="Georgia" pitchFamily="18" charset="0"/>
            </a:endParaRPr>
          </a:p>
          <a:p>
            <a:pPr algn="ctr">
              <a:defRPr/>
            </a:pPr>
            <a:r>
              <a:rPr lang="cs-CZ" dirty="0" smtClean="0">
                <a:latin typeface="Georgia" pitchFamily="18" charset="0"/>
              </a:rPr>
              <a:t>Pozdrav matematiků</a:t>
            </a:r>
          </a:p>
          <a:p>
            <a:pPr algn="ctr">
              <a:defRPr/>
            </a:pPr>
            <a:endParaRPr lang="cs-CZ" dirty="0" smtClean="0">
              <a:latin typeface="Georgia" pitchFamily="18" charset="0"/>
            </a:endParaRPr>
          </a:p>
          <a:p>
            <a:pPr algn="ctr">
              <a:defRPr/>
            </a:pPr>
            <a:r>
              <a:rPr lang="cs-CZ" dirty="0" smtClean="0">
                <a:latin typeface="Georgia" pitchFamily="18" charset="0"/>
              </a:rPr>
              <a:t>Sestrojte trojúhelník </a:t>
            </a:r>
            <a:r>
              <a:rPr lang="cs-CZ" i="1" dirty="0" smtClean="0">
                <a:latin typeface="Georgia" pitchFamily="18" charset="0"/>
              </a:rPr>
              <a:t>ABC</a:t>
            </a:r>
            <a:r>
              <a:rPr lang="cs-CZ" dirty="0" smtClean="0">
                <a:latin typeface="Georgia" pitchFamily="18" charset="0"/>
              </a:rPr>
              <a:t>, je-li dáno (</a:t>
            </a:r>
            <a:r>
              <a:rPr lang="cs-CZ" i="1" dirty="0" smtClean="0">
                <a:latin typeface="Georgia" pitchFamily="18" charset="0"/>
              </a:rPr>
              <a:t>a, b, </a:t>
            </a:r>
            <a:r>
              <a:rPr lang="cs-CZ" i="1" dirty="0" smtClean="0">
                <a:latin typeface="Georgia" pitchFamily="18" charset="0"/>
                <a:sym typeface="Symbol" pitchFamily="18" charset="2"/>
              </a:rPr>
              <a:t>)</a:t>
            </a:r>
          </a:p>
          <a:p>
            <a:pPr algn="ctr">
              <a:defRPr/>
            </a:pPr>
            <a:r>
              <a:rPr lang="cs-CZ" i="1" dirty="0" smtClean="0">
                <a:latin typeface="Georgia" pitchFamily="18" charset="0"/>
                <a:sym typeface="Symbol" pitchFamily="18" charset="2"/>
              </a:rPr>
              <a:t>  - </a:t>
            </a:r>
            <a:r>
              <a:rPr lang="cs-CZ" dirty="0" smtClean="0">
                <a:latin typeface="Georgia" pitchFamily="18" charset="0"/>
                <a:sym typeface="Symbol" pitchFamily="18" charset="2"/>
              </a:rPr>
              <a:t> </a:t>
            </a:r>
            <a:r>
              <a:rPr lang="cs-CZ" sz="1400" dirty="0" smtClean="0">
                <a:latin typeface="Georgia" pitchFamily="18" charset="0"/>
                <a:sym typeface="Symbol" pitchFamily="18" charset="2"/>
              </a:rPr>
              <a:t>polom</a:t>
            </a:r>
            <a:r>
              <a:rPr lang="cs-CZ" sz="1400" dirty="0" smtClean="0">
                <a:latin typeface="Georgia" pitchFamily="18" charset="0"/>
              </a:rPr>
              <a:t>ě</a:t>
            </a:r>
            <a:r>
              <a:rPr lang="cs-CZ" sz="1400" dirty="0" smtClean="0">
                <a:latin typeface="Georgia" pitchFamily="18" charset="0"/>
                <a:sym typeface="Symbol" pitchFamily="18" charset="2"/>
              </a:rPr>
              <a:t>r kružnice vepsané</a:t>
            </a:r>
            <a:endParaRPr lang="cs-CZ" dirty="0" smtClean="0">
              <a:latin typeface="Georgia" pitchFamily="18" charset="0"/>
            </a:endParaRPr>
          </a:p>
        </p:txBody>
      </p:sp>
      <p:sp>
        <p:nvSpPr>
          <p:cNvPr id="3" name="Obdélník 2"/>
          <p:cNvSpPr/>
          <p:nvPr/>
        </p:nvSpPr>
        <p:spPr>
          <a:xfrm>
            <a:off x="611560" y="332656"/>
            <a:ext cx="813690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5" name="Obdélník 4"/>
          <p:cNvSpPr/>
          <p:nvPr/>
        </p:nvSpPr>
        <p:spPr>
          <a:xfrm>
            <a:off x="2267744" y="4149080"/>
            <a:ext cx="4896544" cy="1477328"/>
          </a:xfrm>
          <a:prstGeom prst="rect">
            <a:avLst/>
          </a:prstGeom>
        </p:spPr>
        <p:txBody>
          <a:bodyPr wrap="square">
            <a:spAutoFit/>
          </a:bodyPr>
          <a:lstStyle/>
          <a:p>
            <a:pPr algn="ctr"/>
            <a:r>
              <a:rPr lang="cs-CZ" i="1" dirty="0" smtClean="0">
                <a:latin typeface="Georgia" pitchFamily="18" charset="0"/>
              </a:rPr>
              <a:t>(a, b, ρ)</a:t>
            </a:r>
            <a:r>
              <a:rPr lang="cs-CZ" i="1" dirty="0" smtClean="0">
                <a:latin typeface="Georgia" pitchFamily="18" charset="0"/>
                <a:sym typeface="Symbol" pitchFamily="18" charset="2"/>
              </a:rPr>
              <a:t> (a, b, c)</a:t>
            </a:r>
            <a:br>
              <a:rPr lang="cs-CZ" i="1" dirty="0" smtClean="0">
                <a:latin typeface="Georgia" pitchFamily="18" charset="0"/>
                <a:sym typeface="Symbol" pitchFamily="18" charset="2"/>
              </a:rPr>
            </a:br>
            <a:r>
              <a:rPr lang="cs-CZ" i="1" dirty="0" smtClean="0">
                <a:latin typeface="Georgia" pitchFamily="18" charset="0"/>
                <a:sym typeface="Symbol" pitchFamily="18" charset="2"/>
              </a:rPr>
              <a:t/>
            </a:r>
            <a:br>
              <a:rPr lang="cs-CZ" i="1" dirty="0" smtClean="0">
                <a:latin typeface="Georgia" pitchFamily="18" charset="0"/>
                <a:sym typeface="Symbol" pitchFamily="18" charset="2"/>
              </a:rPr>
            </a:br>
            <a:r>
              <a:rPr lang="cs-CZ" i="1" dirty="0" smtClean="0">
                <a:latin typeface="Georgia" pitchFamily="18" charset="0"/>
                <a:sym typeface="Symbol" pitchFamily="18" charset="2"/>
              </a:rPr>
              <a:t>c=c(a,b,</a:t>
            </a:r>
            <a:r>
              <a:rPr lang="cs-CZ" i="1" dirty="0" smtClean="0">
                <a:latin typeface="Georgia" pitchFamily="18" charset="0"/>
              </a:rPr>
              <a:t>ρ)</a:t>
            </a:r>
            <a:br>
              <a:rPr lang="cs-CZ" i="1" dirty="0" smtClean="0">
                <a:latin typeface="Georgia" pitchFamily="18" charset="0"/>
              </a:rPr>
            </a:br>
            <a:r>
              <a:rPr lang="cs-CZ" i="1" dirty="0" smtClean="0">
                <a:latin typeface="Georgia" pitchFamily="18" charset="0"/>
                <a:sym typeface="Symbol" pitchFamily="18" charset="2"/>
              </a:rPr>
              <a:t> </a:t>
            </a:r>
            <a:br>
              <a:rPr lang="cs-CZ" i="1" dirty="0" smtClean="0">
                <a:latin typeface="Georgia" pitchFamily="18" charset="0"/>
                <a:sym typeface="Symbol" pitchFamily="18" charset="2"/>
              </a:rPr>
            </a:br>
            <a:r>
              <a:rPr lang="cs-CZ" i="1" dirty="0" smtClean="0">
                <a:solidFill>
                  <a:schemeClr val="hlink"/>
                </a:solidFill>
                <a:latin typeface="Georgia" pitchFamily="18" charset="0"/>
                <a:sym typeface="Symbol" pitchFamily="18" charset="2"/>
              </a:rPr>
              <a:t>c</a:t>
            </a:r>
            <a:r>
              <a:rPr lang="cs-CZ" i="1" baseline="30000" dirty="0" smtClean="0">
                <a:solidFill>
                  <a:schemeClr val="hlink"/>
                </a:solidFill>
                <a:latin typeface="Georgia" pitchFamily="18" charset="0"/>
                <a:sym typeface="Symbol" pitchFamily="18" charset="2"/>
              </a:rPr>
              <a:t>3</a:t>
            </a:r>
            <a:r>
              <a:rPr lang="cs-CZ" i="1" dirty="0" smtClean="0">
                <a:solidFill>
                  <a:schemeClr val="hlink"/>
                </a:solidFill>
                <a:latin typeface="Georgia" pitchFamily="18" charset="0"/>
                <a:sym typeface="Symbol" pitchFamily="18" charset="2"/>
              </a:rPr>
              <a:t>-(a+b)c</a:t>
            </a:r>
            <a:r>
              <a:rPr lang="cs-CZ" i="1" baseline="30000" dirty="0" smtClean="0">
                <a:solidFill>
                  <a:schemeClr val="hlink"/>
                </a:solidFill>
                <a:latin typeface="Georgia" pitchFamily="18" charset="0"/>
                <a:sym typeface="Symbol" pitchFamily="18" charset="2"/>
              </a:rPr>
              <a:t>2</a:t>
            </a:r>
            <a:r>
              <a:rPr lang="cs-CZ" i="1" dirty="0" smtClean="0">
                <a:solidFill>
                  <a:schemeClr val="hlink"/>
                </a:solidFill>
                <a:latin typeface="Georgia" pitchFamily="18" charset="0"/>
                <a:sym typeface="Symbol" pitchFamily="18" charset="2"/>
              </a:rPr>
              <a:t>-[(a-b)</a:t>
            </a:r>
            <a:r>
              <a:rPr lang="cs-CZ" i="1" baseline="30000" dirty="0" smtClean="0">
                <a:solidFill>
                  <a:schemeClr val="hlink"/>
                </a:solidFill>
                <a:latin typeface="Georgia" pitchFamily="18" charset="0"/>
                <a:sym typeface="Symbol" pitchFamily="18" charset="2"/>
              </a:rPr>
              <a:t>2</a:t>
            </a:r>
            <a:r>
              <a:rPr lang="cs-CZ" i="1" dirty="0" smtClean="0">
                <a:solidFill>
                  <a:schemeClr val="hlink"/>
                </a:solidFill>
                <a:latin typeface="Georgia" pitchFamily="18" charset="0"/>
                <a:sym typeface="Symbol" pitchFamily="18" charset="2"/>
              </a:rPr>
              <a:t>-4</a:t>
            </a:r>
            <a:r>
              <a:rPr lang="cs-CZ" i="1" dirty="0" smtClean="0">
                <a:solidFill>
                  <a:schemeClr val="hlink"/>
                </a:solidFill>
                <a:latin typeface="Georgia" pitchFamily="18" charset="0"/>
              </a:rPr>
              <a:t>ρ</a:t>
            </a:r>
            <a:r>
              <a:rPr lang="cs-CZ" i="1" baseline="30000" dirty="0" smtClean="0">
                <a:solidFill>
                  <a:schemeClr val="hlink"/>
                </a:solidFill>
                <a:latin typeface="Georgia" pitchFamily="18" charset="0"/>
              </a:rPr>
              <a:t>2</a:t>
            </a:r>
            <a:r>
              <a:rPr lang="cs-CZ" i="1" dirty="0" smtClean="0">
                <a:solidFill>
                  <a:schemeClr val="hlink"/>
                </a:solidFill>
                <a:latin typeface="Georgia" pitchFamily="18" charset="0"/>
              </a:rPr>
              <a:t>]c+</a:t>
            </a:r>
            <a:r>
              <a:rPr lang="cs-CZ" i="1" dirty="0" smtClean="0">
                <a:solidFill>
                  <a:schemeClr val="hlink"/>
                </a:solidFill>
                <a:latin typeface="Georgia" pitchFamily="18" charset="0"/>
                <a:sym typeface="Symbol" pitchFamily="18" charset="2"/>
              </a:rPr>
              <a:t>[(a-b)</a:t>
            </a:r>
            <a:r>
              <a:rPr lang="cs-CZ" i="1" baseline="30000" dirty="0" smtClean="0">
                <a:solidFill>
                  <a:schemeClr val="hlink"/>
                </a:solidFill>
                <a:latin typeface="Georgia" pitchFamily="18" charset="0"/>
                <a:sym typeface="Symbol" pitchFamily="18" charset="2"/>
              </a:rPr>
              <a:t>2+</a:t>
            </a:r>
            <a:r>
              <a:rPr lang="cs-CZ" i="1" dirty="0" smtClean="0">
                <a:solidFill>
                  <a:schemeClr val="hlink"/>
                </a:solidFill>
                <a:latin typeface="Georgia" pitchFamily="18" charset="0"/>
                <a:sym typeface="Symbol" pitchFamily="18" charset="2"/>
              </a:rPr>
              <a:t>4</a:t>
            </a:r>
            <a:r>
              <a:rPr lang="cs-CZ" i="1" dirty="0" smtClean="0">
                <a:solidFill>
                  <a:schemeClr val="hlink"/>
                </a:solidFill>
                <a:latin typeface="Georgia" pitchFamily="18" charset="0"/>
              </a:rPr>
              <a:t>ρ</a:t>
            </a:r>
            <a:r>
              <a:rPr lang="cs-CZ" i="1" baseline="30000" dirty="0" smtClean="0">
                <a:solidFill>
                  <a:schemeClr val="hlink"/>
                </a:solidFill>
                <a:latin typeface="Georgia" pitchFamily="18" charset="0"/>
              </a:rPr>
              <a:t>2</a:t>
            </a:r>
            <a:r>
              <a:rPr lang="cs-CZ" i="1" dirty="0" smtClean="0">
                <a:solidFill>
                  <a:schemeClr val="hlink"/>
                </a:solidFill>
                <a:latin typeface="Georgia" pitchFamily="18" charset="0"/>
              </a:rPr>
              <a:t>](a+b)=0 </a:t>
            </a:r>
            <a:endParaRPr lang="cs-CZ" dirty="0">
              <a:latin typeface="Georgia" pitchFamily="18"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90066"/>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836712"/>
            <a:ext cx="8352928" cy="5447645"/>
          </a:xfrm>
          <a:prstGeom prst="rect">
            <a:avLst/>
          </a:prstGeom>
          <a:noFill/>
        </p:spPr>
        <p:txBody>
          <a:bodyPr wrap="square" rtlCol="0">
            <a:spAutoFit/>
          </a:bodyPr>
          <a:lstStyle/>
          <a:p>
            <a:pPr marL="1076325" indent="-1076325"/>
            <a:r>
              <a:rPr lang="cs-CZ" sz="3200" dirty="0" smtClean="0">
                <a:solidFill>
                  <a:srgbClr val="FF0000"/>
                </a:solidFill>
                <a:latin typeface="Georgia" pitchFamily="18" charset="0"/>
              </a:rPr>
              <a:t>1990</a:t>
            </a:r>
          </a:p>
          <a:p>
            <a:pPr marL="1076325" indent="-1076325"/>
            <a:endParaRPr lang="cs-CZ" sz="1200" dirty="0" smtClean="0">
              <a:solidFill>
                <a:srgbClr val="FF0000"/>
              </a:solidFill>
              <a:latin typeface="Georgia" pitchFamily="18" charset="0"/>
            </a:endParaRPr>
          </a:p>
          <a:p>
            <a:r>
              <a:rPr lang="cs-CZ" sz="1200" dirty="0" smtClean="0">
                <a:latin typeface="Georgia" pitchFamily="18" charset="0"/>
              </a:rPr>
              <a:t>Ve Věstníku MŠMT 1990 jsem nenalezl žádnou zmínku o maturitních zkouškách.  K dnešnímu dni nemám k dispozici žádné písemné dokumenty týkající se maturitních zkoušek v roce 1990. Na základě maturitních protokolů na našem gymnáziu lze předpokládat následující strukturu maturitní zkoušky:</a:t>
            </a:r>
          </a:p>
          <a:p>
            <a:endParaRPr lang="cs-CZ" sz="1200" dirty="0" smtClean="0">
              <a:latin typeface="Georgia" pitchFamily="18" charset="0"/>
            </a:endParaRPr>
          </a:p>
          <a:p>
            <a:r>
              <a:rPr lang="cs-CZ" sz="2000" dirty="0" smtClean="0">
                <a:latin typeface="Georgia" pitchFamily="18" charset="0"/>
              </a:rPr>
              <a:t>PÍSEMNÉ ZKOUŠKY</a:t>
            </a:r>
          </a:p>
          <a:p>
            <a:r>
              <a:rPr lang="cs-CZ" sz="2000" dirty="0" smtClean="0">
                <a:solidFill>
                  <a:srgbClr val="0070C0"/>
                </a:solidFill>
                <a:latin typeface="Georgia" pitchFamily="18" charset="0"/>
              </a:rPr>
              <a:t>Český jazyk a literatura</a:t>
            </a:r>
          </a:p>
          <a:p>
            <a:endParaRPr lang="cs-CZ" sz="1200" dirty="0" smtClean="0">
              <a:latin typeface="Georgia" pitchFamily="18" charset="0"/>
            </a:endParaRPr>
          </a:p>
          <a:p>
            <a:endParaRPr lang="cs-CZ" sz="1200" dirty="0" smtClean="0">
              <a:latin typeface="Georgia" pitchFamily="18" charset="0"/>
            </a:endParaRPr>
          </a:p>
          <a:p>
            <a:r>
              <a:rPr lang="cs-CZ" sz="2000" dirty="0" smtClean="0">
                <a:latin typeface="Georgia" pitchFamily="18" charset="0"/>
              </a:rPr>
              <a:t>ÚSTNÍ ZKOUŠKY</a:t>
            </a:r>
          </a:p>
          <a:p>
            <a:r>
              <a:rPr lang="cs-CZ" sz="2000" dirty="0" smtClean="0">
                <a:solidFill>
                  <a:srgbClr val="0070C0"/>
                </a:solidFill>
                <a:latin typeface="Georgia" pitchFamily="18" charset="0"/>
              </a:rPr>
              <a:t>Český jazyk a literatura</a:t>
            </a:r>
          </a:p>
          <a:p>
            <a:r>
              <a:rPr lang="cs-CZ" sz="2000" dirty="0" smtClean="0">
                <a:solidFill>
                  <a:srgbClr val="0070C0"/>
                </a:solidFill>
                <a:latin typeface="Georgia" pitchFamily="18" charset="0"/>
              </a:rPr>
              <a:t>Cizí jazyk</a:t>
            </a:r>
          </a:p>
          <a:p>
            <a:r>
              <a:rPr lang="cs-CZ" sz="2000" dirty="0" smtClean="0">
                <a:solidFill>
                  <a:srgbClr val="0070C0"/>
                </a:solidFill>
                <a:latin typeface="Georgia" pitchFamily="18" charset="0"/>
              </a:rPr>
              <a:t>Volitelný předmět</a:t>
            </a:r>
          </a:p>
          <a:p>
            <a:r>
              <a:rPr lang="cs-CZ" sz="2000" dirty="0" smtClean="0">
                <a:solidFill>
                  <a:srgbClr val="0070C0"/>
                </a:solidFill>
                <a:latin typeface="Georgia" pitchFamily="18" charset="0"/>
              </a:rPr>
              <a:t>Volitelný předmět</a:t>
            </a:r>
          </a:p>
          <a:p>
            <a:endParaRPr lang="cs-CZ" sz="2000" dirty="0" smtClean="0">
              <a:latin typeface="Georgia" pitchFamily="18" charset="0"/>
            </a:endParaRPr>
          </a:p>
          <a:p>
            <a:r>
              <a:rPr lang="cs-CZ" sz="1200" dirty="0" smtClean="0">
                <a:latin typeface="Georgia" pitchFamily="18" charset="0"/>
              </a:rPr>
              <a:t>Písemná zkoušky konána pouze z českého jazyka, písemné zkoušky z ruského jazyka a matematiky zrušeny.  Při ústní zkoušce z cizího jazyka nebyl ruský jazyk povinným předmětem. V rámci volitelného předmětu bylo možné maturovat z odborných předmětů na gymnáziu (ZVOP). Od roku </a:t>
            </a:r>
            <a:r>
              <a:rPr lang="cs-CZ" sz="1200" dirty="0" smtClean="0">
                <a:solidFill>
                  <a:srgbClr val="FF0000"/>
                </a:solidFill>
                <a:latin typeface="Georgia" pitchFamily="18" charset="0"/>
              </a:rPr>
              <a:t>1991</a:t>
            </a:r>
            <a:r>
              <a:rPr lang="cs-CZ" sz="1200" dirty="0" smtClean="0">
                <a:latin typeface="Georgia" pitchFamily="18" charset="0"/>
              </a:rPr>
              <a:t> se na naší škole nekonaly maturitní zkoušky z předmětů odborné přípravy (ZVOP).</a:t>
            </a:r>
          </a:p>
          <a:p>
            <a:endParaRPr lang="cs-CZ" sz="1200" dirty="0" smtClean="0">
              <a:latin typeface="Georgia" pitchFamily="18" charset="0"/>
            </a:endParaRPr>
          </a:p>
          <a:p>
            <a:pPr marL="1076325" indent="-1076325"/>
            <a:r>
              <a:rPr lang="cs-CZ" sz="1200" dirty="0" smtClean="0">
                <a:solidFill>
                  <a:srgbClr val="FF0000"/>
                </a:solidFill>
                <a:latin typeface="Georgia" pitchFamily="18" charset="0"/>
              </a:rPr>
              <a:t>	</a:t>
            </a:r>
            <a:endParaRPr lang="cs-CZ" sz="1200" dirty="0">
              <a:latin typeface="Georgia"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90066"/>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836712"/>
            <a:ext cx="8352928" cy="5370701"/>
          </a:xfrm>
          <a:prstGeom prst="rect">
            <a:avLst/>
          </a:prstGeom>
          <a:noFill/>
        </p:spPr>
        <p:txBody>
          <a:bodyPr wrap="square" rtlCol="0">
            <a:spAutoFit/>
          </a:bodyPr>
          <a:lstStyle/>
          <a:p>
            <a:pPr marL="1076325" indent="-1076325"/>
            <a:r>
              <a:rPr lang="cs-CZ" sz="3200" dirty="0" smtClean="0">
                <a:solidFill>
                  <a:srgbClr val="FF0000"/>
                </a:solidFill>
                <a:latin typeface="Georgia" pitchFamily="18" charset="0"/>
              </a:rPr>
              <a:t>Počty gymnázií v letech 1953 - 2012</a:t>
            </a:r>
          </a:p>
          <a:p>
            <a:pPr marL="1076325" indent="-1076325"/>
            <a:endParaRPr lang="cs-CZ" sz="1200" dirty="0" smtClean="0">
              <a:solidFill>
                <a:srgbClr val="FF0000"/>
              </a:solidFill>
              <a:latin typeface="Georgia" pitchFamily="18" charset="0"/>
            </a:endParaRPr>
          </a:p>
          <a:p>
            <a:pPr marL="895350" indent="-895350"/>
            <a:r>
              <a:rPr lang="cs-CZ" sz="1200" dirty="0" smtClean="0">
                <a:latin typeface="Georgia" pitchFamily="18" charset="0"/>
              </a:rPr>
              <a:t>1953	</a:t>
            </a:r>
            <a:r>
              <a:rPr lang="cs-CZ" sz="1200" dirty="0" smtClean="0">
                <a:solidFill>
                  <a:srgbClr val="0070C0"/>
                </a:solidFill>
                <a:latin typeface="Georgia" pitchFamily="18" charset="0"/>
              </a:rPr>
              <a:t>208</a:t>
            </a:r>
            <a:r>
              <a:rPr lang="cs-CZ" sz="1200" dirty="0" smtClean="0">
                <a:latin typeface="Georgia" pitchFamily="18" charset="0"/>
              </a:rPr>
              <a:t>	1969	</a:t>
            </a:r>
            <a:r>
              <a:rPr lang="cs-CZ" sz="1200" dirty="0" smtClean="0">
                <a:solidFill>
                  <a:srgbClr val="0070C0"/>
                </a:solidFill>
                <a:latin typeface="Georgia" pitchFamily="18" charset="0"/>
              </a:rPr>
              <a:t>217</a:t>
            </a:r>
            <a:r>
              <a:rPr lang="cs-CZ" sz="1200" dirty="0" smtClean="0">
                <a:latin typeface="Georgia" pitchFamily="18" charset="0"/>
              </a:rPr>
              <a:t>	1990	</a:t>
            </a:r>
            <a:r>
              <a:rPr lang="cs-CZ" sz="1200" dirty="0" smtClean="0">
                <a:solidFill>
                  <a:srgbClr val="0070C0"/>
                </a:solidFill>
                <a:latin typeface="Georgia" pitchFamily="18" charset="0"/>
              </a:rPr>
              <a:t>229</a:t>
            </a:r>
          </a:p>
          <a:p>
            <a:pPr marL="895350" indent="-895350"/>
            <a:r>
              <a:rPr lang="cs-CZ" sz="1200" dirty="0" smtClean="0">
                <a:latin typeface="Georgia" pitchFamily="18" charset="0"/>
              </a:rPr>
              <a:t>1954	</a:t>
            </a:r>
            <a:r>
              <a:rPr lang="cs-CZ" sz="1200" dirty="0" smtClean="0">
                <a:solidFill>
                  <a:srgbClr val="0070C0"/>
                </a:solidFill>
                <a:latin typeface="Georgia" pitchFamily="18" charset="0"/>
              </a:rPr>
              <a:t>228</a:t>
            </a:r>
            <a:r>
              <a:rPr lang="cs-CZ" sz="1200" dirty="0" smtClean="0">
                <a:latin typeface="Georgia" pitchFamily="18" charset="0"/>
              </a:rPr>
              <a:t>	1970	</a:t>
            </a:r>
            <a:r>
              <a:rPr lang="cs-CZ" sz="1200" dirty="0" smtClean="0">
                <a:solidFill>
                  <a:srgbClr val="0070C0"/>
                </a:solidFill>
                <a:latin typeface="Georgia" pitchFamily="18" charset="0"/>
              </a:rPr>
              <a:t>212</a:t>
            </a:r>
            <a:r>
              <a:rPr lang="cs-CZ" sz="1200" dirty="0" smtClean="0">
                <a:latin typeface="Georgia" pitchFamily="18" charset="0"/>
              </a:rPr>
              <a:t>	1991	</a:t>
            </a:r>
            <a:r>
              <a:rPr lang="cs-CZ" sz="1200" dirty="0" smtClean="0">
                <a:solidFill>
                  <a:srgbClr val="0070C0"/>
                </a:solidFill>
                <a:latin typeface="Georgia" pitchFamily="18" charset="0"/>
              </a:rPr>
              <a:t>258</a:t>
            </a:r>
          </a:p>
          <a:p>
            <a:pPr marL="895350" indent="-895350"/>
            <a:r>
              <a:rPr lang="cs-CZ" sz="1200" dirty="0" smtClean="0">
                <a:latin typeface="Georgia" pitchFamily="18" charset="0"/>
              </a:rPr>
              <a:t>1955	</a:t>
            </a:r>
            <a:r>
              <a:rPr lang="cs-CZ" sz="1200" dirty="0" smtClean="0">
                <a:solidFill>
                  <a:srgbClr val="0070C0"/>
                </a:solidFill>
                <a:latin typeface="Georgia" pitchFamily="18" charset="0"/>
              </a:rPr>
              <a:t>235</a:t>
            </a:r>
            <a:r>
              <a:rPr lang="cs-CZ" sz="1200" dirty="0" smtClean="0">
                <a:latin typeface="Georgia" pitchFamily="18" charset="0"/>
              </a:rPr>
              <a:t>	 1971	</a:t>
            </a:r>
            <a:r>
              <a:rPr lang="cs-CZ" sz="1200" dirty="0" smtClean="0">
                <a:solidFill>
                  <a:srgbClr val="0070C0"/>
                </a:solidFill>
                <a:latin typeface="Georgia" pitchFamily="18" charset="0"/>
              </a:rPr>
              <a:t>214</a:t>
            </a:r>
            <a:r>
              <a:rPr lang="cs-CZ" sz="1200" dirty="0" smtClean="0">
                <a:latin typeface="Georgia" pitchFamily="18" charset="0"/>
              </a:rPr>
              <a:t>	1992	</a:t>
            </a:r>
            <a:r>
              <a:rPr lang="cs-CZ" sz="1200" dirty="0" smtClean="0">
                <a:solidFill>
                  <a:srgbClr val="0070C0"/>
                </a:solidFill>
                <a:latin typeface="Georgia" pitchFamily="18" charset="0"/>
              </a:rPr>
              <a:t>285</a:t>
            </a:r>
            <a:endParaRPr lang="cs-CZ" sz="1200" dirty="0" smtClean="0">
              <a:latin typeface="Georgia" pitchFamily="18" charset="0"/>
            </a:endParaRPr>
          </a:p>
          <a:p>
            <a:pPr marL="895350" indent="-895350"/>
            <a:r>
              <a:rPr lang="cs-CZ" sz="1200" dirty="0" smtClean="0">
                <a:latin typeface="Georgia" pitchFamily="18" charset="0"/>
              </a:rPr>
              <a:t>1956	</a:t>
            </a:r>
            <a:r>
              <a:rPr lang="cs-CZ" sz="1200" dirty="0" smtClean="0">
                <a:solidFill>
                  <a:srgbClr val="0070C0"/>
                </a:solidFill>
                <a:latin typeface="Georgia" pitchFamily="18" charset="0"/>
              </a:rPr>
              <a:t>255</a:t>
            </a:r>
            <a:r>
              <a:rPr lang="cs-CZ" sz="1200" dirty="0" smtClean="0">
                <a:latin typeface="Georgia" pitchFamily="18" charset="0"/>
              </a:rPr>
              <a:t>	1972	</a:t>
            </a:r>
            <a:r>
              <a:rPr lang="cs-CZ" sz="1200" dirty="0" smtClean="0">
                <a:solidFill>
                  <a:srgbClr val="0070C0"/>
                </a:solidFill>
                <a:latin typeface="Georgia" pitchFamily="18" charset="0"/>
              </a:rPr>
              <a:t>213</a:t>
            </a:r>
            <a:r>
              <a:rPr lang="cs-CZ" sz="1200" dirty="0" smtClean="0">
                <a:latin typeface="Georgia" pitchFamily="18" charset="0"/>
              </a:rPr>
              <a:t>	1993	</a:t>
            </a:r>
            <a:r>
              <a:rPr lang="cs-CZ" sz="1200" dirty="0" smtClean="0">
                <a:solidFill>
                  <a:srgbClr val="0070C0"/>
                </a:solidFill>
                <a:latin typeface="Georgia" pitchFamily="18" charset="0"/>
              </a:rPr>
              <a:t>324</a:t>
            </a:r>
          </a:p>
          <a:p>
            <a:pPr marL="895350" indent="-895350"/>
            <a:r>
              <a:rPr lang="cs-CZ" sz="1200" dirty="0" smtClean="0">
                <a:latin typeface="Georgia" pitchFamily="18" charset="0"/>
              </a:rPr>
              <a:t>1957	</a:t>
            </a:r>
            <a:r>
              <a:rPr lang="cs-CZ" sz="1200" dirty="0" smtClean="0">
                <a:solidFill>
                  <a:srgbClr val="0070C0"/>
                </a:solidFill>
                <a:latin typeface="Georgia" pitchFamily="18" charset="0"/>
              </a:rPr>
              <a:t>280</a:t>
            </a:r>
            <a:r>
              <a:rPr lang="cs-CZ" sz="1200" dirty="0" smtClean="0">
                <a:latin typeface="Georgia" pitchFamily="18" charset="0"/>
              </a:rPr>
              <a:t>	1973	</a:t>
            </a:r>
            <a:r>
              <a:rPr lang="cs-CZ" sz="1200" dirty="0" smtClean="0">
                <a:solidFill>
                  <a:srgbClr val="0070C0"/>
                </a:solidFill>
                <a:latin typeface="Georgia" pitchFamily="18" charset="0"/>
              </a:rPr>
              <a:t>213</a:t>
            </a:r>
            <a:r>
              <a:rPr lang="cs-CZ" sz="1200" dirty="0" smtClean="0">
                <a:latin typeface="Georgia" pitchFamily="18" charset="0"/>
              </a:rPr>
              <a:t>	1994	</a:t>
            </a:r>
            <a:r>
              <a:rPr lang="cs-CZ" sz="1200" dirty="0" smtClean="0">
                <a:solidFill>
                  <a:srgbClr val="0070C0"/>
                </a:solidFill>
                <a:latin typeface="Georgia" pitchFamily="18" charset="0"/>
              </a:rPr>
              <a:t>348</a:t>
            </a:r>
          </a:p>
          <a:p>
            <a:pPr marL="895350" indent="-895350"/>
            <a:r>
              <a:rPr lang="cs-CZ" sz="1200" dirty="0" smtClean="0">
                <a:latin typeface="Georgia" pitchFamily="18" charset="0"/>
              </a:rPr>
              <a:t>1958	</a:t>
            </a:r>
            <a:r>
              <a:rPr lang="cs-CZ" sz="1200" dirty="0" smtClean="0">
                <a:solidFill>
                  <a:srgbClr val="0070C0"/>
                </a:solidFill>
                <a:latin typeface="Georgia" pitchFamily="18" charset="0"/>
              </a:rPr>
              <a:t>	303</a:t>
            </a:r>
            <a:r>
              <a:rPr lang="cs-CZ" sz="1200" dirty="0" smtClean="0">
                <a:latin typeface="Georgia" pitchFamily="18" charset="0"/>
              </a:rPr>
              <a:t>	1974	</a:t>
            </a:r>
            <a:r>
              <a:rPr lang="cs-CZ" sz="1200" dirty="0" smtClean="0">
                <a:solidFill>
                  <a:srgbClr val="0070C0"/>
                </a:solidFill>
                <a:latin typeface="Georgia" pitchFamily="18" charset="0"/>
              </a:rPr>
              <a:t>212</a:t>
            </a:r>
            <a:r>
              <a:rPr lang="cs-CZ" sz="1200" dirty="0" smtClean="0">
                <a:latin typeface="Georgia" pitchFamily="18" charset="0"/>
              </a:rPr>
              <a:t>	1995	</a:t>
            </a:r>
            <a:r>
              <a:rPr lang="cs-CZ" sz="1200" dirty="0" smtClean="0">
                <a:solidFill>
                  <a:srgbClr val="0070C0"/>
                </a:solidFill>
                <a:latin typeface="Georgia" pitchFamily="18" charset="0"/>
              </a:rPr>
              <a:t>361</a:t>
            </a:r>
          </a:p>
          <a:p>
            <a:pPr marL="895350" indent="-895350"/>
            <a:r>
              <a:rPr lang="cs-CZ" sz="1200" dirty="0" smtClean="0">
                <a:latin typeface="Georgia" pitchFamily="18" charset="0"/>
              </a:rPr>
              <a:t>1959		</a:t>
            </a:r>
            <a:r>
              <a:rPr lang="cs-CZ" sz="1200" dirty="0" smtClean="0">
                <a:solidFill>
                  <a:srgbClr val="0070C0"/>
                </a:solidFill>
                <a:latin typeface="Georgia" pitchFamily="18" charset="0"/>
              </a:rPr>
              <a:t>298</a:t>
            </a:r>
            <a:r>
              <a:rPr lang="cs-CZ" sz="1200" dirty="0" smtClean="0">
                <a:latin typeface="Georgia" pitchFamily="18" charset="0"/>
              </a:rPr>
              <a:t>	1975	</a:t>
            </a:r>
            <a:r>
              <a:rPr lang="cs-CZ" sz="1200" dirty="0" smtClean="0">
                <a:solidFill>
                  <a:srgbClr val="0070C0"/>
                </a:solidFill>
                <a:latin typeface="Georgia" pitchFamily="18" charset="0"/>
              </a:rPr>
              <a:t>212</a:t>
            </a:r>
            <a:r>
              <a:rPr lang="cs-CZ" sz="1200" dirty="0" smtClean="0">
                <a:latin typeface="Georgia" pitchFamily="18" charset="0"/>
              </a:rPr>
              <a:t>	1996	</a:t>
            </a:r>
            <a:r>
              <a:rPr lang="cs-CZ" sz="1200" dirty="0" smtClean="0">
                <a:solidFill>
                  <a:srgbClr val="0070C0"/>
                </a:solidFill>
                <a:latin typeface="Georgia" pitchFamily="18" charset="0"/>
              </a:rPr>
              <a:t>367</a:t>
            </a:r>
          </a:p>
          <a:p>
            <a:pPr marL="895350" indent="-895350"/>
            <a:r>
              <a:rPr lang="cs-CZ" sz="1200" dirty="0" smtClean="0">
                <a:latin typeface="Georgia" pitchFamily="18" charset="0"/>
              </a:rPr>
              <a:t>1960		</a:t>
            </a:r>
            <a:r>
              <a:rPr lang="cs-CZ" sz="1200" dirty="0" smtClean="0">
                <a:solidFill>
                  <a:srgbClr val="0070C0"/>
                </a:solidFill>
                <a:latin typeface="Georgia" pitchFamily="18" charset="0"/>
              </a:rPr>
              <a:t>292</a:t>
            </a:r>
            <a:r>
              <a:rPr lang="cs-CZ" sz="1200" dirty="0" smtClean="0">
                <a:latin typeface="Georgia" pitchFamily="18" charset="0"/>
              </a:rPr>
              <a:t>	1976	</a:t>
            </a:r>
            <a:r>
              <a:rPr lang="cs-CZ" sz="1200" dirty="0" smtClean="0">
                <a:solidFill>
                  <a:srgbClr val="0070C0"/>
                </a:solidFill>
                <a:latin typeface="Georgia" pitchFamily="18" charset="0"/>
              </a:rPr>
              <a:t>210</a:t>
            </a:r>
            <a:r>
              <a:rPr lang="cs-CZ" sz="1200" dirty="0" smtClean="0">
                <a:latin typeface="Georgia" pitchFamily="18" charset="0"/>
              </a:rPr>
              <a:t>	1997	</a:t>
            </a:r>
            <a:r>
              <a:rPr lang="cs-CZ" sz="1200" dirty="0" smtClean="0">
                <a:solidFill>
                  <a:srgbClr val="0070C0"/>
                </a:solidFill>
                <a:latin typeface="Georgia" pitchFamily="18" charset="0"/>
              </a:rPr>
              <a:t>366</a:t>
            </a:r>
          </a:p>
          <a:p>
            <a:pPr marL="895350" indent="-895350"/>
            <a:r>
              <a:rPr lang="cs-CZ" sz="1200" dirty="0" smtClean="0">
                <a:latin typeface="Georgia" pitchFamily="18" charset="0"/>
              </a:rPr>
              <a:t>1961		</a:t>
            </a:r>
            <a:r>
              <a:rPr lang="cs-CZ" sz="1200" dirty="0" smtClean="0">
                <a:solidFill>
                  <a:srgbClr val="0070C0"/>
                </a:solidFill>
                <a:latin typeface="Georgia" pitchFamily="18" charset="0"/>
              </a:rPr>
              <a:t>260</a:t>
            </a:r>
            <a:r>
              <a:rPr lang="cs-CZ" sz="1200" dirty="0" smtClean="0">
                <a:latin typeface="Georgia" pitchFamily="18" charset="0"/>
              </a:rPr>
              <a:t>	1977	</a:t>
            </a:r>
            <a:r>
              <a:rPr lang="cs-CZ" sz="1200" dirty="0" smtClean="0">
                <a:solidFill>
                  <a:srgbClr val="0070C0"/>
                </a:solidFill>
                <a:latin typeface="Georgia" pitchFamily="18" charset="0"/>
              </a:rPr>
              <a:t>210</a:t>
            </a:r>
            <a:r>
              <a:rPr lang="cs-CZ" sz="1200" dirty="0" smtClean="0">
                <a:latin typeface="Georgia" pitchFamily="18" charset="0"/>
              </a:rPr>
              <a:t>	1998	</a:t>
            </a:r>
            <a:r>
              <a:rPr lang="cs-CZ" sz="1200" dirty="0" smtClean="0">
                <a:solidFill>
                  <a:srgbClr val="0070C0"/>
                </a:solidFill>
                <a:latin typeface="Georgia" pitchFamily="18" charset="0"/>
              </a:rPr>
              <a:t>356</a:t>
            </a:r>
            <a:endParaRPr lang="cs-CZ" sz="1200" dirty="0" smtClean="0">
              <a:latin typeface="Georgia" pitchFamily="18" charset="0"/>
            </a:endParaRPr>
          </a:p>
          <a:p>
            <a:pPr marL="895350" indent="-895350"/>
            <a:r>
              <a:rPr lang="cs-CZ" sz="1200" dirty="0" smtClean="0">
                <a:latin typeface="Georgia" pitchFamily="18" charset="0"/>
              </a:rPr>
              <a:t>1962		</a:t>
            </a:r>
            <a:r>
              <a:rPr lang="cs-CZ" sz="1200" dirty="0" smtClean="0">
                <a:solidFill>
                  <a:srgbClr val="0070C0"/>
                </a:solidFill>
                <a:latin typeface="Georgia" pitchFamily="18" charset="0"/>
              </a:rPr>
              <a:t>260</a:t>
            </a:r>
            <a:r>
              <a:rPr lang="cs-CZ" sz="1200" dirty="0" smtClean="0">
                <a:latin typeface="Georgia" pitchFamily="18" charset="0"/>
              </a:rPr>
              <a:t>	1978	</a:t>
            </a:r>
            <a:r>
              <a:rPr lang="cs-CZ" sz="1200" dirty="0" smtClean="0">
                <a:solidFill>
                  <a:srgbClr val="0070C0"/>
                </a:solidFill>
                <a:latin typeface="Georgia" pitchFamily="18" charset="0"/>
              </a:rPr>
              <a:t>210</a:t>
            </a:r>
            <a:r>
              <a:rPr lang="cs-CZ" sz="1200" dirty="0" smtClean="0">
                <a:latin typeface="Georgia" pitchFamily="18" charset="0"/>
              </a:rPr>
              <a:t>	1999	</a:t>
            </a:r>
            <a:r>
              <a:rPr lang="cs-CZ" sz="1200" dirty="0" smtClean="0">
                <a:solidFill>
                  <a:srgbClr val="0070C0"/>
                </a:solidFill>
                <a:latin typeface="Georgia" pitchFamily="18" charset="0"/>
              </a:rPr>
              <a:t>345</a:t>
            </a:r>
            <a:endParaRPr lang="cs-CZ" sz="1200" dirty="0" smtClean="0">
              <a:latin typeface="Georgia" pitchFamily="18" charset="0"/>
            </a:endParaRPr>
          </a:p>
          <a:p>
            <a:pPr marL="895350" indent="-895350"/>
            <a:r>
              <a:rPr lang="cs-CZ" sz="1200" dirty="0" smtClean="0">
                <a:latin typeface="Georgia" pitchFamily="18" charset="0"/>
              </a:rPr>
              <a:t>1963		</a:t>
            </a:r>
            <a:r>
              <a:rPr lang="cs-CZ" sz="1200" dirty="0" smtClean="0">
                <a:solidFill>
                  <a:srgbClr val="0070C0"/>
                </a:solidFill>
                <a:latin typeface="Georgia" pitchFamily="18" charset="0"/>
              </a:rPr>
              <a:t>252</a:t>
            </a:r>
            <a:r>
              <a:rPr lang="cs-CZ" sz="1200" dirty="0" smtClean="0">
                <a:latin typeface="Georgia" pitchFamily="18" charset="0"/>
              </a:rPr>
              <a:t>	1979	</a:t>
            </a:r>
            <a:r>
              <a:rPr lang="cs-CZ" sz="1200" dirty="0" smtClean="0">
                <a:solidFill>
                  <a:srgbClr val="0070C0"/>
                </a:solidFill>
                <a:latin typeface="Georgia" pitchFamily="18" charset="0"/>
              </a:rPr>
              <a:t>209</a:t>
            </a:r>
            <a:r>
              <a:rPr lang="cs-CZ" sz="1200" dirty="0" smtClean="0">
                <a:latin typeface="Georgia" pitchFamily="18" charset="0"/>
              </a:rPr>
              <a:t>	2000	</a:t>
            </a:r>
            <a:r>
              <a:rPr lang="cs-CZ" sz="1200" dirty="0" smtClean="0">
                <a:solidFill>
                  <a:srgbClr val="0070C0"/>
                </a:solidFill>
                <a:latin typeface="Georgia" pitchFamily="18" charset="0"/>
              </a:rPr>
              <a:t>347</a:t>
            </a:r>
            <a:endParaRPr lang="cs-CZ" sz="1200" dirty="0" smtClean="0">
              <a:latin typeface="Georgia" pitchFamily="18" charset="0"/>
            </a:endParaRPr>
          </a:p>
          <a:p>
            <a:pPr marL="895350" indent="-895350"/>
            <a:r>
              <a:rPr lang="cs-CZ" sz="1200" dirty="0" smtClean="0">
                <a:latin typeface="Georgia" pitchFamily="18" charset="0"/>
              </a:rPr>
              <a:t>1964		</a:t>
            </a:r>
            <a:r>
              <a:rPr lang="cs-CZ" sz="1200" dirty="0" smtClean="0">
                <a:solidFill>
                  <a:srgbClr val="0070C0"/>
                </a:solidFill>
                <a:latin typeface="Georgia" pitchFamily="18" charset="0"/>
              </a:rPr>
              <a:t>247</a:t>
            </a:r>
            <a:r>
              <a:rPr lang="cs-CZ" sz="1200" dirty="0" smtClean="0">
                <a:latin typeface="Georgia" pitchFamily="18" charset="0"/>
              </a:rPr>
              <a:t>	1980	</a:t>
            </a:r>
            <a:r>
              <a:rPr lang="cs-CZ" sz="1200" dirty="0" smtClean="0">
                <a:solidFill>
                  <a:srgbClr val="0070C0"/>
                </a:solidFill>
                <a:latin typeface="Georgia" pitchFamily="18" charset="0"/>
              </a:rPr>
              <a:t>210</a:t>
            </a:r>
            <a:r>
              <a:rPr lang="cs-CZ" sz="1200" dirty="0" smtClean="0">
                <a:latin typeface="Georgia" pitchFamily="18" charset="0"/>
              </a:rPr>
              <a:t>	2001	</a:t>
            </a:r>
            <a:r>
              <a:rPr lang="cs-CZ" sz="1200" dirty="0" smtClean="0">
                <a:solidFill>
                  <a:srgbClr val="0070C0"/>
                </a:solidFill>
                <a:latin typeface="Georgia" pitchFamily="18" charset="0"/>
              </a:rPr>
              <a:t>346</a:t>
            </a:r>
            <a:endParaRPr lang="cs-CZ" sz="1200" dirty="0" smtClean="0">
              <a:latin typeface="Georgia" pitchFamily="18" charset="0"/>
            </a:endParaRPr>
          </a:p>
          <a:p>
            <a:pPr marL="895350" indent="-895350"/>
            <a:r>
              <a:rPr lang="cs-CZ" sz="1200" dirty="0" smtClean="0">
                <a:latin typeface="Georgia" pitchFamily="18" charset="0"/>
              </a:rPr>
              <a:t>1965		</a:t>
            </a:r>
            <a:r>
              <a:rPr lang="cs-CZ" sz="1200" dirty="0" smtClean="0">
                <a:solidFill>
                  <a:srgbClr val="0070C0"/>
                </a:solidFill>
                <a:latin typeface="Georgia" pitchFamily="18" charset="0"/>
              </a:rPr>
              <a:t>238</a:t>
            </a:r>
            <a:r>
              <a:rPr lang="cs-CZ" sz="1200" dirty="0" smtClean="0">
                <a:latin typeface="Georgia" pitchFamily="18" charset="0"/>
              </a:rPr>
              <a:t>	1981	</a:t>
            </a:r>
            <a:r>
              <a:rPr lang="cs-CZ" sz="1200" dirty="0" smtClean="0">
                <a:solidFill>
                  <a:srgbClr val="0070C0"/>
                </a:solidFill>
                <a:latin typeface="Georgia" pitchFamily="18" charset="0"/>
              </a:rPr>
              <a:t>211</a:t>
            </a:r>
            <a:r>
              <a:rPr lang="cs-CZ" sz="1200" dirty="0" smtClean="0">
                <a:latin typeface="Georgia" pitchFamily="18" charset="0"/>
              </a:rPr>
              <a:t>	2002	</a:t>
            </a:r>
            <a:r>
              <a:rPr lang="cs-CZ" sz="1200" dirty="0" smtClean="0">
                <a:solidFill>
                  <a:srgbClr val="0070C0"/>
                </a:solidFill>
                <a:latin typeface="Georgia" pitchFamily="18" charset="0"/>
              </a:rPr>
              <a:t>343</a:t>
            </a:r>
            <a:endParaRPr lang="cs-CZ" sz="1200" dirty="0" smtClean="0">
              <a:latin typeface="Georgia" pitchFamily="18" charset="0"/>
            </a:endParaRPr>
          </a:p>
          <a:p>
            <a:pPr marL="895350" indent="-895350"/>
            <a:r>
              <a:rPr lang="cs-CZ" sz="1200" dirty="0" smtClean="0">
                <a:latin typeface="Georgia" pitchFamily="18" charset="0"/>
              </a:rPr>
              <a:t>1966		</a:t>
            </a:r>
            <a:r>
              <a:rPr lang="cs-CZ" sz="1200" dirty="0" smtClean="0">
                <a:solidFill>
                  <a:srgbClr val="0070C0"/>
                </a:solidFill>
                <a:latin typeface="Georgia" pitchFamily="18" charset="0"/>
              </a:rPr>
              <a:t>232</a:t>
            </a:r>
            <a:r>
              <a:rPr lang="cs-CZ" sz="1200" dirty="0" smtClean="0">
                <a:latin typeface="Georgia" pitchFamily="18" charset="0"/>
              </a:rPr>
              <a:t>	1982	</a:t>
            </a:r>
            <a:r>
              <a:rPr lang="cs-CZ" sz="1200" dirty="0" smtClean="0">
                <a:solidFill>
                  <a:srgbClr val="0070C0"/>
                </a:solidFill>
                <a:latin typeface="Georgia" pitchFamily="18" charset="0"/>
              </a:rPr>
              <a:t>211</a:t>
            </a:r>
            <a:r>
              <a:rPr lang="cs-CZ" sz="1200" dirty="0" smtClean="0">
                <a:latin typeface="Georgia" pitchFamily="18" charset="0"/>
              </a:rPr>
              <a:t>	2003	</a:t>
            </a:r>
            <a:r>
              <a:rPr lang="cs-CZ" sz="1200" dirty="0" smtClean="0">
                <a:solidFill>
                  <a:srgbClr val="0070C0"/>
                </a:solidFill>
                <a:latin typeface="Georgia" pitchFamily="18" charset="0"/>
              </a:rPr>
              <a:t>344</a:t>
            </a:r>
            <a:endParaRPr lang="cs-CZ" sz="1200" dirty="0" smtClean="0">
              <a:latin typeface="Georgia" pitchFamily="18" charset="0"/>
            </a:endParaRPr>
          </a:p>
          <a:p>
            <a:pPr marL="895350" indent="-895350"/>
            <a:r>
              <a:rPr lang="cs-CZ" sz="1200" dirty="0" smtClean="0">
                <a:latin typeface="Georgia" pitchFamily="18" charset="0"/>
              </a:rPr>
              <a:t>1967		</a:t>
            </a:r>
            <a:r>
              <a:rPr lang="cs-CZ" sz="1200" dirty="0" smtClean="0">
                <a:solidFill>
                  <a:srgbClr val="0070C0"/>
                </a:solidFill>
                <a:latin typeface="Georgia" pitchFamily="18" charset="0"/>
              </a:rPr>
              <a:t>221</a:t>
            </a:r>
            <a:r>
              <a:rPr lang="cs-CZ" sz="1200" dirty="0" smtClean="0">
                <a:latin typeface="Georgia" pitchFamily="18" charset="0"/>
              </a:rPr>
              <a:t>	1983	</a:t>
            </a:r>
            <a:r>
              <a:rPr lang="cs-CZ" sz="1200" dirty="0" smtClean="0">
                <a:solidFill>
                  <a:srgbClr val="0070C0"/>
                </a:solidFill>
                <a:latin typeface="Georgia" pitchFamily="18" charset="0"/>
              </a:rPr>
              <a:t>213</a:t>
            </a:r>
            <a:r>
              <a:rPr lang="cs-CZ" sz="1200" dirty="0" smtClean="0">
                <a:latin typeface="Georgia" pitchFamily="18" charset="0"/>
              </a:rPr>
              <a:t>	2004	</a:t>
            </a:r>
            <a:r>
              <a:rPr lang="cs-CZ" sz="1200" dirty="0" smtClean="0">
                <a:solidFill>
                  <a:srgbClr val="0070C0"/>
                </a:solidFill>
                <a:latin typeface="Georgia" pitchFamily="18" charset="0"/>
              </a:rPr>
              <a:t>345</a:t>
            </a:r>
            <a:endParaRPr lang="cs-CZ" sz="1200" dirty="0" smtClean="0">
              <a:latin typeface="Georgia" pitchFamily="18" charset="0"/>
            </a:endParaRPr>
          </a:p>
          <a:p>
            <a:pPr marL="895350" lvl="2" indent="-895350" defTabSz="360000"/>
            <a:r>
              <a:rPr lang="cs-CZ" sz="1200" dirty="0" smtClean="0">
                <a:latin typeface="Georgia" pitchFamily="18" charset="0"/>
              </a:rPr>
              <a:t>1968                </a:t>
            </a:r>
            <a:r>
              <a:rPr lang="cs-CZ" sz="1200" dirty="0" smtClean="0">
                <a:solidFill>
                  <a:srgbClr val="0070C0"/>
                </a:solidFill>
                <a:latin typeface="Georgia" pitchFamily="18" charset="0"/>
              </a:rPr>
              <a:t>217 </a:t>
            </a:r>
            <a:r>
              <a:rPr lang="cs-CZ" sz="1200" dirty="0" smtClean="0">
                <a:latin typeface="Georgia" pitchFamily="18" charset="0"/>
              </a:rPr>
              <a:t>                  1984		      </a:t>
            </a:r>
            <a:r>
              <a:rPr lang="cs-CZ" sz="1200" dirty="0" smtClean="0">
                <a:solidFill>
                  <a:srgbClr val="0070C0"/>
                </a:solidFill>
                <a:latin typeface="Georgia" pitchFamily="18" charset="0"/>
              </a:rPr>
              <a:t>215</a:t>
            </a:r>
            <a:r>
              <a:rPr lang="cs-CZ" sz="1200" dirty="0" smtClean="0">
                <a:latin typeface="Georgia" pitchFamily="18" charset="0"/>
              </a:rPr>
              <a:t>		  2005	       </a:t>
            </a:r>
            <a:r>
              <a:rPr lang="cs-CZ" sz="1200" dirty="0" smtClean="0">
                <a:solidFill>
                  <a:srgbClr val="0070C0"/>
                </a:solidFill>
                <a:latin typeface="Georgia" pitchFamily="18" charset="0"/>
              </a:rPr>
              <a:t>350</a:t>
            </a:r>
            <a:r>
              <a:rPr lang="cs-CZ" sz="1200" dirty="0" smtClean="0">
                <a:latin typeface="Georgia" pitchFamily="18" charset="0"/>
              </a:rPr>
              <a:t>	</a:t>
            </a:r>
          </a:p>
          <a:p>
            <a:pPr marL="895350" indent="-895350"/>
            <a:r>
              <a:rPr lang="cs-CZ" sz="1200" dirty="0" smtClean="0">
                <a:latin typeface="Georgia" pitchFamily="18" charset="0"/>
              </a:rPr>
              <a:t>			1985	</a:t>
            </a:r>
            <a:r>
              <a:rPr lang="cs-CZ" sz="1200" dirty="0" smtClean="0">
                <a:solidFill>
                  <a:srgbClr val="0070C0"/>
                </a:solidFill>
                <a:latin typeface="Georgia" pitchFamily="18" charset="0"/>
              </a:rPr>
              <a:t>215</a:t>
            </a:r>
            <a:r>
              <a:rPr lang="cs-CZ" sz="1200" dirty="0" smtClean="0">
                <a:latin typeface="Georgia" pitchFamily="18" charset="0"/>
              </a:rPr>
              <a:t>	2006	</a:t>
            </a:r>
            <a:r>
              <a:rPr lang="cs-CZ" sz="1200" dirty="0" smtClean="0">
                <a:solidFill>
                  <a:srgbClr val="0070C0"/>
                </a:solidFill>
                <a:latin typeface="Georgia" pitchFamily="18" charset="0"/>
              </a:rPr>
              <a:t>361</a:t>
            </a:r>
            <a:endParaRPr lang="cs-CZ" sz="1200" dirty="0" smtClean="0">
              <a:latin typeface="Georgia" pitchFamily="18" charset="0"/>
            </a:endParaRPr>
          </a:p>
          <a:p>
            <a:pPr marL="895350" indent="-895350"/>
            <a:r>
              <a:rPr lang="cs-CZ" sz="1200" dirty="0" smtClean="0">
                <a:latin typeface="Georgia" pitchFamily="18" charset="0"/>
              </a:rPr>
              <a:t>			1986	</a:t>
            </a:r>
            <a:r>
              <a:rPr lang="cs-CZ" sz="1200" dirty="0" smtClean="0">
                <a:solidFill>
                  <a:srgbClr val="0070C0"/>
                </a:solidFill>
                <a:latin typeface="Georgia" pitchFamily="18" charset="0"/>
              </a:rPr>
              <a:t>215</a:t>
            </a:r>
            <a:r>
              <a:rPr lang="cs-CZ" sz="1200" dirty="0" smtClean="0">
                <a:latin typeface="Georgia" pitchFamily="18" charset="0"/>
              </a:rPr>
              <a:t>	2007	</a:t>
            </a:r>
            <a:r>
              <a:rPr lang="cs-CZ" sz="1200" dirty="0" smtClean="0">
                <a:solidFill>
                  <a:srgbClr val="0070C0"/>
                </a:solidFill>
                <a:latin typeface="Georgia" pitchFamily="18" charset="0"/>
              </a:rPr>
              <a:t>373</a:t>
            </a:r>
          </a:p>
          <a:p>
            <a:pPr marL="895350" indent="-895350"/>
            <a:r>
              <a:rPr lang="cs-CZ" sz="1200" dirty="0" smtClean="0">
                <a:latin typeface="Georgia" pitchFamily="18" charset="0"/>
              </a:rPr>
              <a:t>			1987	</a:t>
            </a:r>
            <a:r>
              <a:rPr lang="cs-CZ" sz="1200" dirty="0" smtClean="0">
                <a:solidFill>
                  <a:srgbClr val="0070C0"/>
                </a:solidFill>
                <a:latin typeface="Georgia" pitchFamily="18" charset="0"/>
              </a:rPr>
              <a:t>211</a:t>
            </a:r>
            <a:r>
              <a:rPr lang="cs-CZ" sz="1200" dirty="0" smtClean="0">
                <a:latin typeface="Georgia" pitchFamily="18" charset="0"/>
              </a:rPr>
              <a:t>	2008	</a:t>
            </a:r>
            <a:r>
              <a:rPr lang="cs-CZ" sz="1200" dirty="0" smtClean="0">
                <a:solidFill>
                  <a:srgbClr val="0070C0"/>
                </a:solidFill>
                <a:latin typeface="Georgia" pitchFamily="18" charset="0"/>
              </a:rPr>
              <a:t>377	</a:t>
            </a:r>
            <a:r>
              <a:rPr lang="cs-CZ" sz="1000" dirty="0" smtClean="0">
                <a:latin typeface="Georgia" pitchFamily="18" charset="0"/>
              </a:rPr>
              <a:t>25,7%    </a:t>
            </a:r>
            <a:r>
              <a:rPr lang="cs-CZ" sz="800" dirty="0" smtClean="0">
                <a:latin typeface="Georgia" pitchFamily="18" charset="0"/>
              </a:rPr>
              <a:t>soukromý zřizovatel nebo  církev</a:t>
            </a:r>
          </a:p>
          <a:p>
            <a:pPr marL="895350" indent="-895350"/>
            <a:r>
              <a:rPr lang="cs-CZ" sz="1200" dirty="0" smtClean="0">
                <a:latin typeface="Georgia" pitchFamily="18" charset="0"/>
              </a:rPr>
              <a:t>			1988	</a:t>
            </a:r>
            <a:r>
              <a:rPr lang="cs-CZ" sz="1200" dirty="0" smtClean="0">
                <a:solidFill>
                  <a:srgbClr val="0070C0"/>
                </a:solidFill>
                <a:latin typeface="Georgia" pitchFamily="18" charset="0"/>
              </a:rPr>
              <a:t>211</a:t>
            </a:r>
            <a:r>
              <a:rPr lang="cs-CZ" sz="1200" dirty="0" smtClean="0">
                <a:latin typeface="Georgia" pitchFamily="18" charset="0"/>
              </a:rPr>
              <a:t>	2009	</a:t>
            </a:r>
            <a:r>
              <a:rPr lang="cs-CZ" sz="1200" dirty="0" smtClean="0">
                <a:solidFill>
                  <a:srgbClr val="0070C0"/>
                </a:solidFill>
                <a:latin typeface="Georgia" pitchFamily="18" charset="0"/>
              </a:rPr>
              <a:t>379	</a:t>
            </a:r>
            <a:r>
              <a:rPr lang="cs-CZ" sz="1000" dirty="0" smtClean="0">
                <a:latin typeface="Georgia" pitchFamily="18" charset="0"/>
              </a:rPr>
              <a:t>25,8%</a:t>
            </a:r>
          </a:p>
          <a:p>
            <a:pPr marL="1076325" indent="-1076325"/>
            <a:r>
              <a:rPr lang="cs-CZ" sz="1200" dirty="0" smtClean="0">
                <a:latin typeface="Georgia" pitchFamily="18" charset="0"/>
              </a:rPr>
              <a:t>		1989	</a:t>
            </a:r>
            <a:r>
              <a:rPr lang="cs-CZ" sz="1200" dirty="0" smtClean="0">
                <a:solidFill>
                  <a:srgbClr val="0070C0"/>
                </a:solidFill>
                <a:latin typeface="Georgia" pitchFamily="18" charset="0"/>
              </a:rPr>
              <a:t>225</a:t>
            </a:r>
            <a:r>
              <a:rPr lang="cs-CZ" sz="1200" dirty="0" smtClean="0">
                <a:latin typeface="Georgia" pitchFamily="18" charset="0"/>
              </a:rPr>
              <a:t>	2010	</a:t>
            </a:r>
            <a:r>
              <a:rPr lang="cs-CZ" sz="1200" dirty="0" smtClean="0">
                <a:solidFill>
                  <a:srgbClr val="0070C0"/>
                </a:solidFill>
                <a:latin typeface="Georgia" pitchFamily="18" charset="0"/>
              </a:rPr>
              <a:t>372	</a:t>
            </a:r>
            <a:r>
              <a:rPr lang="cs-CZ" sz="1000" dirty="0" smtClean="0">
                <a:latin typeface="Georgia" pitchFamily="18" charset="0"/>
              </a:rPr>
              <a:t>24,7%</a:t>
            </a:r>
          </a:p>
          <a:p>
            <a:pPr marL="1076325" indent="-1076325"/>
            <a:r>
              <a:rPr lang="cs-CZ" sz="1200" dirty="0" smtClean="0">
                <a:latin typeface="Georgia" pitchFamily="18" charset="0"/>
              </a:rPr>
              <a:t>				</a:t>
            </a:r>
          </a:p>
          <a:p>
            <a:pPr marL="1076325" indent="-1076325"/>
            <a:endParaRPr lang="cs-CZ" sz="1200" dirty="0" smtClean="0">
              <a:latin typeface="Georgia" pitchFamily="18" charset="0"/>
            </a:endParaRPr>
          </a:p>
          <a:p>
            <a:pPr marL="1076325" indent="-1076325"/>
            <a:endParaRPr lang="cs-CZ" sz="1200" dirty="0" smtClean="0">
              <a:latin typeface="Georgia" pitchFamily="18" charset="0"/>
            </a:endParaRPr>
          </a:p>
          <a:p>
            <a:pPr marL="1076325" indent="-1076325"/>
            <a:r>
              <a:rPr lang="cs-CZ" sz="1100" i="1" dirty="0" smtClean="0">
                <a:solidFill>
                  <a:srgbClr val="0070C0"/>
                </a:solidFill>
                <a:latin typeface="Georgia" pitchFamily="18" charset="0"/>
              </a:rPr>
              <a:t>Zdroj: Historická ročenka školství v České republice. UIV, Praha 1998. Výroční zprávy MŠMT 1996-2010.	</a:t>
            </a:r>
            <a:endParaRPr lang="cs-CZ" sz="1100" i="1"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90066"/>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graphicFrame>
        <p:nvGraphicFramePr>
          <p:cNvPr id="1026" name="Object 9"/>
          <p:cNvGraphicFramePr>
            <a:graphicFrameLocks noChangeAspect="1"/>
          </p:cNvGraphicFramePr>
          <p:nvPr/>
        </p:nvGraphicFramePr>
        <p:xfrm>
          <a:off x="685800" y="1700808"/>
          <a:ext cx="7772400" cy="4896544"/>
        </p:xfrm>
        <a:graphic>
          <a:graphicData uri="http://schemas.openxmlformats.org/presentationml/2006/ole">
            <mc:AlternateContent xmlns:mc="http://schemas.openxmlformats.org/markup-compatibility/2006">
              <mc:Choice xmlns:v="urn:schemas-microsoft-com:vml" Requires="v">
                <p:oleObj spid="_x0000_s1035" r:id="rId5" imgW="7773074" imgH="4340728" progId="Excel.Sheet.8">
                  <p:embed/>
                </p:oleObj>
              </mc:Choice>
              <mc:Fallback>
                <p:oleObj r:id="rId5" imgW="7773074" imgH="4340728" progId="Excel.Sheet.8">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1700808"/>
                        <a:ext cx="7772400" cy="48965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Obdélník 4"/>
          <p:cNvSpPr/>
          <p:nvPr/>
        </p:nvSpPr>
        <p:spPr>
          <a:xfrm>
            <a:off x="539552" y="908720"/>
            <a:ext cx="7488832" cy="461665"/>
          </a:xfrm>
          <a:prstGeom prst="rect">
            <a:avLst/>
          </a:prstGeom>
        </p:spPr>
        <p:txBody>
          <a:bodyPr wrap="square">
            <a:spAutoFit/>
          </a:bodyPr>
          <a:lstStyle/>
          <a:p>
            <a:r>
              <a:rPr lang="cs-CZ" sz="2400" dirty="0" smtClean="0">
                <a:solidFill>
                  <a:srgbClr val="FF0000"/>
                </a:solidFill>
                <a:latin typeface="Georgia" pitchFamily="18" charset="0"/>
                <a:cs typeface="Arial" charset="0"/>
              </a:rPr>
              <a:t>Účast na všeobecném vzdělání</a:t>
            </a:r>
            <a:r>
              <a:rPr lang="cs-CZ" sz="2400" dirty="0" smtClean="0">
                <a:solidFill>
                  <a:srgbClr val="FF0000"/>
                </a:solidFill>
                <a:latin typeface="Georgia" pitchFamily="18" charset="0"/>
              </a:rPr>
              <a:t> </a:t>
            </a:r>
            <a:r>
              <a:rPr lang="cs-CZ" sz="1200" dirty="0" smtClean="0">
                <a:solidFill>
                  <a:srgbClr val="FF0000"/>
                </a:solidFill>
                <a:latin typeface="Georgia" pitchFamily="18" charset="0"/>
              </a:rPr>
              <a:t>(Z</a:t>
            </a:r>
            <a:r>
              <a:rPr lang="cs-CZ" sz="1200" dirty="0" smtClean="0">
                <a:solidFill>
                  <a:srgbClr val="FF0000"/>
                </a:solidFill>
                <a:latin typeface="Georgia" pitchFamily="18" charset="0"/>
                <a:cs typeface="Arial" charset="0"/>
              </a:rPr>
              <a:t>droj: European Commission, 2003)</a:t>
            </a:r>
            <a:endParaRPr lang="cs-CZ" sz="12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79512" y="274638"/>
            <a:ext cx="8712968" cy="706090"/>
          </a:xfrm>
        </p:spPr>
        <p:txBody>
          <a:bodyPr>
            <a:noAutofit/>
          </a:bodyPr>
          <a:lstStyle/>
          <a:p>
            <a:r>
              <a:rPr lang="cs-CZ" sz="3200" dirty="0" smtClean="0">
                <a:solidFill>
                  <a:srgbClr val="0070C0"/>
                </a:solidFill>
                <a:latin typeface="Georgia" pitchFamily="18" charset="0"/>
              </a:rPr>
              <a:t>Historie maturitní zkoušky na gymnáziích </a:t>
            </a:r>
            <a:endParaRPr lang="cs-CZ" sz="3200" dirty="0">
              <a:solidFill>
                <a:srgbClr val="0070C0"/>
              </a:solidFill>
              <a:latin typeface="Georgia" pitchFamily="18" charset="0"/>
            </a:endParaRPr>
          </a:p>
        </p:txBody>
      </p:sp>
      <p:sp>
        <p:nvSpPr>
          <p:cNvPr id="3" name="Obdélník 2"/>
          <p:cNvSpPr/>
          <p:nvPr/>
        </p:nvSpPr>
        <p:spPr>
          <a:xfrm>
            <a:off x="467544" y="1556792"/>
            <a:ext cx="8280920" cy="3154710"/>
          </a:xfrm>
          <a:prstGeom prst="rect">
            <a:avLst/>
          </a:prstGeom>
        </p:spPr>
        <p:txBody>
          <a:bodyPr wrap="square">
            <a:spAutoFit/>
          </a:bodyPr>
          <a:lstStyle/>
          <a:p>
            <a:pPr defTabSz="230188">
              <a:spcBef>
                <a:spcPct val="50000"/>
              </a:spcBef>
              <a:tabLst>
                <a:tab pos="476250" algn="l"/>
              </a:tabLst>
            </a:pPr>
            <a:r>
              <a:rPr lang="cs-CZ" sz="2800" dirty="0" smtClean="0">
                <a:solidFill>
                  <a:srgbClr val="FF0000"/>
                </a:solidFill>
                <a:latin typeface="Georgia" pitchFamily="18" charset="0"/>
              </a:rPr>
              <a:t>B</a:t>
            </a:r>
            <a:r>
              <a:rPr lang="cs-CZ" sz="2800" dirty="0" smtClean="0">
                <a:solidFill>
                  <a:srgbClr val="FF0000"/>
                </a:solidFill>
                <a:latin typeface="Georgia" pitchFamily="18" charset="0"/>
                <a:cs typeface="Times New Roman" pitchFamily="16" charset="0"/>
              </a:rPr>
              <a:t>avorské osnovy pro gymn</a:t>
            </a:r>
            <a:r>
              <a:rPr lang="cs-CZ" sz="2800" dirty="0" smtClean="0">
                <a:solidFill>
                  <a:srgbClr val="FF0000"/>
                </a:solidFill>
                <a:latin typeface="Georgia" pitchFamily="18" charset="0"/>
              </a:rPr>
              <a:t>ázium </a:t>
            </a:r>
          </a:p>
          <a:p>
            <a:pPr defTabSz="230188" eaLnBrk="0" hangingPunct="0">
              <a:spcBef>
                <a:spcPct val="50000"/>
              </a:spcBef>
              <a:tabLst>
                <a:tab pos="476250" algn="l"/>
              </a:tabLst>
            </a:pPr>
            <a:r>
              <a:rPr lang="cs-CZ" sz="1200" dirty="0" smtClean="0">
                <a:latin typeface="Georgia" pitchFamily="18" charset="0"/>
                <a:cs typeface="Times New Roman" pitchFamily="16" charset="0"/>
              </a:rPr>
              <a:t>(Lehrplan  für das bayerische  Gymnasium, 1990)</a:t>
            </a:r>
          </a:p>
          <a:p>
            <a:pPr algn="just" defTabSz="230188" eaLnBrk="0" hangingPunct="0">
              <a:spcBef>
                <a:spcPct val="50000"/>
              </a:spcBef>
              <a:tabLst>
                <a:tab pos="476250" algn="l"/>
              </a:tabLst>
            </a:pPr>
            <a:r>
              <a:rPr lang="cs-CZ" sz="1050" dirty="0" smtClean="0">
                <a:latin typeface="Georgia" pitchFamily="18" charset="0"/>
                <a:cs typeface="Times New Roman" pitchFamily="16" charset="0"/>
              </a:rPr>
              <a:t>	</a:t>
            </a:r>
            <a:r>
              <a:rPr lang="cs-CZ" dirty="0" smtClean="0">
                <a:latin typeface="Georgia" pitchFamily="18" charset="0"/>
              </a:rPr>
              <a:t>	</a:t>
            </a:r>
            <a:r>
              <a:rPr lang="cs-CZ" dirty="0" smtClean="0">
                <a:latin typeface="Georgia" pitchFamily="18" charset="0"/>
                <a:cs typeface="Times New Roman" pitchFamily="16" charset="0"/>
              </a:rPr>
              <a:t>Gymn</a:t>
            </a:r>
            <a:r>
              <a:rPr lang="cs-CZ" dirty="0" smtClean="0">
                <a:latin typeface="Georgia" pitchFamily="18" charset="0"/>
              </a:rPr>
              <a:t>ázium </a:t>
            </a:r>
            <a:r>
              <a:rPr lang="cs-CZ" dirty="0" smtClean="0">
                <a:latin typeface="Georgia" pitchFamily="18" charset="0"/>
                <a:cs typeface="Times New Roman" pitchFamily="16" charset="0"/>
              </a:rPr>
              <a:t>je školou pro ty mladistvé, kteří se mimo</a:t>
            </a:r>
            <a:r>
              <a:rPr lang="cs-CZ" dirty="0" smtClean="0">
                <a:latin typeface="Georgia" pitchFamily="18" charset="0"/>
              </a:rPr>
              <a:t>ř</a:t>
            </a:r>
            <a:r>
              <a:rPr lang="cs-CZ" dirty="0" smtClean="0">
                <a:latin typeface="Georgia" pitchFamily="18" charset="0"/>
                <a:cs typeface="Times New Roman" pitchFamily="16" charset="0"/>
              </a:rPr>
              <a:t>ádn</a:t>
            </a:r>
            <a:r>
              <a:rPr lang="cs-CZ" dirty="0" smtClean="0">
                <a:latin typeface="Georgia" pitchFamily="18" charset="0"/>
              </a:rPr>
              <a:t>ě</a:t>
            </a:r>
            <a:r>
              <a:rPr lang="cs-CZ" dirty="0" smtClean="0">
                <a:latin typeface="Georgia" pitchFamily="18" charset="0"/>
                <a:cs typeface="Times New Roman" pitchFamily="16" charset="0"/>
              </a:rPr>
              <a:t> projevují jako duševn</a:t>
            </a:r>
            <a:r>
              <a:rPr lang="cs-CZ" dirty="0" smtClean="0">
                <a:latin typeface="Georgia" pitchFamily="18" charset="0"/>
              </a:rPr>
              <a:t>ě</a:t>
            </a:r>
            <a:r>
              <a:rPr lang="cs-CZ" dirty="0" smtClean="0">
                <a:latin typeface="Georgia" pitchFamily="18" charset="0"/>
                <a:cs typeface="Times New Roman" pitchFamily="16" charset="0"/>
              </a:rPr>
              <a:t> </a:t>
            </a:r>
            <a:r>
              <a:rPr lang="cs-CZ" dirty="0" smtClean="0">
                <a:latin typeface="Georgia" pitchFamily="18" charset="0"/>
              </a:rPr>
              <a:t>č</a:t>
            </a:r>
            <a:r>
              <a:rPr lang="cs-CZ" dirty="0" smtClean="0">
                <a:latin typeface="Georgia" pitchFamily="18" charset="0"/>
                <a:cs typeface="Times New Roman" pitchFamily="16" charset="0"/>
              </a:rPr>
              <a:t>ilí, chtiví u</a:t>
            </a:r>
            <a:r>
              <a:rPr lang="cs-CZ" dirty="0" smtClean="0">
                <a:latin typeface="Georgia" pitchFamily="18" charset="0"/>
              </a:rPr>
              <a:t>č</a:t>
            </a:r>
            <a:r>
              <a:rPr lang="cs-CZ" dirty="0" smtClean="0">
                <a:latin typeface="Georgia" pitchFamily="18" charset="0"/>
                <a:cs typeface="Times New Roman" pitchFamily="16" charset="0"/>
              </a:rPr>
              <a:t>ení a plní fantazie, kte</a:t>
            </a:r>
            <a:r>
              <a:rPr lang="cs-CZ" dirty="0" smtClean="0">
                <a:latin typeface="Georgia" pitchFamily="18" charset="0"/>
              </a:rPr>
              <a:t>ř</a:t>
            </a:r>
            <a:r>
              <a:rPr lang="cs-CZ" dirty="0" smtClean="0">
                <a:latin typeface="Georgia" pitchFamily="18" charset="0"/>
                <a:cs typeface="Times New Roman" pitchFamily="16" charset="0"/>
              </a:rPr>
              <a:t>í se um</a:t>
            </a:r>
            <a:r>
              <a:rPr lang="cs-CZ" dirty="0" smtClean="0">
                <a:latin typeface="Georgia" pitchFamily="18" charset="0"/>
              </a:rPr>
              <a:t>ě</a:t>
            </a:r>
            <a:r>
              <a:rPr lang="cs-CZ" dirty="0" smtClean="0">
                <a:latin typeface="Georgia" pitchFamily="18" charset="0"/>
                <a:cs typeface="Times New Roman" pitchFamily="16" charset="0"/>
              </a:rPr>
              <a:t>jí u</a:t>
            </a:r>
            <a:r>
              <a:rPr lang="cs-CZ" dirty="0" smtClean="0">
                <a:latin typeface="Georgia" pitchFamily="18" charset="0"/>
              </a:rPr>
              <a:t>č</a:t>
            </a:r>
            <a:r>
              <a:rPr lang="cs-CZ" dirty="0" smtClean="0">
                <a:latin typeface="Georgia" pitchFamily="18" charset="0"/>
                <a:cs typeface="Times New Roman" pitchFamily="16" charset="0"/>
              </a:rPr>
              <a:t>it rychle a cílev</a:t>
            </a:r>
            <a:r>
              <a:rPr lang="cs-CZ" dirty="0" smtClean="0">
                <a:latin typeface="Georgia" pitchFamily="18" charset="0"/>
              </a:rPr>
              <a:t>ě</a:t>
            </a:r>
            <a:r>
              <a:rPr lang="cs-CZ" dirty="0" smtClean="0">
                <a:latin typeface="Georgia" pitchFamily="18" charset="0"/>
                <a:cs typeface="Times New Roman" pitchFamily="16" charset="0"/>
              </a:rPr>
              <a:t>dom</a:t>
            </a:r>
            <a:r>
              <a:rPr lang="cs-CZ" dirty="0" smtClean="0">
                <a:latin typeface="Georgia" pitchFamily="18" charset="0"/>
              </a:rPr>
              <a:t>ě</a:t>
            </a:r>
            <a:r>
              <a:rPr lang="cs-CZ" dirty="0" smtClean="0">
                <a:latin typeface="Georgia" pitchFamily="18" charset="0"/>
                <a:cs typeface="Times New Roman" pitchFamily="16" charset="0"/>
              </a:rPr>
              <a:t>, mají dobrou pam</a:t>
            </a:r>
            <a:r>
              <a:rPr lang="cs-CZ" dirty="0" smtClean="0">
                <a:latin typeface="Georgia" pitchFamily="18" charset="0"/>
              </a:rPr>
              <a:t>ě</a:t>
            </a:r>
            <a:r>
              <a:rPr lang="cs-CZ" dirty="0" smtClean="0">
                <a:latin typeface="Georgia" pitchFamily="18" charset="0"/>
                <a:cs typeface="Times New Roman" pitchFamily="16" charset="0"/>
              </a:rPr>
              <a:t>ť, rádi se samostatn</a:t>
            </a:r>
            <a:r>
              <a:rPr lang="cs-CZ" dirty="0" smtClean="0">
                <a:latin typeface="Georgia" pitchFamily="18" charset="0"/>
              </a:rPr>
              <a:t>ě</a:t>
            </a:r>
            <a:r>
              <a:rPr lang="cs-CZ" dirty="0" smtClean="0">
                <a:latin typeface="Georgia" pitchFamily="18" charset="0"/>
                <a:cs typeface="Times New Roman" pitchFamily="16" charset="0"/>
              </a:rPr>
              <a:t> a vytrvale zabývají myšlenkovými a tvo</a:t>
            </a:r>
            <a:r>
              <a:rPr lang="cs-CZ" dirty="0" smtClean="0">
                <a:latin typeface="Georgia" pitchFamily="18" charset="0"/>
              </a:rPr>
              <a:t>ř</a:t>
            </a:r>
            <a:r>
              <a:rPr lang="cs-CZ" dirty="0" smtClean="0">
                <a:latin typeface="Georgia" pitchFamily="18" charset="0"/>
                <a:cs typeface="Times New Roman" pitchFamily="16" charset="0"/>
              </a:rPr>
              <a:t>ivými úkoly a ve všem ukazují p</a:t>
            </a:r>
            <a:r>
              <a:rPr lang="cs-CZ" dirty="0" smtClean="0">
                <a:latin typeface="Georgia" pitchFamily="18" charset="0"/>
              </a:rPr>
              <a:t>ř</a:t>
            </a:r>
            <a:r>
              <a:rPr lang="cs-CZ" dirty="0" smtClean="0">
                <a:latin typeface="Georgia" pitchFamily="18" charset="0"/>
                <a:cs typeface="Times New Roman" pitchFamily="16" charset="0"/>
              </a:rPr>
              <a:t>ipravenost brát na sebe úsilí, které od nich vzd</a:t>
            </a:r>
            <a:r>
              <a:rPr lang="cs-CZ" dirty="0" smtClean="0">
                <a:latin typeface="Georgia" pitchFamily="18" charset="0"/>
              </a:rPr>
              <a:t>ě</a:t>
            </a:r>
            <a:r>
              <a:rPr lang="cs-CZ" dirty="0" smtClean="0">
                <a:latin typeface="Georgia" pitchFamily="18" charset="0"/>
                <a:cs typeface="Times New Roman" pitchFamily="16" charset="0"/>
              </a:rPr>
              <a:t>lávací cesta gymn</a:t>
            </a:r>
            <a:r>
              <a:rPr lang="cs-CZ" dirty="0" smtClean="0">
                <a:latin typeface="Georgia" pitchFamily="18" charset="0"/>
              </a:rPr>
              <a:t>asi</a:t>
            </a:r>
            <a:r>
              <a:rPr lang="cs-CZ" dirty="0" smtClean="0">
                <a:latin typeface="Georgia" pitchFamily="18" charset="0"/>
                <a:cs typeface="Times New Roman" pitchFamily="16" charset="0"/>
              </a:rPr>
              <a:t>a vy</a:t>
            </a:r>
            <a:r>
              <a:rPr lang="cs-CZ" dirty="0" smtClean="0">
                <a:latin typeface="Georgia" pitchFamily="18" charset="0"/>
              </a:rPr>
              <a:t>ž</a:t>
            </a:r>
            <a:r>
              <a:rPr lang="cs-CZ" dirty="0" smtClean="0">
                <a:latin typeface="Georgia" pitchFamily="18" charset="0"/>
                <a:cs typeface="Times New Roman" pitchFamily="16" charset="0"/>
              </a:rPr>
              <a:t>aduje … Žáci, kte</a:t>
            </a:r>
            <a:r>
              <a:rPr lang="cs-CZ" dirty="0" smtClean="0">
                <a:latin typeface="Georgia" pitchFamily="18" charset="0"/>
              </a:rPr>
              <a:t>ř</a:t>
            </a:r>
            <a:r>
              <a:rPr lang="cs-CZ" dirty="0" smtClean="0">
                <a:latin typeface="Georgia" pitchFamily="18" charset="0"/>
                <a:cs typeface="Times New Roman" pitchFamily="16" charset="0"/>
              </a:rPr>
              <a:t>í navšt</a:t>
            </a:r>
            <a:r>
              <a:rPr lang="cs-CZ" dirty="0" smtClean="0">
                <a:latin typeface="Georgia" pitchFamily="18" charset="0"/>
              </a:rPr>
              <a:t>ě</a:t>
            </a:r>
            <a:r>
              <a:rPr lang="cs-CZ" dirty="0" smtClean="0">
                <a:latin typeface="Georgia" pitchFamily="18" charset="0"/>
                <a:cs typeface="Times New Roman" pitchFamily="16" charset="0"/>
              </a:rPr>
              <a:t>vují gymn</a:t>
            </a:r>
            <a:r>
              <a:rPr lang="cs-CZ" dirty="0" smtClean="0">
                <a:latin typeface="Georgia" pitchFamily="18" charset="0"/>
              </a:rPr>
              <a:t>ázium</a:t>
            </a:r>
            <a:r>
              <a:rPr lang="cs-CZ" dirty="0" smtClean="0">
                <a:latin typeface="Georgia" pitchFamily="18" charset="0"/>
                <a:cs typeface="Times New Roman" pitchFamily="16" charset="0"/>
              </a:rPr>
              <a:t>, musí být </a:t>
            </a:r>
            <a:r>
              <a:rPr lang="cs-CZ" dirty="0" smtClean="0">
                <a:latin typeface="Georgia" pitchFamily="18" charset="0"/>
              </a:rPr>
              <a:t>př</a:t>
            </a:r>
            <a:r>
              <a:rPr lang="cs-CZ" dirty="0" smtClean="0">
                <a:latin typeface="Georgia" pitchFamily="18" charset="0"/>
                <a:cs typeface="Times New Roman" pitchFamily="16" charset="0"/>
              </a:rPr>
              <a:t>ipraveni pracovat hodn</a:t>
            </a:r>
            <a:r>
              <a:rPr lang="cs-CZ" dirty="0" smtClean="0">
                <a:latin typeface="Georgia" pitchFamily="18" charset="0"/>
              </a:rPr>
              <a:t>ě</a:t>
            </a:r>
            <a:r>
              <a:rPr lang="cs-CZ" dirty="0" smtClean="0">
                <a:latin typeface="Georgia" pitchFamily="18" charset="0"/>
                <a:cs typeface="Times New Roman" pitchFamily="16" charset="0"/>
              </a:rPr>
              <a:t> a vytrvale na vysoké úrovni. Musí jim být zcela jasné, že jsou ve škole p</a:t>
            </a:r>
            <a:r>
              <a:rPr lang="cs-CZ" dirty="0" smtClean="0">
                <a:latin typeface="Georgia" pitchFamily="18" charset="0"/>
              </a:rPr>
              <a:t>ř</a:t>
            </a:r>
            <a:r>
              <a:rPr lang="cs-CZ" dirty="0" smtClean="0">
                <a:latin typeface="Georgia" pitchFamily="18" charset="0"/>
                <a:cs typeface="Times New Roman" pitchFamily="16" charset="0"/>
              </a:rPr>
              <a:t>edevším proto, aby se u</a:t>
            </a:r>
            <a:r>
              <a:rPr lang="cs-CZ" dirty="0" smtClean="0">
                <a:latin typeface="Georgia" pitchFamily="18" charset="0"/>
              </a:rPr>
              <a:t>č</a:t>
            </a:r>
            <a:r>
              <a:rPr lang="cs-CZ" dirty="0" smtClean="0">
                <a:latin typeface="Georgia" pitchFamily="18" charset="0"/>
                <a:cs typeface="Times New Roman" pitchFamily="16" charset="0"/>
              </a:rPr>
              <a:t>ili, a že je p</a:t>
            </a:r>
            <a:r>
              <a:rPr lang="cs-CZ" dirty="0" smtClean="0">
                <a:latin typeface="Georgia" pitchFamily="18" charset="0"/>
              </a:rPr>
              <a:t>ř</a:t>
            </a:r>
            <a:r>
              <a:rPr lang="cs-CZ" dirty="0" smtClean="0">
                <a:latin typeface="Georgia" pitchFamily="18" charset="0"/>
                <a:cs typeface="Times New Roman" pitchFamily="16" charset="0"/>
              </a:rPr>
              <a:t>itom také d</a:t>
            </a:r>
            <a:r>
              <a:rPr lang="cs-CZ" dirty="0" smtClean="0">
                <a:latin typeface="Georgia" pitchFamily="18" charset="0"/>
              </a:rPr>
              <a:t>ů</a:t>
            </a:r>
            <a:r>
              <a:rPr lang="cs-CZ" dirty="0" smtClean="0">
                <a:latin typeface="Georgia" pitchFamily="18" charset="0"/>
                <a:cs typeface="Times New Roman" pitchFamily="16" charset="0"/>
              </a:rPr>
              <a:t>le</a:t>
            </a:r>
            <a:r>
              <a:rPr lang="cs-CZ" dirty="0" smtClean="0">
                <a:latin typeface="Georgia" pitchFamily="18" charset="0"/>
              </a:rPr>
              <a:t>ž</a:t>
            </a:r>
            <a:r>
              <a:rPr lang="cs-CZ" dirty="0" smtClean="0">
                <a:latin typeface="Georgia" pitchFamily="18" charset="0"/>
                <a:cs typeface="Times New Roman" pitchFamily="16" charset="0"/>
              </a:rPr>
              <a:t>itá lidská ohleduplnost a mravní </a:t>
            </a:r>
            <a:r>
              <a:rPr lang="cs-CZ" dirty="0" smtClean="0">
                <a:latin typeface="Georgia" pitchFamily="18" charset="0"/>
              </a:rPr>
              <a:t>č</a:t>
            </a:r>
            <a:r>
              <a:rPr lang="cs-CZ" dirty="0" smtClean="0">
                <a:latin typeface="Georgia" pitchFamily="18" charset="0"/>
                <a:cs typeface="Times New Roman" pitchFamily="16" charset="0"/>
              </a:rPr>
              <a:t>istota.</a:t>
            </a:r>
            <a:endParaRPr lang="cs-CZ" dirty="0">
              <a:latin typeface="Georgia" pitchFamily="18" charset="0"/>
              <a:cs typeface="Times New Roman" pitchFamily="16"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p>
        </p:txBody>
      </p:sp>
      <p:sp>
        <p:nvSpPr>
          <p:cNvPr id="3" name="TextovéPole 2"/>
          <p:cNvSpPr txBox="1"/>
          <p:nvPr/>
        </p:nvSpPr>
        <p:spPr>
          <a:xfrm>
            <a:off x="251521" y="1124744"/>
            <a:ext cx="8640960" cy="5334794"/>
          </a:xfrm>
          <a:prstGeom prst="rect">
            <a:avLst/>
          </a:prstGeom>
          <a:noFill/>
        </p:spPr>
        <p:txBody>
          <a:bodyPr wrap="square" rtlCol="0">
            <a:spAutoFit/>
          </a:bodyPr>
          <a:lstStyle/>
          <a:p>
            <a:pPr marL="176213" lvl="0"/>
            <a:r>
              <a:rPr lang="cs-CZ" sz="3200" dirty="0" smtClean="0">
                <a:solidFill>
                  <a:srgbClr val="FF0000"/>
                </a:solidFill>
                <a:latin typeface="Georgia" pitchFamily="18" charset="0"/>
                <a:cs typeface="Arial" pitchFamily="34"/>
              </a:rPr>
              <a:t>Německo</a:t>
            </a:r>
            <a:endParaRPr lang="cs-CZ" sz="3200" dirty="0" smtClean="0">
              <a:solidFill>
                <a:srgbClr val="000000"/>
              </a:solidFill>
              <a:latin typeface="Georgia" pitchFamily="18" charset="0"/>
              <a:cs typeface="Arial" pitchFamily="34"/>
            </a:endParaRPr>
          </a:p>
          <a:p>
            <a:pPr marL="176213" lvl="0"/>
            <a:r>
              <a:rPr lang="fi-FI" sz="1600" dirty="0" smtClean="0">
                <a:solidFill>
                  <a:srgbClr val="000000"/>
                </a:solidFill>
                <a:latin typeface="Georgia" pitchFamily="18" charset="0"/>
                <a:cs typeface="Arial" pitchFamily="34"/>
              </a:rPr>
              <a:t>Rozložení počtu žáků v sekundárním vzdělávání 1 vyjádřené v procentech</a:t>
            </a:r>
            <a:r>
              <a:rPr lang="cs-CZ" sz="1600" dirty="0" smtClean="0">
                <a:solidFill>
                  <a:srgbClr val="000000"/>
                </a:solidFill>
                <a:latin typeface="Georgia" pitchFamily="18" charset="0"/>
                <a:cs typeface="Arial" pitchFamily="34"/>
              </a:rPr>
              <a:t>                              </a:t>
            </a:r>
            <a:r>
              <a:rPr lang="fi-FI" sz="1600" dirty="0" smtClean="0">
                <a:solidFill>
                  <a:srgbClr val="000000"/>
                </a:solidFill>
                <a:latin typeface="Georgia" pitchFamily="18" charset="0"/>
                <a:cs typeface="Arial" pitchFamily="34"/>
              </a:rPr>
              <a:t>(8. rok školní docházky) podle </a:t>
            </a:r>
            <a:r>
              <a:rPr lang="cs-CZ" sz="1600" dirty="0" smtClean="0">
                <a:solidFill>
                  <a:srgbClr val="000000"/>
                </a:solidFill>
                <a:latin typeface="Georgia" pitchFamily="18" charset="0"/>
                <a:cs typeface="Arial" pitchFamily="34"/>
              </a:rPr>
              <a:t>K</a:t>
            </a:r>
            <a:r>
              <a:rPr lang="fi-FI" sz="1600" dirty="0" smtClean="0">
                <a:solidFill>
                  <a:srgbClr val="000000"/>
                </a:solidFill>
                <a:latin typeface="Georgia" pitchFamily="18" charset="0"/>
                <a:cs typeface="Arial" pitchFamily="34"/>
              </a:rPr>
              <a:t>ultusministerkonferenz 2009 Bundesrepublik Deutschland:</a:t>
            </a:r>
            <a:endParaRPr lang="cs-CZ" sz="1600" dirty="0" smtClean="0">
              <a:solidFill>
                <a:srgbClr val="000000"/>
              </a:solidFill>
              <a:latin typeface="Georgia" pitchFamily="18" charset="0"/>
              <a:cs typeface="Arial" pitchFamily="34"/>
            </a:endParaRPr>
          </a:p>
          <a:p>
            <a:pPr marL="176213" lvl="0"/>
            <a:endParaRPr lang="cs-CZ" sz="1600" dirty="0" smtClean="0">
              <a:solidFill>
                <a:srgbClr val="000000"/>
              </a:solidFill>
              <a:latin typeface="Georgia" pitchFamily="18" charset="0"/>
              <a:cs typeface="Arial" pitchFamily="34"/>
            </a:endParaRPr>
          </a:p>
          <a:p>
            <a:pPr lvl="0" algn="just" defTabSz="720000">
              <a:lnSpc>
                <a:spcPts val="1000"/>
              </a:lnSpc>
              <a:buNone/>
            </a:pPr>
            <a:endParaRPr lang="cs-CZ" sz="1200" u="sng" dirty="0" smtClean="0">
              <a:latin typeface="Georgia" pitchFamily="18" charset="0"/>
            </a:endParaRPr>
          </a:p>
          <a:p>
            <a:pPr lvl="0" algn="just" defTabSz="720000">
              <a:lnSpc>
                <a:spcPts val="1000"/>
              </a:lnSpc>
              <a:buNone/>
            </a:pPr>
            <a:r>
              <a:rPr lang="fi-FI" sz="1200" u="sng" dirty="0" smtClean="0">
                <a:latin typeface="Georgia" pitchFamily="18" charset="0"/>
              </a:rPr>
              <a:t>    </a:t>
            </a:r>
            <a:r>
              <a:rPr lang="cs-CZ" sz="1200" u="sng" dirty="0" smtClean="0">
                <a:latin typeface="Georgia" pitchFamily="18" charset="0"/>
              </a:rPr>
              <a:t>	</a:t>
            </a:r>
            <a:r>
              <a:rPr lang="fi-FI" u="sng" dirty="0" smtClean="0">
                <a:latin typeface="Georgia" pitchFamily="18" charset="0"/>
              </a:rPr>
              <a:t>2000  </a:t>
            </a:r>
            <a:r>
              <a:rPr lang="cs-CZ" u="sng" dirty="0" smtClean="0">
                <a:latin typeface="Georgia" pitchFamily="18" charset="0"/>
              </a:rPr>
              <a:t>	</a:t>
            </a:r>
            <a:r>
              <a:rPr lang="fi-FI" u="sng" dirty="0" smtClean="0">
                <a:latin typeface="Georgia" pitchFamily="18" charset="0"/>
              </a:rPr>
              <a:t>2001 </a:t>
            </a:r>
            <a:r>
              <a:rPr lang="cs-CZ" u="sng" dirty="0" smtClean="0">
                <a:latin typeface="Georgia" pitchFamily="18" charset="0"/>
              </a:rPr>
              <a:t>	</a:t>
            </a:r>
            <a:r>
              <a:rPr lang="fi-FI" u="sng" dirty="0" smtClean="0">
                <a:latin typeface="Georgia" pitchFamily="18" charset="0"/>
              </a:rPr>
              <a:t>2002   </a:t>
            </a:r>
            <a:r>
              <a:rPr lang="cs-CZ" u="sng" dirty="0" smtClean="0">
                <a:latin typeface="Georgia" pitchFamily="18" charset="0"/>
              </a:rPr>
              <a:t>	</a:t>
            </a:r>
            <a:r>
              <a:rPr lang="fi-FI" u="sng" dirty="0" smtClean="0">
                <a:latin typeface="Georgia" pitchFamily="18" charset="0"/>
              </a:rPr>
              <a:t>2003   </a:t>
            </a:r>
            <a:r>
              <a:rPr lang="cs-CZ" u="sng" dirty="0" smtClean="0">
                <a:latin typeface="Georgia" pitchFamily="18" charset="0"/>
              </a:rPr>
              <a:t>	</a:t>
            </a:r>
            <a:r>
              <a:rPr lang="fi-FI" u="sng" dirty="0" smtClean="0">
                <a:latin typeface="Georgia" pitchFamily="18" charset="0"/>
              </a:rPr>
              <a:t>2004   </a:t>
            </a:r>
            <a:r>
              <a:rPr lang="cs-CZ" u="sng" dirty="0" smtClean="0">
                <a:latin typeface="Georgia" pitchFamily="18" charset="0"/>
              </a:rPr>
              <a:t>	</a:t>
            </a:r>
            <a:r>
              <a:rPr lang="fi-FI" u="sng" dirty="0" smtClean="0">
                <a:latin typeface="Georgia" pitchFamily="18" charset="0"/>
              </a:rPr>
              <a:t>2005   </a:t>
            </a:r>
            <a:r>
              <a:rPr lang="cs-CZ" u="sng" dirty="0" smtClean="0">
                <a:latin typeface="Georgia" pitchFamily="18" charset="0"/>
              </a:rPr>
              <a:t>	</a:t>
            </a:r>
            <a:r>
              <a:rPr lang="fi-FI" u="sng" dirty="0" smtClean="0">
                <a:latin typeface="Georgia" pitchFamily="18" charset="0"/>
              </a:rPr>
              <a:t>2006  </a:t>
            </a:r>
            <a:r>
              <a:rPr lang="cs-CZ" u="sng" dirty="0" smtClean="0">
                <a:latin typeface="Georgia" pitchFamily="18" charset="0"/>
              </a:rPr>
              <a:t> 	</a:t>
            </a:r>
            <a:r>
              <a:rPr lang="fi-FI" u="sng" dirty="0" smtClean="0">
                <a:latin typeface="Georgia" pitchFamily="18" charset="0"/>
              </a:rPr>
              <a:t>2007 </a:t>
            </a:r>
            <a:r>
              <a:rPr lang="cs-CZ" u="sng" dirty="0" smtClean="0">
                <a:latin typeface="Georgia" pitchFamily="18" charset="0"/>
              </a:rPr>
              <a:t>	</a:t>
            </a:r>
            <a:r>
              <a:rPr lang="fi-FI" u="sng" dirty="0" smtClean="0">
                <a:latin typeface="Georgia" pitchFamily="18" charset="0"/>
              </a:rPr>
              <a:t>2008</a:t>
            </a:r>
            <a:r>
              <a:rPr lang="cs-CZ" u="sng" dirty="0" smtClean="0">
                <a:latin typeface="Georgia" pitchFamily="18" charset="0"/>
              </a:rPr>
              <a:t>	</a:t>
            </a:r>
            <a:r>
              <a:rPr lang="fi-FI" u="sng" dirty="0" smtClean="0">
                <a:latin typeface="Georgia" pitchFamily="18" charset="0"/>
              </a:rPr>
              <a:t>2009  </a:t>
            </a:r>
            <a:endParaRPr lang="cs-CZ" u="sng" dirty="0" smtClean="0">
              <a:latin typeface="Georgia" pitchFamily="18" charset="0"/>
            </a:endParaRPr>
          </a:p>
          <a:p>
            <a:pPr lvl="0" algn="just" defTabSz="720000">
              <a:lnSpc>
                <a:spcPts val="1000"/>
              </a:lnSpc>
              <a:buNone/>
            </a:pPr>
            <a:endParaRPr lang="cs-CZ" dirty="0" smtClean="0">
              <a:solidFill>
                <a:srgbClr val="FF0000"/>
              </a:solidFill>
              <a:latin typeface="Georgia" pitchFamily="18" charset="0"/>
              <a:cs typeface="Arial" pitchFamily="34"/>
            </a:endParaRPr>
          </a:p>
          <a:p>
            <a:pPr lvl="0" algn="just" defTabSz="720000">
              <a:lnSpc>
                <a:spcPts val="1000"/>
              </a:lnSpc>
              <a:buNone/>
            </a:pPr>
            <a:r>
              <a:rPr lang="fi-FI" dirty="0" smtClean="0">
                <a:solidFill>
                  <a:srgbClr val="FF0000"/>
                </a:solidFill>
                <a:latin typeface="Georgia" pitchFamily="18" charset="0"/>
                <a:cs typeface="Arial" pitchFamily="34"/>
              </a:rPr>
              <a:t>GY</a:t>
            </a:r>
            <a:r>
              <a:rPr lang="fi-FI" dirty="0" smtClean="0">
                <a:solidFill>
                  <a:srgbClr val="FF0000"/>
                </a:solidFill>
                <a:latin typeface="Georgia" pitchFamily="18" charset="0"/>
              </a:rPr>
              <a:t>	</a:t>
            </a:r>
            <a:r>
              <a:rPr lang="fi-FI" dirty="0" smtClean="0">
                <a:solidFill>
                  <a:srgbClr val="FF0000"/>
                </a:solidFill>
                <a:latin typeface="Georgia" pitchFamily="18" charset="0"/>
                <a:cs typeface="Arial" pitchFamily="34"/>
              </a:rPr>
              <a:t>29,4	29,5	29,6	30,1	30,4	30,9	31,5	33,0	34,2	35,4</a:t>
            </a:r>
            <a:endParaRPr lang="cs-CZ" dirty="0" smtClean="0">
              <a:solidFill>
                <a:srgbClr val="FF0000"/>
              </a:solidFill>
              <a:latin typeface="Georgia" pitchFamily="18" charset="0"/>
              <a:cs typeface="Arial" pitchFamily="34"/>
            </a:endParaRPr>
          </a:p>
          <a:p>
            <a:pPr lvl="0" algn="just" defTabSz="720000">
              <a:lnSpc>
                <a:spcPts val="1000"/>
              </a:lnSpc>
              <a:buNone/>
            </a:pPr>
            <a:endParaRPr lang="fi-FI" dirty="0" smtClean="0">
              <a:solidFill>
                <a:srgbClr val="FF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RS	24,3	24,4	24,5	24,5	25,2	25,8	26,0	26,2	26,4	25,8</a:t>
            </a:r>
            <a:endParaRPr lang="cs-CZ" dirty="0" smtClean="0">
              <a:solidFill>
                <a:srgbClr val="000000"/>
              </a:solidFill>
              <a:latin typeface="Georgia" pitchFamily="18" charset="0"/>
              <a:cs typeface="Arial" pitchFamily="34"/>
            </a:endParaRPr>
          </a:p>
          <a:p>
            <a:pPr lvl="0" algn="just" defTabSz="720000">
              <a:lnSpc>
                <a:spcPts val="1000"/>
              </a:lnSpc>
              <a:buNone/>
            </a:pPr>
            <a:endParaRPr lang="fi-FI" dirty="0" smtClean="0">
              <a:solidFill>
                <a:srgbClr val="00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HS	22,4	22,7	22,8	22,4	22,5	22,5	21,8	20,4	19,3	17,6</a:t>
            </a: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IGS</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  9,2	  8,9	  8,7	  8,7 	  8,6	  8,5	  8,2	  8,4	  8,7	  8,9</a:t>
            </a: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SB</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 </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9,3	  8,9	  8,7	  8,5	  7,7	  6,3	  6,6	  6,3	  6,1	</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7,1</a:t>
            </a: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FS	</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4,9	  5,2	  5,2	  5,4	  5,0	  5,3	  5,2	  5,0	  4,5	  4,5</a:t>
            </a: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r>
              <a:rPr lang="fi-FI" dirty="0" smtClean="0">
                <a:solidFill>
                  <a:srgbClr val="000000"/>
                </a:solidFill>
                <a:latin typeface="Georgia" pitchFamily="18" charset="0"/>
                <a:cs typeface="Arial" pitchFamily="34"/>
              </a:rPr>
              <a:t>FW	</a:t>
            </a:r>
            <a:r>
              <a:rPr lang="cs-CZ" dirty="0" smtClean="0">
                <a:solidFill>
                  <a:srgbClr val="000000"/>
                </a:solidFill>
                <a:latin typeface="Georgia" pitchFamily="18" charset="0"/>
                <a:cs typeface="Arial" pitchFamily="34"/>
              </a:rPr>
              <a:t>  </a:t>
            </a:r>
            <a:r>
              <a:rPr lang="fi-FI" dirty="0" smtClean="0">
                <a:solidFill>
                  <a:srgbClr val="000000"/>
                </a:solidFill>
                <a:latin typeface="Georgia" pitchFamily="18" charset="0"/>
                <a:cs typeface="Arial" pitchFamily="34"/>
              </a:rPr>
              <a:t>0,6	  0,6	  0,6	  0,6	  0,6	  0,7	  0,7	  0,8	  0,8	  0,8</a:t>
            </a:r>
            <a:endParaRPr lang="cs-CZ" dirty="0" smtClean="0">
              <a:solidFill>
                <a:srgbClr val="000000"/>
              </a:solidFill>
              <a:latin typeface="Georgia" pitchFamily="18" charset="0"/>
              <a:cs typeface="Arial" pitchFamily="34"/>
            </a:endParaRP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endParaRPr lang="cs-CZ" dirty="0" smtClean="0">
              <a:solidFill>
                <a:srgbClr val="000000"/>
              </a:solidFill>
              <a:latin typeface="Georgia" pitchFamily="18" charset="0"/>
              <a:cs typeface="Arial" pitchFamily="34"/>
            </a:endParaRPr>
          </a:p>
          <a:p>
            <a:pPr lvl="0" algn="just" defTabSz="720000">
              <a:lnSpc>
                <a:spcPts val="1000"/>
              </a:lnSpc>
              <a:buNone/>
            </a:pPr>
            <a:endParaRPr lang="fi-FI" dirty="0" smtClean="0">
              <a:solidFill>
                <a:srgbClr val="000000"/>
              </a:solidFill>
              <a:latin typeface="Georgia" pitchFamily="18" charset="0"/>
              <a:cs typeface="Arial" pitchFamily="34"/>
            </a:endParaRPr>
          </a:p>
          <a:p>
            <a:pPr marL="96838" lvl="0" indent="11113"/>
            <a:r>
              <a:rPr lang="fi-FI" sz="1400" dirty="0" smtClean="0">
                <a:latin typeface="Georgia" pitchFamily="18" charset="0"/>
              </a:rPr>
              <a:t>GY - Gymnasium, RS – Realschulen, HS – Hauptschulen, IGS - Integrierte Gesamtschulen,</a:t>
            </a:r>
            <a:r>
              <a:rPr lang="cs-CZ" sz="1400" dirty="0" smtClean="0">
                <a:latin typeface="Georgia" pitchFamily="18" charset="0"/>
              </a:rPr>
              <a:t>                                                                         </a:t>
            </a:r>
            <a:r>
              <a:rPr lang="fi-FI" sz="1400" dirty="0" smtClean="0">
                <a:latin typeface="Georgia" pitchFamily="18" charset="0"/>
              </a:rPr>
              <a:t> BS - Schularten mit mehreren Bildungsgängen, FS – Förderschulen, FW - Freie Waldorfschulen</a:t>
            </a:r>
          </a:p>
          <a:p>
            <a:pPr marL="82550" lvl="0" indent="25400"/>
            <a:endParaRPr lang="cs-CZ" sz="1600" dirty="0" smtClean="0">
              <a:solidFill>
                <a:srgbClr val="000000"/>
              </a:solidFill>
              <a:latin typeface="Georgia" pitchFamily="18" charset="0"/>
              <a:cs typeface="Arial" pitchFamily="34"/>
            </a:endParaRPr>
          </a:p>
          <a:p>
            <a:pPr marL="82550" lvl="0" indent="25400"/>
            <a:r>
              <a:rPr lang="fi-FI" sz="1600" dirty="0" smtClean="0">
                <a:solidFill>
                  <a:srgbClr val="000000"/>
                </a:solidFill>
                <a:latin typeface="Georgia" pitchFamily="18" charset="0"/>
                <a:cs typeface="Arial" pitchFamily="34"/>
              </a:rPr>
              <a:t>V Německu navštěvovalo v roce 2009 víceleté gymnázium </a:t>
            </a:r>
            <a:r>
              <a:rPr lang="fi-FI" sz="1600" dirty="0" smtClean="0">
                <a:solidFill>
                  <a:srgbClr val="FF0000"/>
                </a:solidFill>
                <a:latin typeface="Georgia" pitchFamily="18" charset="0"/>
                <a:cs typeface="Arial" pitchFamily="34"/>
              </a:rPr>
              <a:t>35,4% </a:t>
            </a:r>
            <a:r>
              <a:rPr lang="fi-FI" sz="1600" dirty="0" smtClean="0">
                <a:solidFill>
                  <a:srgbClr val="000000"/>
                </a:solidFill>
                <a:latin typeface="Georgia" pitchFamily="18" charset="0"/>
                <a:cs typeface="Arial" pitchFamily="34"/>
              </a:rPr>
              <a:t>žáků, u nás se připravujeme na 5</a:t>
            </a:r>
            <a:r>
              <a:rPr lang="cs-CZ" sz="1600" dirty="0" smtClean="0">
                <a:solidFill>
                  <a:srgbClr val="000000"/>
                </a:solidFill>
                <a:latin typeface="Georgia" pitchFamily="18" charset="0"/>
                <a:cs typeface="Arial" pitchFamily="34"/>
              </a:rPr>
              <a:t>-10</a:t>
            </a:r>
            <a:r>
              <a:rPr lang="fi-FI" sz="1600" dirty="0" smtClean="0">
                <a:solidFill>
                  <a:srgbClr val="000000"/>
                </a:solidFill>
                <a:latin typeface="Georgia" pitchFamily="18" charset="0"/>
                <a:cs typeface="Arial" pitchFamily="34"/>
              </a:rPr>
              <a:t>% a později zřejmě na 0%, aby byl už konečně klid.</a:t>
            </a:r>
          </a:p>
          <a:p>
            <a:endParaRPr lang="cs-CZ" dirty="0">
              <a:latin typeface="Georgia" pitchFamily="18"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0609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467544" y="980728"/>
            <a:ext cx="8568952" cy="4154984"/>
          </a:xfrm>
          <a:prstGeom prst="rect">
            <a:avLst/>
          </a:prstGeom>
          <a:noFill/>
        </p:spPr>
        <p:txBody>
          <a:bodyPr wrap="square" rtlCol="0">
            <a:spAutoFit/>
          </a:bodyPr>
          <a:lstStyle/>
          <a:p>
            <a:pPr>
              <a:buFont typeface="Arial" pitchFamily="34" charset="0"/>
              <a:buChar char="•"/>
            </a:pPr>
            <a:r>
              <a:rPr lang="cs-CZ" dirty="0" smtClean="0">
                <a:solidFill>
                  <a:srgbClr val="FF0000"/>
                </a:solidFill>
              </a:rPr>
              <a:t> </a:t>
            </a:r>
            <a:r>
              <a:rPr lang="cs-CZ" dirty="0" smtClean="0"/>
              <a:t> </a:t>
            </a:r>
            <a:r>
              <a:rPr lang="cs-CZ" sz="1600" dirty="0" smtClean="0">
                <a:solidFill>
                  <a:srgbClr val="FF0000"/>
                </a:solidFill>
                <a:latin typeface="Georgia" pitchFamily="18" charset="0"/>
              </a:rPr>
              <a:t>2000</a:t>
            </a:r>
            <a:r>
              <a:rPr lang="cs-CZ" sz="1600" dirty="0" smtClean="0">
                <a:latin typeface="Georgia" pitchFamily="18" charset="0"/>
              </a:rPr>
              <a:t>	První pokus o změny MZ v rámci školského zákona, který nebyl schválen  	</a:t>
            </a:r>
          </a:p>
          <a:p>
            <a:pPr>
              <a:buFont typeface="Arial" pitchFamily="34" charset="0"/>
              <a:buChar char="•"/>
            </a:pPr>
            <a:r>
              <a:rPr lang="cs-CZ" sz="1600" dirty="0" smtClean="0">
                <a:solidFill>
                  <a:srgbClr val="FF0000"/>
                </a:solidFill>
                <a:latin typeface="Georgia" pitchFamily="18" charset="0"/>
              </a:rPr>
              <a:t>  2004</a:t>
            </a:r>
            <a:r>
              <a:rPr lang="cs-CZ" sz="1600" dirty="0" smtClean="0">
                <a:latin typeface="Georgia" pitchFamily="18" charset="0"/>
              </a:rPr>
              <a:t>	Nový školský zákon, uzákoněna změna MZ, která měla být spuštěna ve školním 	roce 2007/2008. Schválený model se však výrazně lišil od modelu, který byl 	výsledkem odborné a veřejné diskuse v letech 1998-2001</a:t>
            </a:r>
          </a:p>
          <a:p>
            <a:pPr>
              <a:buFont typeface="Arial" pitchFamily="34" charset="0"/>
              <a:buChar char="•"/>
            </a:pPr>
            <a:r>
              <a:rPr lang="cs-CZ" sz="1600" dirty="0" smtClean="0">
                <a:solidFill>
                  <a:srgbClr val="FF0000"/>
                </a:solidFill>
                <a:latin typeface="Georgia" pitchFamily="18" charset="0"/>
              </a:rPr>
              <a:t>  2007	</a:t>
            </a:r>
            <a:r>
              <a:rPr lang="cs-CZ" sz="1600" dirty="0" smtClean="0">
                <a:latin typeface="Georgia" pitchFamily="18" charset="0"/>
              </a:rPr>
              <a:t>Novela školského zákona, která odložila start MZ na rok 2010. Od června do 	listopadu 	diskuse, jejímž výsledkem byly změny v pojetí  MZ</a:t>
            </a:r>
          </a:p>
          <a:p>
            <a:pPr>
              <a:buFont typeface="Arial" pitchFamily="34" charset="0"/>
              <a:buChar char="•"/>
            </a:pPr>
            <a:r>
              <a:rPr lang="cs-CZ" sz="1600" dirty="0" smtClean="0">
                <a:solidFill>
                  <a:srgbClr val="FF0000"/>
                </a:solidFill>
                <a:latin typeface="Georgia" pitchFamily="18" charset="0"/>
              </a:rPr>
              <a:t>  2008	</a:t>
            </a:r>
            <a:r>
              <a:rPr lang="cs-CZ" sz="1600" dirty="0" smtClean="0">
                <a:latin typeface="Georgia" pitchFamily="18" charset="0"/>
              </a:rPr>
              <a:t>Novela školského zákona, která uzákonila změny v MZ</a:t>
            </a:r>
          </a:p>
          <a:p>
            <a:pPr>
              <a:buFont typeface="Arial" pitchFamily="34" charset="0"/>
              <a:buChar char="•"/>
            </a:pPr>
            <a:r>
              <a:rPr lang="cs-CZ" sz="1600" dirty="0" smtClean="0">
                <a:solidFill>
                  <a:srgbClr val="FF0000"/>
                </a:solidFill>
                <a:latin typeface="Georgia" pitchFamily="18" charset="0"/>
              </a:rPr>
              <a:t>  2009	</a:t>
            </a:r>
            <a:r>
              <a:rPr lang="cs-CZ" sz="1600" dirty="0" smtClean="0">
                <a:latin typeface="Georgia" pitchFamily="18" charset="0"/>
              </a:rPr>
              <a:t>Novela školského zákona, která odložila MZ na rok 2011</a:t>
            </a:r>
          </a:p>
          <a:p>
            <a:pPr>
              <a:buFont typeface="Arial" pitchFamily="34" charset="0"/>
              <a:buChar char="•"/>
            </a:pPr>
            <a:r>
              <a:rPr lang="cs-CZ" sz="1600" dirty="0" smtClean="0">
                <a:solidFill>
                  <a:srgbClr val="FF0000"/>
                </a:solidFill>
                <a:latin typeface="Georgia" pitchFamily="18" charset="0"/>
              </a:rPr>
              <a:t>  </a:t>
            </a:r>
            <a:r>
              <a:rPr lang="cs-CZ" sz="2000" dirty="0" smtClean="0">
                <a:solidFill>
                  <a:srgbClr val="FF0000"/>
                </a:solidFill>
                <a:latin typeface="Georgia" pitchFamily="18" charset="0"/>
              </a:rPr>
              <a:t>2011</a:t>
            </a:r>
            <a:r>
              <a:rPr lang="cs-CZ" sz="1600" dirty="0" smtClean="0">
                <a:solidFill>
                  <a:srgbClr val="FF0000"/>
                </a:solidFill>
                <a:latin typeface="Georgia" pitchFamily="18" charset="0"/>
              </a:rPr>
              <a:t>	Proběhl první ročník MZ</a:t>
            </a:r>
            <a:r>
              <a:rPr lang="cs-CZ" sz="1600" dirty="0" smtClean="0">
                <a:latin typeface="Georgia" pitchFamily="18" charset="0"/>
              </a:rPr>
              <a:t>, novela školského zákona, která prodlužuje model MZ na 	rok 2012, náběh plného modelu MZ se třemi povinnými předměty odsunut na rok 	2013</a:t>
            </a: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endParaRPr lang="cs-CZ" sz="1600" dirty="0" smtClean="0">
              <a:solidFill>
                <a:srgbClr val="FF0000"/>
              </a:solidFill>
              <a:latin typeface="Georgia" pitchFamily="18" charset="0"/>
            </a:endParaRPr>
          </a:p>
          <a:p>
            <a:endParaRPr lang="cs-CZ" dirty="0"/>
          </a:p>
        </p:txBody>
      </p:sp>
      <p:pic>
        <p:nvPicPr>
          <p:cNvPr id="214018" name="Picture 2"/>
          <p:cNvPicPr>
            <a:picLocks noChangeAspect="1" noChangeArrowheads="1"/>
          </p:cNvPicPr>
          <p:nvPr/>
        </p:nvPicPr>
        <p:blipFill>
          <a:blip r:embed="rId3" cstate="print"/>
          <a:srcRect/>
          <a:stretch>
            <a:fillRect/>
          </a:stretch>
        </p:blipFill>
        <p:spPr bwMode="auto">
          <a:xfrm>
            <a:off x="7020272" y="3717032"/>
            <a:ext cx="1399013" cy="12241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755576" y="260647"/>
            <a:ext cx="7779694" cy="584775"/>
          </a:xfrm>
          <a:prstGeom prst="rect">
            <a:avLst/>
          </a:prstGeom>
        </p:spPr>
        <p:txBody>
          <a:bodyPr wrap="none">
            <a:spAutoFit/>
          </a:bodyPr>
          <a:lstStyle/>
          <a:p>
            <a:r>
              <a:rPr lang="cs-CZ" sz="3200" dirty="0">
                <a:solidFill>
                  <a:srgbClr val="0070C0"/>
                </a:solidFill>
                <a:latin typeface="Georgia" pitchFamily="18" charset="0"/>
              </a:rPr>
              <a:t>Historie maturitní zkoušky na gymnáziích</a:t>
            </a:r>
          </a:p>
        </p:txBody>
      </p:sp>
      <p:sp>
        <p:nvSpPr>
          <p:cNvPr id="3" name="TextovéPole 2"/>
          <p:cNvSpPr txBox="1"/>
          <p:nvPr/>
        </p:nvSpPr>
        <p:spPr>
          <a:xfrm>
            <a:off x="467544" y="1412776"/>
            <a:ext cx="8208912" cy="4524315"/>
          </a:xfrm>
          <a:prstGeom prst="rect">
            <a:avLst/>
          </a:prstGeom>
          <a:noFill/>
        </p:spPr>
        <p:txBody>
          <a:bodyPr wrap="square" rtlCol="0">
            <a:spAutoFit/>
          </a:bodyPr>
          <a:lstStyle/>
          <a:p>
            <a:r>
              <a:rPr lang="cs-CZ" sz="2400" dirty="0" smtClean="0">
                <a:latin typeface="Georgia" pitchFamily="18" charset="0"/>
              </a:rPr>
              <a:t>Ve školním roce 1989/1990 bylo v Československu</a:t>
            </a:r>
          </a:p>
          <a:p>
            <a:endParaRPr lang="cs-CZ" sz="2400" dirty="0" smtClean="0">
              <a:latin typeface="Georgia" pitchFamily="18" charset="0"/>
            </a:endParaRPr>
          </a:p>
          <a:p>
            <a:r>
              <a:rPr lang="cs-CZ" sz="2400" dirty="0" smtClean="0">
                <a:solidFill>
                  <a:srgbClr val="FF0000"/>
                </a:solidFill>
                <a:latin typeface="Georgia" pitchFamily="18" charset="0"/>
              </a:rPr>
              <a:t>225</a:t>
            </a:r>
            <a:r>
              <a:rPr lang="cs-CZ" sz="2400" dirty="0" smtClean="0">
                <a:latin typeface="Georgia" pitchFamily="18" charset="0"/>
              </a:rPr>
              <a:t>	Gymnázií				101 371   studentů</a:t>
            </a:r>
          </a:p>
          <a:p>
            <a:r>
              <a:rPr lang="cs-CZ" sz="2400" dirty="0" smtClean="0">
                <a:solidFill>
                  <a:srgbClr val="FF0000"/>
                </a:solidFill>
                <a:latin typeface="Georgia" pitchFamily="18" charset="0"/>
              </a:rPr>
              <a:t>375</a:t>
            </a:r>
            <a:r>
              <a:rPr lang="cs-CZ" sz="2400" dirty="0" smtClean="0">
                <a:latin typeface="Georgia" pitchFamily="18" charset="0"/>
              </a:rPr>
              <a:t>	Středních odborných škol		186 476  studentů</a:t>
            </a:r>
          </a:p>
          <a:p>
            <a:r>
              <a:rPr lang="cs-CZ" sz="2400" dirty="0" smtClean="0">
                <a:solidFill>
                  <a:srgbClr val="FF0000"/>
                </a:solidFill>
                <a:latin typeface="Georgia" pitchFamily="18" charset="0"/>
              </a:rPr>
              <a:t>646</a:t>
            </a:r>
            <a:r>
              <a:rPr lang="cs-CZ" sz="2400" dirty="0" smtClean="0">
                <a:latin typeface="Georgia" pitchFamily="18" charset="0"/>
              </a:rPr>
              <a:t>	Středních odborných učilišť	626 022 učňů</a:t>
            </a:r>
          </a:p>
          <a:p>
            <a:endParaRPr lang="cs-CZ" sz="2400" dirty="0" smtClean="0">
              <a:latin typeface="Georgia" pitchFamily="18" charset="0"/>
            </a:endParaRPr>
          </a:p>
          <a:p>
            <a:r>
              <a:rPr lang="cs-CZ" sz="2400" dirty="0" smtClean="0">
                <a:solidFill>
                  <a:srgbClr val="FF0000"/>
                </a:solidFill>
                <a:latin typeface="Georgia" pitchFamily="18" charset="0"/>
              </a:rPr>
              <a:t>16%</a:t>
            </a:r>
            <a:r>
              <a:rPr lang="cs-CZ" sz="2400" dirty="0" smtClean="0">
                <a:latin typeface="Georgia" pitchFamily="18" charset="0"/>
              </a:rPr>
              <a:t>	Gymnázia</a:t>
            </a:r>
          </a:p>
          <a:p>
            <a:r>
              <a:rPr lang="cs-CZ" sz="2400" dirty="0" smtClean="0">
                <a:solidFill>
                  <a:srgbClr val="FF0000"/>
                </a:solidFill>
                <a:latin typeface="Georgia" pitchFamily="18" charset="0"/>
              </a:rPr>
              <a:t>30%</a:t>
            </a:r>
            <a:r>
              <a:rPr lang="cs-CZ" sz="2400" dirty="0" smtClean="0">
                <a:latin typeface="Georgia" pitchFamily="18" charset="0"/>
              </a:rPr>
              <a:t>	SOŠ</a:t>
            </a:r>
          </a:p>
          <a:p>
            <a:r>
              <a:rPr lang="cs-CZ" sz="2400" dirty="0" smtClean="0">
                <a:solidFill>
                  <a:srgbClr val="FF0000"/>
                </a:solidFill>
                <a:latin typeface="Georgia" pitchFamily="18" charset="0"/>
              </a:rPr>
              <a:t>54%</a:t>
            </a:r>
            <a:r>
              <a:rPr lang="cs-CZ" sz="2400" dirty="0" smtClean="0">
                <a:latin typeface="Georgia" pitchFamily="18" charset="0"/>
              </a:rPr>
              <a:t>	SOU</a:t>
            </a:r>
          </a:p>
          <a:p>
            <a:endParaRPr lang="cs-CZ" sz="2400" dirty="0"/>
          </a:p>
          <a:p>
            <a:endParaRPr lang="cs-CZ" sz="2400" dirty="0" smtClean="0"/>
          </a:p>
          <a:p>
            <a:r>
              <a:rPr lang="cs-CZ" sz="2400" dirty="0" smtClean="0">
                <a:latin typeface="Georgia" pitchFamily="18" charset="0"/>
              </a:rPr>
              <a:t>V maturitních oborech bylo </a:t>
            </a:r>
            <a:r>
              <a:rPr lang="cs-CZ" sz="2400" b="1" dirty="0" smtClean="0">
                <a:solidFill>
                  <a:srgbClr val="FF0000"/>
                </a:solidFill>
                <a:latin typeface="Georgia" pitchFamily="18" charset="0"/>
              </a:rPr>
              <a:t>46%</a:t>
            </a:r>
            <a:r>
              <a:rPr lang="cs-CZ" sz="2400" dirty="0" smtClean="0">
                <a:latin typeface="Georgia" pitchFamily="18" charset="0"/>
              </a:rPr>
              <a:t> žáků.</a:t>
            </a:r>
            <a:endParaRPr lang="cs-CZ" sz="2400" dirty="0">
              <a:latin typeface="Georgia" pitchFamily="18" charset="0"/>
            </a:endParaRPr>
          </a:p>
        </p:txBody>
      </p:sp>
    </p:spTree>
    <p:extLst>
      <p:ext uri="{BB962C8B-B14F-4D97-AF65-F5344CB8AC3E}">
        <p14:creationId xmlns:p14="http://schemas.microsoft.com/office/powerpoint/2010/main" val="41819820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467544" y="1124744"/>
            <a:ext cx="8424936" cy="5509200"/>
          </a:xfrm>
          <a:prstGeom prst="rect">
            <a:avLst/>
          </a:prstGeom>
        </p:spPr>
        <p:txBody>
          <a:bodyPr wrap="square">
            <a:spAutoFit/>
          </a:bodyPr>
          <a:lstStyle/>
          <a:p>
            <a:pPr>
              <a:defRPr/>
            </a:pPr>
            <a:r>
              <a:rPr lang="cs-CZ" sz="3200" dirty="0" smtClean="0">
                <a:solidFill>
                  <a:srgbClr val="FF0000"/>
                </a:solidFill>
                <a:latin typeface="Georgia" pitchFamily="18" charset="0"/>
              </a:rPr>
              <a:t>Maturita</a:t>
            </a:r>
            <a:r>
              <a:rPr lang="cs-CZ" sz="4000" dirty="0" smtClean="0">
                <a:latin typeface="Georgia" pitchFamily="18" charset="0"/>
              </a:rPr>
              <a:t> </a:t>
            </a:r>
            <a:r>
              <a:rPr lang="cs-CZ" sz="2400" dirty="0" smtClean="0">
                <a:latin typeface="Georgia" pitchFamily="18" charset="0"/>
              </a:rPr>
              <a:t>z latinského slova </a:t>
            </a:r>
            <a:r>
              <a:rPr lang="cs-CZ" sz="2400" i="1" dirty="0" smtClean="0">
                <a:solidFill>
                  <a:srgbClr val="0070C0"/>
                </a:solidFill>
                <a:latin typeface="Georgia" pitchFamily="18" charset="0"/>
              </a:rPr>
              <a:t>maturitas </a:t>
            </a:r>
            <a:r>
              <a:rPr lang="cs-CZ" sz="2400" i="1" dirty="0" smtClean="0">
                <a:latin typeface="Georgia" pitchFamily="18" charset="0"/>
              </a:rPr>
              <a:t>(zralost, dospělost)</a:t>
            </a:r>
          </a:p>
          <a:p>
            <a:pPr>
              <a:defRPr/>
            </a:pPr>
            <a:r>
              <a:rPr lang="cs-CZ" sz="2400" dirty="0" smtClean="0">
                <a:latin typeface="Georgia" pitchFamily="18" charset="0"/>
              </a:rPr>
              <a:t>Na českých středních školách je maturita nepovinná.</a:t>
            </a:r>
          </a:p>
          <a:p>
            <a:pPr>
              <a:defRPr/>
            </a:pPr>
            <a:endParaRPr lang="cs-CZ" sz="2400" dirty="0" smtClean="0">
              <a:latin typeface="Georgia" pitchFamily="18" charset="0"/>
            </a:endParaRPr>
          </a:p>
          <a:p>
            <a:pPr>
              <a:defRPr/>
            </a:pPr>
            <a:r>
              <a:rPr lang="cs-CZ" sz="2400" dirty="0" smtClean="0">
                <a:solidFill>
                  <a:srgbClr val="0070C0"/>
                </a:solidFill>
                <a:latin typeface="Georgia" pitchFamily="18" charset="0"/>
              </a:rPr>
              <a:t>Abitur			das Abitur</a:t>
            </a:r>
          </a:p>
          <a:p>
            <a:pPr>
              <a:defRPr/>
            </a:pPr>
            <a:r>
              <a:rPr lang="cs-CZ" sz="2400" dirty="0" smtClean="0">
                <a:solidFill>
                  <a:srgbClr val="0070C0"/>
                </a:solidFill>
                <a:latin typeface="Georgia" pitchFamily="18" charset="0"/>
              </a:rPr>
              <a:t>Advandced level 	A - level</a:t>
            </a:r>
          </a:p>
          <a:p>
            <a:pPr>
              <a:defRPr/>
            </a:pPr>
            <a:r>
              <a:rPr lang="cs-CZ" sz="2400" dirty="0" smtClean="0">
                <a:solidFill>
                  <a:srgbClr val="0070C0"/>
                </a:solidFill>
                <a:latin typeface="Georgia" pitchFamily="18" charset="0"/>
              </a:rPr>
              <a:t>Baccalauréat		le bac</a:t>
            </a:r>
          </a:p>
          <a:p>
            <a:pPr>
              <a:defRPr/>
            </a:pPr>
            <a:endParaRPr lang="cs-CZ" sz="2400" dirty="0" smtClean="0">
              <a:solidFill>
                <a:srgbClr val="FF0000"/>
              </a:solidFill>
              <a:latin typeface="Georgia" pitchFamily="18" charset="0"/>
            </a:endParaRPr>
          </a:p>
          <a:p>
            <a:pPr defTabSz="360000">
              <a:buFont typeface="Arial" pitchFamily="34" charset="0"/>
              <a:buChar char="•"/>
              <a:defRPr/>
            </a:pPr>
            <a:r>
              <a:rPr lang="cs-CZ" b="1" dirty="0" smtClean="0">
                <a:latin typeface="Georgia" pitchFamily="18" charset="0"/>
              </a:rPr>
              <a:t>     svatý týden </a:t>
            </a:r>
            <a:r>
              <a:rPr lang="cs-CZ" dirty="0" smtClean="0">
                <a:latin typeface="Georgia" pitchFamily="18" charset="0"/>
              </a:rPr>
              <a:t>je hovorové označení týdne před maturitními zkouškami, kdy      	maturující studenti nemusí chodit do školy a mohou se připravovat 	samostatně doma, oficiálně zaveden koncem 19. století </a:t>
            </a:r>
          </a:p>
          <a:p>
            <a:pPr defTabSz="360000">
              <a:defRPr/>
            </a:pPr>
            <a:endParaRPr lang="cs-CZ" dirty="0" smtClean="0">
              <a:latin typeface="Georgia" pitchFamily="18" charset="0"/>
            </a:endParaRPr>
          </a:p>
          <a:p>
            <a:pPr defTabSz="360000">
              <a:buFont typeface="Arial" pitchFamily="34" charset="0"/>
              <a:buChar char="•"/>
              <a:defRPr/>
            </a:pPr>
            <a:r>
              <a:rPr lang="cs-CZ" dirty="0" smtClean="0">
                <a:latin typeface="Georgia" pitchFamily="18" charset="0"/>
              </a:rPr>
              <a:t> 	</a:t>
            </a:r>
            <a:r>
              <a:rPr lang="cs-CZ" b="1" dirty="0" smtClean="0">
                <a:latin typeface="Georgia" pitchFamily="18" charset="0"/>
              </a:rPr>
              <a:t>poslední zvonění</a:t>
            </a:r>
            <a:r>
              <a:rPr lang="cs-CZ" dirty="0" smtClean="0">
                <a:latin typeface="Georgia" pitchFamily="18" charset="0"/>
              </a:rPr>
              <a:t>,  součást svatého týdne, kdy studenti ve více či méně 	nápaditých kostýmech zvoníce a tropíce i jiný rámus pobíhají po ulicích a 	vybírají od kolemjdoucích peníze, které pak svorně propijí na maturitním 	večírku</a:t>
            </a:r>
          </a:p>
          <a:p>
            <a:pPr>
              <a:defRPr/>
            </a:pPr>
            <a:endParaRPr lang="cs-CZ" sz="2400" dirty="0" smtClean="0">
              <a:solidFill>
                <a:srgbClr val="FF0000"/>
              </a:solidFill>
              <a:latin typeface="Georgia" pitchFamily="18" charset="0"/>
            </a:endParaRPr>
          </a:p>
        </p:txBody>
      </p:sp>
      <p:sp>
        <p:nvSpPr>
          <p:cNvPr id="3" name="Obdélník 2"/>
          <p:cNvSpPr/>
          <p:nvPr/>
        </p:nvSpPr>
        <p:spPr>
          <a:xfrm>
            <a:off x="539552" y="260648"/>
            <a:ext cx="813690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28596" y="285728"/>
            <a:ext cx="8229600" cy="69500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323528" y="980728"/>
            <a:ext cx="8496944" cy="5339923"/>
          </a:xfrm>
          <a:prstGeom prst="rect">
            <a:avLst/>
          </a:prstGeom>
        </p:spPr>
        <p:txBody>
          <a:bodyPr wrap="square">
            <a:spAutoFit/>
          </a:bodyPr>
          <a:lstStyle/>
          <a:p>
            <a:pPr algn="just"/>
            <a:r>
              <a:rPr lang="cs-CZ" sz="2400" dirty="0" smtClean="0">
                <a:solidFill>
                  <a:srgbClr val="FF0000"/>
                </a:solidFill>
                <a:latin typeface="Georgia" pitchFamily="18" charset="0"/>
                <a:cs typeface="Times New Roman" pitchFamily="18" charset="0"/>
              </a:rPr>
              <a:t>PROLOG</a:t>
            </a:r>
          </a:p>
          <a:p>
            <a:pPr algn="just">
              <a:buFont typeface="Arial" pitchFamily="34" charset="0"/>
              <a:buChar char="•"/>
            </a:pPr>
            <a:r>
              <a:rPr lang="cs-CZ" sz="1400" dirty="0" smtClean="0">
                <a:solidFill>
                  <a:srgbClr val="0070C0"/>
                </a:solidFill>
                <a:latin typeface="Georgia" pitchFamily="18" charset="0"/>
                <a:cs typeface="Times New Roman" pitchFamily="18" charset="0"/>
              </a:rPr>
              <a:t>   </a:t>
            </a:r>
            <a:r>
              <a:rPr lang="cs-CZ" sz="1400" dirty="0" smtClean="0">
                <a:latin typeface="Georgia" pitchFamily="18" charset="0"/>
                <a:cs typeface="Times New Roman" pitchFamily="18" charset="0"/>
              </a:rPr>
              <a:t>kořeny maturitní zkoušky jsou </a:t>
            </a:r>
            <a:r>
              <a:rPr lang="cs-CZ" sz="1400" dirty="0" smtClean="0">
                <a:solidFill>
                  <a:srgbClr val="0070C0"/>
                </a:solidFill>
                <a:latin typeface="Georgia" pitchFamily="18" charset="0"/>
                <a:cs typeface="Times New Roman" pitchFamily="18" charset="0"/>
              </a:rPr>
              <a:t>německé</a:t>
            </a:r>
          </a:p>
          <a:p>
            <a:pPr algn="just">
              <a:buFont typeface="Arial" pitchFamily="34" charset="0"/>
              <a:buChar char="•"/>
            </a:pPr>
            <a:r>
              <a:rPr lang="cs-CZ" sz="1400" dirty="0" smtClean="0">
                <a:latin typeface="Georgia" pitchFamily="18" charset="0"/>
                <a:cs typeface="Times New Roman" pitchFamily="18" charset="0"/>
              </a:rPr>
              <a:t>   v pojetí vzdělání bylo Rakouské střední školství po roce 1848 plodem </a:t>
            </a:r>
            <a:r>
              <a:rPr lang="cs-CZ" sz="1400" dirty="0" smtClean="0">
                <a:solidFill>
                  <a:srgbClr val="0070C0"/>
                </a:solidFill>
                <a:latin typeface="Georgia" pitchFamily="18" charset="0"/>
                <a:cs typeface="Times New Roman" pitchFamily="18" charset="0"/>
              </a:rPr>
              <a:t>německého novohumanismu </a:t>
            </a:r>
          </a:p>
          <a:p>
            <a:pPr algn="just">
              <a:buFont typeface="Arial" pitchFamily="34" charset="0"/>
              <a:buChar char="•"/>
            </a:pPr>
            <a:endParaRPr lang="cs-CZ" sz="1400" dirty="0" smtClean="0">
              <a:solidFill>
                <a:srgbClr val="0070C0"/>
              </a:solidFill>
              <a:latin typeface="Georgia" pitchFamily="18" charset="0"/>
              <a:cs typeface="Times New Roman" pitchFamily="18" charset="0"/>
            </a:endParaRPr>
          </a:p>
          <a:p>
            <a:r>
              <a:rPr lang="cs-CZ" dirty="0" smtClean="0">
                <a:solidFill>
                  <a:srgbClr val="0070C0"/>
                </a:solidFill>
                <a:latin typeface="Georgia" pitchFamily="18" charset="0"/>
              </a:rPr>
              <a:t>   Dr. František Drtina </a:t>
            </a:r>
            <a:r>
              <a:rPr lang="cs-CZ" sz="1400" i="1" dirty="0" smtClean="0">
                <a:solidFill>
                  <a:srgbClr val="0070C0"/>
                </a:solidFill>
                <a:latin typeface="Georgia" pitchFamily="18" charset="0"/>
              </a:rPr>
              <a:t>(3. 10. 1861 – 14. 1. 1925)</a:t>
            </a:r>
          </a:p>
          <a:p>
            <a:pPr marL="180975" indent="-180975" defTabSz="360000"/>
            <a:r>
              <a:rPr lang="cs-CZ" sz="1400" dirty="0" smtClean="0">
                <a:latin typeface="Georgia" pitchFamily="18" charset="0"/>
                <a:cs typeface="Times New Roman" pitchFamily="18" charset="0"/>
              </a:rPr>
              <a:t>					„Konec 18.  a počátek 19. století, obnovení studií klasických, jazykům klasickým, 						zejména 	latině se již neučí pro praktickou potřebu  nebo pro formální napodobení 						(imitatio), moment jazykový ustupuje stále do pozadí, usiluje se o reálné poznání 						kultury antické ve významu jejím pro povšechný myšlenkový vývoj a nynější stav 						evropského lidstva. Studium řečtiny se obnovuje a prohlubuje, vzdělání pak jazyka 						mateřského a domácí národní literatury pomocí kultury antické stává se cílem 						nejbližším a nejdůležitějším studií klasických vůbec. Střední školství v duchu 							humanistickém snaží se sloučiti znalost historickou kultury minulé a 	porozuměním přítomnosti, výzkumy věd přírodních a vymoženostmi technickými, zakládají se 	reálky, reálná gymnázia, vzniká řada škol odborných a praktických, univerzity, tento vzácný odkaz, se reformují, fakulta theologická pozbývá primátu, a filosofická postavena ostatním na roveň, k nim přistupují techniky a různé vysoké školy odborné jako ústavy s nimi rovnoprávné.“</a:t>
            </a:r>
          </a:p>
          <a:p>
            <a:pPr>
              <a:tabLst>
                <a:tab pos="180975" algn="l"/>
              </a:tabLst>
            </a:pPr>
            <a:endParaRPr lang="cs-CZ" sz="1400" dirty="0" smtClean="0">
              <a:latin typeface="Georgia" pitchFamily="18" charset="0"/>
              <a:cs typeface="Times New Roman" pitchFamily="18" charset="0"/>
            </a:endParaRPr>
          </a:p>
          <a:p>
            <a:pPr algn="just">
              <a:tabLst>
                <a:tab pos="180975" algn="l"/>
              </a:tabLst>
            </a:pPr>
            <a:endParaRPr lang="cs-CZ" sz="1400" dirty="0" smtClean="0">
              <a:latin typeface="Georgia" pitchFamily="18" charset="0"/>
              <a:cs typeface="Times New Roman" pitchFamily="18" charset="0"/>
            </a:endParaRPr>
          </a:p>
          <a:p>
            <a:pPr algn="just">
              <a:tabLst>
                <a:tab pos="180975" algn="l"/>
              </a:tabLst>
            </a:pPr>
            <a:r>
              <a:rPr lang="cs-CZ" sz="1100" i="1" dirty="0" smtClean="0">
                <a:solidFill>
                  <a:srgbClr val="0070C0"/>
                </a:solidFill>
                <a:latin typeface="Georgia" pitchFamily="18" charset="0"/>
                <a:cs typeface="Times New Roman" pitchFamily="18" charset="0"/>
              </a:rPr>
              <a:t>Drtina, F.: Myšlenkový vývoj evropského lidstva. Nákladem Jana Laichtera na Král. Vinohradech, Praha 1902, strana 364.</a:t>
            </a:r>
          </a:p>
          <a:p>
            <a:pPr algn="just"/>
            <a:r>
              <a:rPr lang="cs-CZ" sz="1100" i="1" dirty="0" smtClean="0">
                <a:solidFill>
                  <a:srgbClr val="0070C0"/>
                </a:solidFill>
                <a:latin typeface="Georgia" pitchFamily="18" charset="0"/>
                <a:cs typeface="Times New Roman" pitchFamily="18" charset="0"/>
              </a:rPr>
              <a:t>Svatoš, M.: Exner-Bonitzovy školské reformy a jejich důsledky pro gymnaziální školství v habsburské monarchii v 19. století. Sborník referátů z konference konané ve dnech 24. – 25. června 1999 v Jičíně. Státní okresní archiv Semily 2000.</a:t>
            </a:r>
          </a:p>
          <a:p>
            <a:pPr algn="just"/>
            <a:endParaRPr lang="cs-CZ" sz="1400" i="1" dirty="0" smtClean="0">
              <a:solidFill>
                <a:srgbClr val="0070C0"/>
              </a:solidFill>
              <a:cs typeface="Times New Roman" pitchFamily="18" charset="0"/>
            </a:endParaRPr>
          </a:p>
          <a:p>
            <a:pPr algn="just"/>
            <a:r>
              <a:rPr lang="cs-CZ" sz="1400" i="1" dirty="0" smtClean="0">
                <a:solidFill>
                  <a:srgbClr val="FF0000"/>
                </a:solidFill>
                <a:cs typeface="Times New Roman" pitchFamily="18" charset="0"/>
              </a:rPr>
              <a:t>Péče o duši a svět, vzdělání a kvalifikace, kulturní a duchovní dědictví Evropy.</a:t>
            </a:r>
          </a:p>
        </p:txBody>
      </p:sp>
      <p:pic>
        <p:nvPicPr>
          <p:cNvPr id="4" name="Picture 2" descr="http://www.phil.muni.cz/fil/scf/foto/drtina.jpg"/>
          <p:cNvPicPr>
            <a:picLocks noChangeAspect="1" noChangeArrowheads="1"/>
          </p:cNvPicPr>
          <p:nvPr/>
        </p:nvPicPr>
        <p:blipFill>
          <a:blip r:embed="rId3" cstate="print"/>
          <a:srcRect/>
          <a:stretch>
            <a:fillRect/>
          </a:stretch>
        </p:blipFill>
        <p:spPr bwMode="auto">
          <a:xfrm>
            <a:off x="539552" y="2348880"/>
            <a:ext cx="1224136" cy="165618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28596" y="285728"/>
            <a:ext cx="8229600" cy="69500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323528" y="980728"/>
            <a:ext cx="8640960" cy="5262979"/>
          </a:xfrm>
          <a:prstGeom prst="rect">
            <a:avLst/>
          </a:prstGeom>
        </p:spPr>
        <p:txBody>
          <a:bodyPr wrap="square">
            <a:spAutoFit/>
          </a:bodyPr>
          <a:lstStyle/>
          <a:p>
            <a:pPr algn="just"/>
            <a:r>
              <a:rPr lang="cs-CZ" sz="2400" dirty="0" smtClean="0">
                <a:solidFill>
                  <a:srgbClr val="FF0000"/>
                </a:solidFill>
                <a:latin typeface="Georgia" pitchFamily="18" charset="0"/>
                <a:cs typeface="Times New Roman" pitchFamily="18" charset="0"/>
              </a:rPr>
              <a:t>PROLOG</a:t>
            </a:r>
          </a:p>
          <a:p>
            <a:pPr algn="just"/>
            <a:endParaRPr lang="cs-CZ" sz="1000" dirty="0" smtClean="0">
              <a:solidFill>
                <a:srgbClr val="FF0000"/>
              </a:solidFill>
              <a:latin typeface="Georgia" pitchFamily="18" charset="0"/>
              <a:cs typeface="Times New Roman" pitchFamily="18" charset="0"/>
            </a:endParaRPr>
          </a:p>
          <a:p>
            <a:pPr marL="180975" indent="-180975" algn="just" defTabSz="360000">
              <a:buFont typeface="Arial" pitchFamily="34" charset="0"/>
              <a:buChar char="•"/>
            </a:pPr>
            <a:r>
              <a:rPr lang="cs-CZ" sz="1400" dirty="0" smtClean="0">
                <a:latin typeface="Georgia" pitchFamily="18" charset="0"/>
                <a:cs typeface="Times New Roman" pitchFamily="18" charset="0"/>
              </a:rPr>
              <a:t>maturita poskytovala výlučné oprávnění k univerzitnímu studiu nebo ke vstupu do státních služeb   </a:t>
            </a:r>
          </a:p>
          <a:p>
            <a:pPr marL="180975" indent="-180975" algn="just" defTabSz="360000">
              <a:buFont typeface="Arial" pitchFamily="34" charset="0"/>
              <a:buChar char="•"/>
            </a:pPr>
            <a:r>
              <a:rPr lang="cs-CZ" sz="1400" dirty="0" smtClean="0">
                <a:solidFill>
                  <a:srgbClr val="0070C0"/>
                </a:solidFill>
                <a:latin typeface="Georgia" pitchFamily="18" charset="0"/>
                <a:cs typeface="Times New Roman" pitchFamily="18" charset="0"/>
              </a:rPr>
              <a:t>z gymnázia se stal společensky privilegovaný ústav</a:t>
            </a:r>
          </a:p>
          <a:p>
            <a:pPr marL="180975" indent="-180975" algn="just" defTabSz="360000">
              <a:buFont typeface="Arial" pitchFamily="34" charset="0"/>
              <a:buChar char="•"/>
            </a:pPr>
            <a:r>
              <a:rPr lang="cs-CZ" sz="1400" dirty="0" smtClean="0">
                <a:latin typeface="Georgia" pitchFamily="18" charset="0"/>
                <a:cs typeface="Times New Roman" pitchFamily="18" charset="0"/>
              </a:rPr>
              <a:t>zkoušky vedly k formování nové státotvorné a privilegované měšťanské vrstvy, která je dnes německými historiky nazývána  </a:t>
            </a:r>
            <a:r>
              <a:rPr lang="cs-CZ" sz="1400" i="1" dirty="0" smtClean="0">
                <a:solidFill>
                  <a:srgbClr val="FF0000"/>
                </a:solidFill>
                <a:latin typeface="Georgia" pitchFamily="18" charset="0"/>
                <a:cs typeface="Times New Roman" pitchFamily="18" charset="0"/>
              </a:rPr>
              <a:t>Bildungsbürgertum</a:t>
            </a:r>
          </a:p>
          <a:p>
            <a:pPr marL="180975" indent="-180975" defTabSz="360000">
              <a:buFont typeface="Arial" pitchFamily="34" charset="0"/>
              <a:buChar char="•"/>
            </a:pPr>
            <a:r>
              <a:rPr lang="cs-CZ" sz="1400" dirty="0" smtClean="0">
                <a:latin typeface="Georgia" pitchFamily="18" charset="0"/>
                <a:cs typeface="Times New Roman" pitchFamily="18" charset="0"/>
              </a:rPr>
              <a:t>sociální postavení a individuální životní šance tohoto měšťanstva byly určeny vlastnictvím vzdělaneckých patentů, tj. diplomů a vysvědčení</a:t>
            </a:r>
          </a:p>
          <a:p>
            <a:pPr marL="180975" indent="-180975" defTabSz="360000"/>
            <a:endParaRPr lang="cs-CZ" sz="1400" dirty="0" smtClean="0">
              <a:latin typeface="Georgia" pitchFamily="18" charset="0"/>
              <a:cs typeface="Times New Roman" pitchFamily="18" charset="0"/>
            </a:endParaRPr>
          </a:p>
          <a:p>
            <a:pPr algn="just">
              <a:buFont typeface="Arial" pitchFamily="34" charset="0"/>
              <a:buChar char="•"/>
              <a:tabLst>
                <a:tab pos="180975" algn="l"/>
              </a:tabLst>
            </a:pPr>
            <a:r>
              <a:rPr lang="cs-CZ" sz="1400" i="1" dirty="0" smtClean="0">
                <a:latin typeface="Georgia" pitchFamily="18" charset="0"/>
                <a:cs typeface="Times New Roman" pitchFamily="18" charset="0"/>
              </a:rPr>
              <a:t>   </a:t>
            </a:r>
            <a:r>
              <a:rPr lang="cs-CZ" sz="1400" dirty="0" smtClean="0">
                <a:latin typeface="Georgia" pitchFamily="18" charset="0"/>
                <a:cs typeface="Times New Roman" pitchFamily="18" charset="0"/>
              </a:rPr>
              <a:t>absolventi, kteří si zajistili určité společenské postavení dosaženým humanitním vzděláním, bránili 	pak svůj sociální status vehementním lpěním na nárocích klasickofilologické výuky</a:t>
            </a:r>
          </a:p>
          <a:p>
            <a:pPr algn="just">
              <a:buFont typeface="Arial" pitchFamily="34" charset="0"/>
              <a:buChar char="•"/>
              <a:tabLst>
                <a:tab pos="180975" algn="l"/>
              </a:tabLst>
            </a:pPr>
            <a:r>
              <a:rPr lang="cs-CZ" sz="1400" dirty="0" smtClean="0">
                <a:latin typeface="Georgia" pitchFamily="18" charset="0"/>
                <a:cs typeface="Times New Roman" pitchFamily="18" charset="0"/>
              </a:rPr>
              <a:t>   závažnou roli klasických jazyků a literatur při formování humanitně vzdělaného intelektuála museli 	jejich zastánci dokazovat proti opozičním tendencím:</a:t>
            </a:r>
          </a:p>
          <a:p>
            <a:pPr algn="just">
              <a:tabLst>
                <a:tab pos="180975" algn="l"/>
              </a:tabLst>
            </a:pPr>
            <a:endParaRPr lang="cs-CZ" sz="1400" dirty="0" smtClean="0">
              <a:latin typeface="Georgia" pitchFamily="18" charset="0"/>
              <a:cs typeface="Times New Roman" pitchFamily="18" charset="0"/>
            </a:endParaRPr>
          </a:p>
          <a:p>
            <a:pPr algn="just" defTabSz="360000"/>
            <a:r>
              <a:rPr lang="cs-CZ" sz="1400" dirty="0" smtClean="0">
                <a:latin typeface="Georgia" pitchFamily="18" charset="0"/>
                <a:cs typeface="Times New Roman" pitchFamily="18" charset="0"/>
              </a:rPr>
              <a:t>	-	</a:t>
            </a:r>
            <a:r>
              <a:rPr lang="cs-CZ" sz="1400" dirty="0" smtClean="0">
                <a:solidFill>
                  <a:srgbClr val="0070C0"/>
                </a:solidFill>
                <a:latin typeface="Georgia" pitchFamily="18" charset="0"/>
                <a:cs typeface="Times New Roman" pitchFamily="18" charset="0"/>
              </a:rPr>
              <a:t>proti militantnímu katolicismu </a:t>
            </a:r>
            <a:r>
              <a:rPr lang="cs-CZ" sz="1200" dirty="0" smtClean="0">
                <a:latin typeface="Georgia" pitchFamily="18" charset="0"/>
                <a:cs typeface="Times New Roman" pitchFamily="18" charset="0"/>
              </a:rPr>
              <a:t>(proti obhájcům jedinečnosti  křesťanského životního názoru)	</a:t>
            </a:r>
          </a:p>
          <a:p>
            <a:pPr defTabSz="360000"/>
            <a:r>
              <a:rPr lang="cs-CZ" sz="1400" i="1" dirty="0" smtClean="0">
                <a:solidFill>
                  <a:srgbClr val="FF0000"/>
                </a:solidFill>
                <a:latin typeface="Georgia" pitchFamily="18" charset="0"/>
                <a:cs typeface="Times New Roman" pitchFamily="18" charset="0"/>
              </a:rPr>
              <a:t>	</a:t>
            </a:r>
            <a:r>
              <a:rPr lang="cs-CZ" sz="1400" dirty="0" smtClean="0">
                <a:latin typeface="Georgia" pitchFamily="18" charset="0"/>
                <a:cs typeface="Times New Roman" pitchFamily="18" charset="0"/>
              </a:rPr>
              <a:t>-	</a:t>
            </a:r>
            <a:r>
              <a:rPr lang="cs-CZ" sz="1400" dirty="0" smtClean="0">
                <a:solidFill>
                  <a:srgbClr val="0070C0"/>
                </a:solidFill>
                <a:latin typeface="Georgia" pitchFamily="18" charset="0"/>
                <a:cs typeface="Times New Roman" pitchFamily="18" charset="0"/>
              </a:rPr>
              <a:t>proti zastáncům národního rázu výchovy</a:t>
            </a:r>
            <a:r>
              <a:rPr lang="cs-CZ" sz="1400" dirty="0" smtClean="0">
                <a:latin typeface="Georgia" pitchFamily="18" charset="0"/>
                <a:cs typeface="Times New Roman" pitchFamily="18" charset="0"/>
              </a:rPr>
              <a:t>	</a:t>
            </a:r>
          </a:p>
          <a:p>
            <a:pPr defTabSz="360000"/>
            <a:r>
              <a:rPr lang="cs-CZ" sz="1400" dirty="0" smtClean="0">
                <a:latin typeface="Georgia" pitchFamily="18" charset="0"/>
                <a:cs typeface="Times New Roman" pitchFamily="18" charset="0"/>
              </a:rPr>
              <a:t>	-	</a:t>
            </a:r>
            <a:r>
              <a:rPr lang="cs-CZ" sz="1400" dirty="0" smtClean="0">
                <a:solidFill>
                  <a:srgbClr val="0070C0"/>
                </a:solidFill>
                <a:latin typeface="Georgia" pitchFamily="18" charset="0"/>
                <a:cs typeface="Times New Roman" pitchFamily="18" charset="0"/>
              </a:rPr>
              <a:t>proti stoupencům tzv. reálných disciplín</a:t>
            </a:r>
          </a:p>
          <a:p>
            <a:pPr algn="just" defTabSz="360000">
              <a:buFont typeface="Arial" pitchFamily="34" charset="0"/>
              <a:buChar char="•"/>
              <a:tabLst>
                <a:tab pos="180975" algn="l"/>
              </a:tabLst>
            </a:pPr>
            <a:r>
              <a:rPr lang="cs-CZ" sz="1400" i="1" dirty="0" smtClean="0">
                <a:latin typeface="Georgia" pitchFamily="18" charset="0"/>
                <a:cs typeface="Times New Roman" pitchFamily="18" charset="0"/>
              </a:rPr>
              <a:t>    </a:t>
            </a:r>
            <a:r>
              <a:rPr lang="cs-CZ" sz="1400" dirty="0" smtClean="0">
                <a:latin typeface="Georgia" pitchFamily="18" charset="0"/>
                <a:cs typeface="Times New Roman" pitchFamily="18" charset="0"/>
              </a:rPr>
              <a:t>i když reformátoři přisoudili humanistickému vzdělání úlohu prostředníka rozvoje osobnosti, z mnohých            	  příčin (tlak katolické církve, vliv Wortphilologie) upadala výuka v gramatikalizování, ve formální výuku</a:t>
            </a:r>
          </a:p>
          <a:p>
            <a:pPr algn="just" defTabSz="360000">
              <a:tabLst>
                <a:tab pos="180975" algn="l"/>
              </a:tabLst>
            </a:pPr>
            <a:endParaRPr lang="cs-CZ" sz="1400" i="1" dirty="0" smtClean="0">
              <a:solidFill>
                <a:srgbClr val="FF0000"/>
              </a:solidFill>
              <a:latin typeface="Georgia" pitchFamily="18" charset="0"/>
              <a:cs typeface="Times New Roman" pitchFamily="18" charset="0"/>
            </a:endParaRPr>
          </a:p>
          <a:p>
            <a:pPr algn="just" defTabSz="360000">
              <a:tabLst>
                <a:tab pos="180975" algn="l"/>
              </a:tabLst>
            </a:pPr>
            <a:r>
              <a:rPr lang="cs-CZ" sz="1400" i="1" dirty="0" smtClean="0">
                <a:solidFill>
                  <a:srgbClr val="FF0000"/>
                </a:solidFill>
                <a:latin typeface="Georgia" pitchFamily="18" charset="0"/>
                <a:cs typeface="Times New Roman" pitchFamily="18" charset="0"/>
              </a:rPr>
              <a:t>Wortphilologie </a:t>
            </a:r>
            <a:r>
              <a:rPr lang="cs-CZ" sz="1400" i="1" dirty="0" smtClean="0">
                <a:latin typeface="Georgia" pitchFamily="18" charset="0"/>
                <a:cs typeface="Times New Roman" pitchFamily="18" charset="0"/>
              </a:rPr>
              <a:t>- </a:t>
            </a:r>
            <a:r>
              <a:rPr lang="cs-CZ" sz="1200" dirty="0" smtClean="0">
                <a:latin typeface="Georgia" pitchFamily="18" charset="0"/>
                <a:cs typeface="Times New Roman" pitchFamily="18" charset="0"/>
              </a:rPr>
              <a:t>neschopnost proniknout do antického světa jinak než  rozborem slovesné stránky 	antických děl</a:t>
            </a:r>
          </a:p>
          <a:p>
            <a:pPr algn="just" defTabSz="360000">
              <a:tabLst>
                <a:tab pos="180975" algn="l"/>
              </a:tabLst>
            </a:pPr>
            <a:endParaRPr lang="cs-CZ" sz="1400" dirty="0" smtClean="0">
              <a:latin typeface="Georgia" pitchFamily="18" charset="0"/>
              <a:cs typeface="Times New Roman" pitchFamily="18" charset="0"/>
            </a:endParaRPr>
          </a:p>
          <a:p>
            <a:pPr algn="just"/>
            <a:r>
              <a:rPr lang="cs-CZ" sz="1100" i="1" dirty="0" smtClean="0">
                <a:solidFill>
                  <a:srgbClr val="0070C0"/>
                </a:solidFill>
                <a:latin typeface="Georgia" pitchFamily="18" charset="0"/>
                <a:cs typeface="Times New Roman" pitchFamily="18" charset="0"/>
              </a:rPr>
              <a:t>Svatoš, M.: Exner-Bonitzovy školské reformy a jejich důsledky pro gymnaziální školství v habsburské monarchii v 19. století. Sborník referátů z konference konané ve dnech 24. – 25. června 1999 v Jičíně. Státní okresní archiv Semily 2000.</a:t>
            </a:r>
            <a:endParaRPr lang="cs-CZ" sz="2800" i="1" dirty="0" smtClean="0">
              <a:solidFill>
                <a:srgbClr val="0070C0"/>
              </a:solidFill>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395536" y="260648"/>
            <a:ext cx="777686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6" name="TextovéPole 5"/>
          <p:cNvSpPr txBox="1"/>
          <p:nvPr/>
        </p:nvSpPr>
        <p:spPr>
          <a:xfrm>
            <a:off x="467544" y="908720"/>
            <a:ext cx="8136904" cy="4924425"/>
          </a:xfrm>
          <a:prstGeom prst="rect">
            <a:avLst/>
          </a:prstGeom>
          <a:noFill/>
        </p:spPr>
        <p:txBody>
          <a:bodyPr wrap="square" rtlCol="0">
            <a:spAutoFit/>
          </a:bodyPr>
          <a:lstStyle/>
          <a:p>
            <a:r>
              <a:rPr lang="cs-CZ" sz="2000" dirty="0" smtClean="0">
                <a:solidFill>
                  <a:srgbClr val="0070C0"/>
                </a:solidFill>
                <a:latin typeface="Georgia" pitchFamily="18" charset="0"/>
              </a:rPr>
              <a:t>Karl Abraham Freiherr von Zedlitz und Leipa</a:t>
            </a:r>
          </a:p>
          <a:p>
            <a:r>
              <a:rPr lang="cs-CZ" sz="1400" dirty="0" smtClean="0">
                <a:latin typeface="Georgia" pitchFamily="18" charset="0"/>
              </a:rPr>
              <a:t>(1731 – 1793), pruský ministr školství</a:t>
            </a:r>
          </a:p>
          <a:p>
            <a:endParaRPr lang="cs-CZ" dirty="0" smtClean="0">
              <a:latin typeface="Georgia" pitchFamily="18" charset="0"/>
            </a:endParaRPr>
          </a:p>
          <a:p>
            <a:r>
              <a:rPr lang="cs-CZ" dirty="0" smtClean="0">
                <a:latin typeface="Georgia" pitchFamily="18" charset="0"/>
              </a:rPr>
              <a:t>První maturity se konaly na gymnáziích v Prusku</a:t>
            </a:r>
          </a:p>
          <a:p>
            <a:endParaRPr lang="cs-CZ" dirty="0" smtClean="0">
              <a:latin typeface="Georgia" pitchFamily="18" charset="0"/>
            </a:endParaRPr>
          </a:p>
          <a:p>
            <a:endParaRPr lang="cs-CZ" dirty="0" smtClean="0">
              <a:latin typeface="Georgia" pitchFamily="18" charset="0"/>
            </a:endParaRPr>
          </a:p>
          <a:p>
            <a:pPr>
              <a:buFont typeface="Arial" pitchFamily="34" charset="0"/>
              <a:buChar char="•"/>
            </a:pPr>
            <a:r>
              <a:rPr lang="cs-CZ" dirty="0" smtClean="0">
                <a:solidFill>
                  <a:srgbClr val="FF0000"/>
                </a:solidFill>
                <a:latin typeface="Georgia" pitchFamily="18" charset="0"/>
              </a:rPr>
              <a:t>  1776</a:t>
            </a:r>
            <a:r>
              <a:rPr lang="cs-CZ" dirty="0" smtClean="0">
                <a:latin typeface="Georgia" pitchFamily="18" charset="0"/>
              </a:rPr>
              <a:t>	</a:t>
            </a:r>
            <a:r>
              <a:rPr lang="cs-CZ" dirty="0" smtClean="0">
                <a:solidFill>
                  <a:srgbClr val="0070C0"/>
                </a:solidFill>
                <a:latin typeface="Georgia" pitchFamily="18" charset="0"/>
              </a:rPr>
              <a:t>Karl Ludwig Bauer</a:t>
            </a:r>
            <a:r>
              <a:rPr lang="cs-CZ" dirty="0" smtClean="0">
                <a:latin typeface="Georgia" pitchFamily="18" charset="0"/>
              </a:rPr>
              <a:t>, Prusko, Lyceum Hirschfeld</a:t>
            </a:r>
          </a:p>
          <a:p>
            <a:pPr>
              <a:buFont typeface="Arial" pitchFamily="34" charset="0"/>
              <a:buChar char="•"/>
            </a:pPr>
            <a:r>
              <a:rPr lang="cs-CZ" dirty="0" smtClean="0">
                <a:solidFill>
                  <a:srgbClr val="FF0000"/>
                </a:solidFill>
                <a:latin typeface="Georgia" pitchFamily="18" charset="0"/>
              </a:rPr>
              <a:t>  1788 </a:t>
            </a:r>
            <a:r>
              <a:rPr lang="cs-CZ" dirty="0" smtClean="0">
                <a:latin typeface="Georgia" pitchFamily="18" charset="0"/>
              </a:rPr>
              <a:t>	</a:t>
            </a:r>
            <a:r>
              <a:rPr lang="cs-CZ" dirty="0" smtClean="0">
                <a:solidFill>
                  <a:srgbClr val="0070C0"/>
                </a:solidFill>
                <a:latin typeface="Georgia" pitchFamily="18" charset="0"/>
              </a:rPr>
              <a:t>Karl Abraham von Zedlitz - </a:t>
            </a:r>
            <a:r>
              <a:rPr lang="cs-CZ" dirty="0" smtClean="0">
                <a:latin typeface="Georgia" pitchFamily="18" charset="0"/>
              </a:rPr>
              <a:t>Abiturreglement</a:t>
            </a:r>
          </a:p>
          <a:p>
            <a:pPr defTabSz="360000">
              <a:buFont typeface="Arial" pitchFamily="34" charset="0"/>
              <a:buChar char="•"/>
            </a:pPr>
            <a:r>
              <a:rPr lang="cs-CZ" dirty="0" smtClean="0">
                <a:solidFill>
                  <a:srgbClr val="FF0000"/>
                </a:solidFill>
                <a:latin typeface="Georgia" pitchFamily="18" charset="0"/>
              </a:rPr>
              <a:t>  1808    </a:t>
            </a:r>
            <a:r>
              <a:rPr lang="cs-CZ" dirty="0" smtClean="0">
                <a:latin typeface="Georgia" pitchFamily="18" charset="0"/>
              </a:rPr>
              <a:t>královský edikt v Prusku – MZ podmínka přijetí na VŠ </a:t>
            </a:r>
          </a:p>
          <a:p>
            <a:pPr defTabSz="360000">
              <a:buFont typeface="Arial" pitchFamily="34" charset="0"/>
              <a:buChar char="•"/>
            </a:pPr>
            <a:r>
              <a:rPr lang="cs-CZ" dirty="0" smtClean="0">
                <a:solidFill>
                  <a:srgbClr val="FF0000"/>
                </a:solidFill>
                <a:latin typeface="Georgia" pitchFamily="18" charset="0"/>
              </a:rPr>
              <a:t>  1808    </a:t>
            </a:r>
            <a:r>
              <a:rPr lang="cs-CZ" dirty="0" smtClean="0">
                <a:solidFill>
                  <a:srgbClr val="0070C0"/>
                </a:solidFill>
                <a:latin typeface="Georgia" pitchFamily="18" charset="0"/>
              </a:rPr>
              <a:t>Napoleon Bonaparte,</a:t>
            </a:r>
            <a:r>
              <a:rPr lang="cs-CZ" dirty="0" smtClean="0">
                <a:latin typeface="Georgia" pitchFamily="18" charset="0"/>
              </a:rPr>
              <a:t> Francie, 17. březen 1808, císařský dekret </a:t>
            </a:r>
          </a:p>
          <a:p>
            <a:pPr defTabSz="360000">
              <a:buFont typeface="Arial" pitchFamily="34" charset="0"/>
              <a:buChar char="•"/>
            </a:pPr>
            <a:r>
              <a:rPr lang="cs-CZ" dirty="0" smtClean="0">
                <a:solidFill>
                  <a:srgbClr val="FF0000"/>
                </a:solidFill>
                <a:latin typeface="Georgia" pitchFamily="18" charset="0"/>
              </a:rPr>
              <a:t>  1812</a:t>
            </a:r>
            <a:r>
              <a:rPr lang="cs-CZ" dirty="0" smtClean="0">
                <a:latin typeface="Georgia" pitchFamily="18" charset="0"/>
              </a:rPr>
              <a:t>	    jednotné zkušební předpisy pro MZ v Prusku		 </a:t>
            </a:r>
          </a:p>
          <a:p>
            <a:pPr defTabSz="360000">
              <a:buFont typeface="Arial" pitchFamily="34" charset="0"/>
              <a:buChar char="•"/>
            </a:pPr>
            <a:r>
              <a:rPr lang="cs-CZ" dirty="0" smtClean="0">
                <a:solidFill>
                  <a:srgbClr val="FF0000"/>
                </a:solidFill>
                <a:latin typeface="Georgia" pitchFamily="18" charset="0"/>
              </a:rPr>
              <a:t>  1849    </a:t>
            </a:r>
            <a:r>
              <a:rPr lang="cs-CZ" dirty="0" smtClean="0">
                <a:solidFill>
                  <a:srgbClr val="0070C0"/>
                </a:solidFill>
                <a:latin typeface="Georgia" pitchFamily="18" charset="0"/>
              </a:rPr>
              <a:t>Bonitz-Exner, </a:t>
            </a:r>
            <a:r>
              <a:rPr lang="cs-CZ" dirty="0" smtClean="0">
                <a:latin typeface="Georgia" pitchFamily="18" charset="0"/>
              </a:rPr>
              <a:t>zavedení MZ na gymnáziích v Rakousku</a:t>
            </a:r>
          </a:p>
          <a:p>
            <a:pPr defTabSz="360000">
              <a:buFont typeface="Arial" pitchFamily="34" charset="0"/>
              <a:buChar char="•"/>
            </a:pPr>
            <a:r>
              <a:rPr lang="cs-CZ" dirty="0" smtClean="0">
                <a:solidFill>
                  <a:srgbClr val="FF0000"/>
                </a:solidFill>
                <a:latin typeface="Georgia" pitchFamily="18" charset="0"/>
              </a:rPr>
              <a:t>  1872	    </a:t>
            </a:r>
            <a:r>
              <a:rPr lang="cs-CZ" dirty="0" smtClean="0">
                <a:latin typeface="Georgia" pitchFamily="18" charset="0"/>
              </a:rPr>
              <a:t>Rusko   </a:t>
            </a:r>
          </a:p>
          <a:p>
            <a:pPr defTabSz="360000">
              <a:buFont typeface="Arial" pitchFamily="34" charset="0"/>
              <a:buChar char="•"/>
            </a:pPr>
            <a:endParaRPr lang="cs-CZ" sz="2000" dirty="0" smtClean="0"/>
          </a:p>
          <a:p>
            <a:pPr defTabSz="360000">
              <a:buFont typeface="Arial" pitchFamily="34" charset="0"/>
              <a:buChar char="•"/>
            </a:pPr>
            <a:endParaRPr lang="cs-CZ" sz="2000" dirty="0" smtClean="0"/>
          </a:p>
          <a:p>
            <a:pPr defTabSz="360000"/>
            <a:r>
              <a:rPr lang="cs-CZ" sz="2000" dirty="0" smtClean="0"/>
              <a:t>	</a:t>
            </a:r>
            <a:r>
              <a:rPr lang="cs-CZ" sz="2000" dirty="0" smtClean="0">
                <a:solidFill>
                  <a:srgbClr val="FF0000"/>
                </a:solidFill>
              </a:rPr>
              <a:t> </a:t>
            </a:r>
          </a:p>
          <a:p>
            <a:pPr defTabSz="360000"/>
            <a:endParaRPr lang="cs-CZ" sz="2000" dirty="0">
              <a:solidFill>
                <a:srgbClr val="FF0000"/>
              </a:solidFill>
            </a:endParaRPr>
          </a:p>
        </p:txBody>
      </p:sp>
      <p:pic>
        <p:nvPicPr>
          <p:cNvPr id="149507" name="Picture 3"/>
          <p:cNvPicPr>
            <a:picLocks noChangeAspect="1" noChangeArrowheads="1"/>
          </p:cNvPicPr>
          <p:nvPr/>
        </p:nvPicPr>
        <p:blipFill>
          <a:blip r:embed="rId3" cstate="print"/>
          <a:srcRect/>
          <a:stretch>
            <a:fillRect/>
          </a:stretch>
        </p:blipFill>
        <p:spPr bwMode="auto">
          <a:xfrm>
            <a:off x="7236296" y="908720"/>
            <a:ext cx="1333419" cy="1800200"/>
          </a:xfrm>
          <a:prstGeom prst="rect">
            <a:avLst/>
          </a:prstGeom>
          <a:noFill/>
          <a:ln w="9525">
            <a:noFill/>
            <a:miter lim="800000"/>
            <a:headEnd/>
            <a:tailEnd/>
          </a:ln>
        </p:spPr>
      </p:pic>
      <p:pic>
        <p:nvPicPr>
          <p:cNvPr id="149508" name="Picture 4"/>
          <p:cNvPicPr>
            <a:picLocks noChangeAspect="1" noChangeArrowheads="1"/>
          </p:cNvPicPr>
          <p:nvPr/>
        </p:nvPicPr>
        <p:blipFill>
          <a:blip r:embed="rId4" cstate="print"/>
          <a:srcRect/>
          <a:stretch>
            <a:fillRect/>
          </a:stretch>
        </p:blipFill>
        <p:spPr bwMode="auto">
          <a:xfrm>
            <a:off x="5940152" y="908720"/>
            <a:ext cx="1256928" cy="1529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00034" y="1643050"/>
            <a:ext cx="8072494" cy="738664"/>
          </a:xfrm>
          <a:prstGeom prst="rect">
            <a:avLst/>
          </a:prstGeom>
          <a:noFill/>
        </p:spPr>
        <p:txBody>
          <a:bodyPr wrap="square" rtlCol="0">
            <a:spAutoFit/>
          </a:bodyPr>
          <a:lstStyle/>
          <a:p>
            <a:pPr indent="357188"/>
            <a:endParaRPr lang="cs-CZ" i="1" dirty="0" smtClean="0"/>
          </a:p>
          <a:p>
            <a:pPr indent="357188"/>
            <a:endParaRPr lang="cs-CZ" sz="2400" dirty="0"/>
          </a:p>
        </p:txBody>
      </p:sp>
      <p:sp>
        <p:nvSpPr>
          <p:cNvPr id="4" name="Obdélník 3"/>
          <p:cNvSpPr/>
          <p:nvPr/>
        </p:nvSpPr>
        <p:spPr>
          <a:xfrm>
            <a:off x="899592" y="1196752"/>
            <a:ext cx="7776864" cy="5601533"/>
          </a:xfrm>
          <a:prstGeom prst="rect">
            <a:avLst/>
          </a:prstGeom>
        </p:spPr>
        <p:txBody>
          <a:bodyPr wrap="square">
            <a:spAutoFit/>
          </a:bodyPr>
          <a:lstStyle/>
          <a:p>
            <a:r>
              <a:rPr lang="cs-CZ" sz="2400" dirty="0" smtClean="0">
                <a:solidFill>
                  <a:srgbClr val="FF0000"/>
                </a:solidFill>
                <a:latin typeface="Georgia" pitchFamily="18" charset="0"/>
              </a:rPr>
              <a:t>Vývoj do roku 1848</a:t>
            </a:r>
          </a:p>
          <a:p>
            <a:pPr indent="357188">
              <a:buFont typeface="Arial" pitchFamily="34" charset="0"/>
              <a:buChar char="•"/>
            </a:pPr>
            <a:r>
              <a:rPr lang="cs-CZ" sz="1600" dirty="0" smtClean="0">
                <a:latin typeface="Georgia" pitchFamily="18" charset="0"/>
              </a:rPr>
              <a:t>latinská škola připravující pro universitní studium</a:t>
            </a:r>
          </a:p>
          <a:p>
            <a:pPr indent="357188">
              <a:buFont typeface="Arial" pitchFamily="34" charset="0"/>
              <a:buChar char="•"/>
            </a:pPr>
            <a:r>
              <a:rPr lang="cs-CZ" sz="1600" dirty="0" smtClean="0">
                <a:latin typeface="Georgia" pitchFamily="18" charset="0"/>
              </a:rPr>
              <a:t>gymnázia se objevují na počátku 16. století</a:t>
            </a:r>
          </a:p>
          <a:p>
            <a:pPr indent="357188">
              <a:buFont typeface="Arial" pitchFamily="34" charset="0"/>
              <a:buChar char="•"/>
            </a:pPr>
            <a:r>
              <a:rPr lang="cs-CZ" sz="1600" dirty="0" smtClean="0">
                <a:latin typeface="Georgia" pitchFamily="18" charset="0"/>
              </a:rPr>
              <a:t>jejich vznik je spjat s reformací, Luther (1483-1546)</a:t>
            </a:r>
          </a:p>
          <a:p>
            <a:pPr indent="357188">
              <a:buFont typeface="Arial" pitchFamily="34" charset="0"/>
              <a:buChar char="•"/>
            </a:pPr>
            <a:r>
              <a:rPr lang="cs-CZ" sz="1200" dirty="0" smtClean="0">
                <a:latin typeface="Georgia" pitchFamily="18" charset="0"/>
              </a:rPr>
              <a:t>„An die Ratsherrn aller Stände deutschen Landes“, Luther, 1523</a:t>
            </a:r>
          </a:p>
          <a:p>
            <a:pPr indent="357188">
              <a:buFont typeface="Arial" pitchFamily="34" charset="0"/>
              <a:buChar char="•"/>
              <a:tabLst>
                <a:tab pos="361950" algn="l"/>
              </a:tabLst>
            </a:pPr>
            <a:r>
              <a:rPr lang="cs-CZ" sz="1600" dirty="0" smtClean="0">
                <a:solidFill>
                  <a:srgbClr val="FF0000"/>
                </a:solidFill>
                <a:latin typeface="Georgia" pitchFamily="18" charset="0"/>
              </a:rPr>
              <a:t>Philipp MELANCHTHON (1479-1560)</a:t>
            </a:r>
          </a:p>
          <a:p>
            <a:pPr indent="357188">
              <a:tabLst>
                <a:tab pos="361950" algn="l"/>
              </a:tabLst>
            </a:pPr>
            <a:r>
              <a:rPr lang="cs-CZ" sz="1600" dirty="0" smtClean="0">
                <a:latin typeface="Georgia" pitchFamily="18" charset="0"/>
              </a:rPr>
              <a:t>spolupracovník Luthera, </a:t>
            </a:r>
            <a:r>
              <a:rPr lang="cs-CZ" sz="1600" dirty="0" smtClean="0">
                <a:solidFill>
                  <a:srgbClr val="0070C0"/>
                </a:solidFill>
                <a:latin typeface="Georgia" pitchFamily="18" charset="0"/>
              </a:rPr>
              <a:t>praeceptor Germaniae</a:t>
            </a:r>
          </a:p>
          <a:p>
            <a:pPr indent="357188">
              <a:buFont typeface="Arial" pitchFamily="34" charset="0"/>
              <a:buChar char="•"/>
              <a:tabLst>
                <a:tab pos="361950" algn="l"/>
              </a:tabLst>
            </a:pPr>
            <a:r>
              <a:rPr lang="cs-CZ" sz="1600" dirty="0" smtClean="0">
                <a:latin typeface="Georgia" pitchFamily="18" charset="0"/>
              </a:rPr>
              <a:t>podle návrhu Melanchtona byla zakládána gymnázia </a:t>
            </a:r>
          </a:p>
          <a:p>
            <a:pPr indent="357188">
              <a:tabLst>
                <a:tab pos="361950" algn="l"/>
              </a:tabLst>
            </a:pPr>
            <a:r>
              <a:rPr lang="cs-CZ" sz="1600" dirty="0" smtClean="0">
                <a:latin typeface="Georgia" pitchFamily="18" charset="0"/>
              </a:rPr>
              <a:t>v Magdeburku (1524), Norimberku (1526)</a:t>
            </a:r>
          </a:p>
          <a:p>
            <a:pPr indent="357188">
              <a:buFont typeface="Arial" pitchFamily="34" charset="0"/>
              <a:buChar char="•"/>
              <a:tabLst>
                <a:tab pos="361950" algn="l"/>
              </a:tabLst>
            </a:pPr>
            <a:r>
              <a:rPr lang="cs-CZ" sz="1600" dirty="0" smtClean="0">
                <a:latin typeface="Georgia" pitchFamily="18" charset="0"/>
              </a:rPr>
              <a:t>Melanchthon je autorem prvního vzdělávacího programu pro gymnázia a v </a:t>
            </a:r>
          </a:p>
          <a:p>
            <a:pPr indent="357188">
              <a:tabLst>
                <a:tab pos="361950" algn="l"/>
              </a:tabLst>
            </a:pPr>
            <a:r>
              <a:rPr lang="cs-CZ" sz="1600" dirty="0" smtClean="0">
                <a:latin typeface="Georgia" pitchFamily="18" charset="0"/>
              </a:rPr>
              <a:t>roce 1528 vytvořil pro saské kurfiřství školní řád, který se pak stal vzorem pro  	ostatní školy	</a:t>
            </a:r>
          </a:p>
          <a:p>
            <a:pPr indent="357188">
              <a:buFont typeface="Arial" pitchFamily="34" charset="0"/>
              <a:buChar char="•"/>
            </a:pPr>
            <a:r>
              <a:rPr lang="cs-CZ" sz="1600" dirty="0" smtClean="0">
                <a:solidFill>
                  <a:srgbClr val="0070C0"/>
                </a:solidFill>
                <a:latin typeface="Georgia" pitchFamily="18" charset="0"/>
              </a:rPr>
              <a:t>první gymnázium v Čechách 1556 </a:t>
            </a:r>
            <a:r>
              <a:rPr lang="cs-CZ" sz="1600" dirty="0" smtClean="0">
                <a:latin typeface="Georgia" pitchFamily="18" charset="0"/>
              </a:rPr>
              <a:t>(jezuité, Akademické gymnasium v Praze)</a:t>
            </a:r>
          </a:p>
          <a:p>
            <a:pPr indent="357188">
              <a:buFont typeface="Arial" pitchFamily="34" charset="0"/>
              <a:buChar char="•"/>
            </a:pPr>
            <a:r>
              <a:rPr lang="cs-CZ" sz="1600" dirty="0" smtClean="0">
                <a:latin typeface="Georgia" pitchFamily="18" charset="0"/>
              </a:rPr>
              <a:t>gymnasia 6 let (4 třídy nižší gramatické + 2 třídy humanitní)</a:t>
            </a:r>
          </a:p>
          <a:p>
            <a:pPr indent="357188"/>
            <a:endParaRPr lang="cs-CZ" sz="1600" dirty="0" smtClean="0">
              <a:latin typeface="Georgia" pitchFamily="18" charset="0"/>
            </a:endParaRPr>
          </a:p>
          <a:p>
            <a:pPr indent="357188">
              <a:buFont typeface="Arial" pitchFamily="34" charset="0"/>
              <a:buChar char="•"/>
            </a:pPr>
            <a:r>
              <a:rPr lang="cs-CZ" sz="1600" dirty="0" smtClean="0">
                <a:solidFill>
                  <a:srgbClr val="FF0000"/>
                </a:solidFill>
                <a:latin typeface="Georgia" pitchFamily="18" charset="0"/>
              </a:rPr>
              <a:t>Johann Sturm (1507-1589), </a:t>
            </a:r>
            <a:r>
              <a:rPr lang="cs-CZ" sz="1600" dirty="0" smtClean="0">
                <a:latin typeface="Georgia" pitchFamily="18" charset="0"/>
              </a:rPr>
              <a:t>žák Philippa Melanchthona, </a:t>
            </a:r>
          </a:p>
          <a:p>
            <a:pPr indent="357188" defTabSz="360000"/>
            <a:r>
              <a:rPr lang="cs-CZ" sz="1400" dirty="0" smtClean="0">
                <a:latin typeface="Georgia" pitchFamily="18" charset="0"/>
              </a:rPr>
              <a:t>významný organizátor německého reformního školství, tvůrce frontálního    	vyučování 	zřizuje roku 1538 ve Štrasburku desetitřídní gymnázium změřené výhradně</a:t>
            </a:r>
          </a:p>
          <a:p>
            <a:pPr indent="357188" defTabSz="360000"/>
            <a:r>
              <a:rPr lang="cs-CZ" sz="1400" dirty="0" smtClean="0">
                <a:latin typeface="Georgia" pitchFamily="18" charset="0"/>
              </a:rPr>
              <a:t>ke studiu latiny a řečtiny, teprve koncem 16. století se zavádí matematika, </a:t>
            </a:r>
          </a:p>
          <a:p>
            <a:pPr indent="357188" defTabSz="360000"/>
            <a:r>
              <a:rPr lang="cs-CZ" sz="1400" dirty="0" smtClean="0">
                <a:latin typeface="Georgia" pitchFamily="18" charset="0"/>
              </a:rPr>
              <a:t>geografie a historie</a:t>
            </a:r>
          </a:p>
          <a:p>
            <a:pPr indent="357188" defTabSz="360000"/>
            <a:endParaRPr lang="cs-CZ" sz="1400" dirty="0" smtClean="0">
              <a:latin typeface="Georgia" pitchFamily="18" charset="0"/>
            </a:endParaRPr>
          </a:p>
          <a:p>
            <a:pPr indent="357188" defTabSz="360000"/>
            <a:endParaRPr lang="cs-CZ" sz="1400" dirty="0" smtClean="0">
              <a:latin typeface="Georgia" pitchFamily="18" charset="0"/>
            </a:endParaRPr>
          </a:p>
          <a:p>
            <a:pPr indent="357188" defTabSz="360000"/>
            <a:endParaRPr lang="cs-CZ" sz="1400" dirty="0" smtClean="0">
              <a:latin typeface="Georgia" pitchFamily="18" charset="0"/>
            </a:endParaRPr>
          </a:p>
        </p:txBody>
      </p:sp>
      <p:pic>
        <p:nvPicPr>
          <p:cNvPr id="5" name="Picture 2" descr="C:\Documents and Settings\Dag - Hrubý\Plocha\luther.jpg"/>
          <p:cNvPicPr>
            <a:picLocks noChangeAspect="1" noChangeArrowheads="1"/>
          </p:cNvPicPr>
          <p:nvPr/>
        </p:nvPicPr>
        <p:blipFill>
          <a:blip r:embed="rId3" cstate="print"/>
          <a:srcRect/>
          <a:stretch>
            <a:fillRect/>
          </a:stretch>
        </p:blipFill>
        <p:spPr bwMode="auto">
          <a:xfrm>
            <a:off x="7308304" y="1268760"/>
            <a:ext cx="1165870" cy="1656184"/>
          </a:xfrm>
          <a:prstGeom prst="rect">
            <a:avLst/>
          </a:prstGeom>
          <a:noFill/>
        </p:spPr>
      </p:pic>
      <p:pic>
        <p:nvPicPr>
          <p:cNvPr id="35842" name="Picture 2" descr="C:\Documents and Settings\Dag - Hrubý\Plocha\melachthon.jpg"/>
          <p:cNvPicPr>
            <a:picLocks noChangeAspect="1" noChangeArrowheads="1"/>
          </p:cNvPicPr>
          <p:nvPr/>
        </p:nvPicPr>
        <p:blipFill>
          <a:blip r:embed="rId4" cstate="print"/>
          <a:srcRect/>
          <a:stretch>
            <a:fillRect/>
          </a:stretch>
        </p:blipFill>
        <p:spPr bwMode="auto">
          <a:xfrm>
            <a:off x="6084168" y="1268760"/>
            <a:ext cx="1130424" cy="1656184"/>
          </a:xfrm>
          <a:prstGeom prst="rect">
            <a:avLst/>
          </a:prstGeom>
          <a:noFill/>
        </p:spPr>
      </p:pic>
      <p:pic>
        <p:nvPicPr>
          <p:cNvPr id="101377" name="Picture 1" descr="C:\Documents and Settings\Dag - Hrubý\Plocha\strtum2.jpg"/>
          <p:cNvPicPr>
            <a:picLocks noChangeAspect="1" noChangeArrowheads="1"/>
          </p:cNvPicPr>
          <p:nvPr/>
        </p:nvPicPr>
        <p:blipFill>
          <a:blip r:embed="rId5" cstate="print"/>
          <a:srcRect/>
          <a:stretch>
            <a:fillRect/>
          </a:stretch>
        </p:blipFill>
        <p:spPr bwMode="auto">
          <a:xfrm>
            <a:off x="7308304" y="4653137"/>
            <a:ext cx="1296144" cy="161117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971600" y="1196752"/>
            <a:ext cx="7704856" cy="5201424"/>
          </a:xfrm>
          <a:prstGeom prst="rect">
            <a:avLst/>
          </a:prstGeom>
        </p:spPr>
        <p:txBody>
          <a:bodyPr wrap="square">
            <a:spAutoFit/>
          </a:bodyPr>
          <a:lstStyle/>
          <a:p>
            <a:pPr indent="357188">
              <a:buFont typeface="Arial" pitchFamily="34" charset="0"/>
              <a:buChar char="•"/>
            </a:pPr>
            <a:r>
              <a:rPr lang="cs-CZ" sz="2000" dirty="0" smtClean="0">
                <a:latin typeface="Georgia" pitchFamily="18" charset="0"/>
              </a:rPr>
              <a:t>jezuité a piaristé </a:t>
            </a:r>
            <a:r>
              <a:rPr lang="cs-CZ" sz="1600" dirty="0" smtClean="0">
                <a:latin typeface="Georgia" pitchFamily="18" charset="0"/>
              </a:rPr>
              <a:t>(první piaristická kolej 1631 v Mikulově)</a:t>
            </a:r>
          </a:p>
          <a:p>
            <a:pPr indent="357188">
              <a:buFont typeface="Arial" pitchFamily="34" charset="0"/>
              <a:buChar char="•"/>
            </a:pPr>
            <a:r>
              <a:rPr lang="cs-CZ" sz="1600" dirty="0" smtClean="0">
                <a:latin typeface="Georgia" pitchFamily="18" charset="0"/>
              </a:rPr>
              <a:t>školní řád z roku 1599,</a:t>
            </a:r>
            <a:r>
              <a:rPr lang="cs-CZ" sz="2000" dirty="0" smtClean="0">
                <a:latin typeface="Georgia" pitchFamily="18" charset="0"/>
              </a:rPr>
              <a:t> </a:t>
            </a:r>
            <a:r>
              <a:rPr lang="cs-CZ" sz="1400" dirty="0" smtClean="0">
                <a:latin typeface="Georgia" pitchFamily="18" charset="0"/>
              </a:rPr>
              <a:t>řád vydal pátý řádový generál </a:t>
            </a:r>
            <a:r>
              <a:rPr lang="cs-CZ" sz="1400" dirty="0" smtClean="0">
                <a:solidFill>
                  <a:srgbClr val="0070C0"/>
                </a:solidFill>
                <a:latin typeface="Georgia" pitchFamily="18" charset="0"/>
              </a:rPr>
              <a:t>Claudio Aquaviva (1543-1615</a:t>
            </a:r>
            <a:r>
              <a:rPr lang="cs-CZ" sz="1600" dirty="0" smtClean="0">
                <a:solidFill>
                  <a:srgbClr val="0070C0"/>
                </a:solidFill>
                <a:latin typeface="Georgia" pitchFamily="18" charset="0"/>
              </a:rPr>
              <a:t>)</a:t>
            </a:r>
            <a:endParaRPr lang="cs-CZ" sz="1600" dirty="0" smtClean="0">
              <a:latin typeface="Georgia" pitchFamily="18" charset="0"/>
            </a:endParaRPr>
          </a:p>
          <a:p>
            <a:pPr indent="357188"/>
            <a:r>
              <a:rPr lang="cs-CZ" sz="2400" i="1" dirty="0" smtClean="0">
                <a:solidFill>
                  <a:srgbClr val="FF0000"/>
                </a:solidFill>
                <a:latin typeface="Georgia" pitchFamily="18" charset="0"/>
              </a:rPr>
              <a:t>„Ratio atque Institutio studiorum Socieatatis Jesu“</a:t>
            </a:r>
          </a:p>
          <a:p>
            <a:pPr algn="just">
              <a:tabLst>
                <a:tab pos="357188" algn="l"/>
              </a:tabLst>
            </a:pPr>
            <a:endParaRPr lang="cs-CZ" sz="1400" i="1" dirty="0" smtClean="0">
              <a:latin typeface="Georgia" pitchFamily="18" charset="0"/>
            </a:endParaRPr>
          </a:p>
          <a:p>
            <a:pPr algn="just">
              <a:tabLst>
                <a:tab pos="357188" algn="l"/>
              </a:tabLst>
            </a:pPr>
            <a:r>
              <a:rPr lang="cs-CZ" sz="1400" i="1" dirty="0" smtClean="0">
                <a:latin typeface="Georgia" pitchFamily="18" charset="0"/>
              </a:rPr>
              <a:t>Připomínky k řádu shromažďovali jezuité 14 let, nechtěli stanovit nic dříve, než budou požadavky a námitky jednotlivých provincií řádu pozorně prostudovány, aby,nakolik je to možné, všem bylo vyhověno, a aby dílo, které má být uvedeno do života, </a:t>
            </a:r>
          </a:p>
          <a:p>
            <a:pPr algn="just">
              <a:tabLst>
                <a:tab pos="357188" algn="l"/>
              </a:tabLst>
            </a:pPr>
            <a:r>
              <a:rPr lang="cs-CZ" sz="1400" i="1" dirty="0" smtClean="0">
                <a:latin typeface="Georgia" pitchFamily="18" charset="0"/>
              </a:rPr>
              <a:t>bylo všemi příznivě přijato.</a:t>
            </a:r>
            <a:r>
              <a:rPr lang="cs-CZ" sz="1400" dirty="0" smtClean="0">
                <a:latin typeface="Georgia" pitchFamily="18" charset="0"/>
              </a:rPr>
              <a:t>	</a:t>
            </a:r>
          </a:p>
          <a:p>
            <a:pPr algn="just">
              <a:tabLst>
                <a:tab pos="357188" algn="l"/>
              </a:tabLst>
            </a:pPr>
            <a:endParaRPr lang="cs-CZ" sz="1400" dirty="0" smtClean="0">
              <a:latin typeface="Georgia" pitchFamily="18" charset="0"/>
            </a:endParaRPr>
          </a:p>
          <a:p>
            <a:pPr indent="357188">
              <a:buFont typeface="Arial" pitchFamily="34" charset="0"/>
              <a:buChar char="•"/>
              <a:tabLst>
                <a:tab pos="357188" algn="l"/>
              </a:tabLst>
            </a:pPr>
            <a:r>
              <a:rPr lang="cs-CZ" sz="1600" dirty="0" smtClean="0">
                <a:latin typeface="Georgia" pitchFamily="18" charset="0"/>
              </a:rPr>
              <a:t>tento řád předpokládal 6-třídní latinskou školu</a:t>
            </a:r>
          </a:p>
          <a:p>
            <a:pPr indent="357188">
              <a:buFont typeface="Arial" pitchFamily="34" charset="0"/>
              <a:buChar char="•"/>
              <a:tabLst>
                <a:tab pos="357188" algn="l"/>
              </a:tabLst>
            </a:pPr>
            <a:r>
              <a:rPr lang="cs-CZ" sz="1600" dirty="0" smtClean="0">
                <a:latin typeface="Georgia" pitchFamily="18" charset="0"/>
              </a:rPr>
              <a:t>latina, teologie a sedmero svobodných umění</a:t>
            </a:r>
          </a:p>
          <a:p>
            <a:pPr indent="357188">
              <a:buFont typeface="Arial" pitchFamily="34" charset="0"/>
              <a:buChar char="•"/>
              <a:tabLst>
                <a:tab pos="357188" algn="l"/>
              </a:tabLst>
            </a:pPr>
            <a:r>
              <a:rPr lang="cs-CZ" sz="1600" dirty="0" smtClean="0">
                <a:latin typeface="Georgia" pitchFamily="18" charset="0"/>
              </a:rPr>
              <a:t>nižší TRIVIUM (gramatika, rétorika, logika)</a:t>
            </a:r>
          </a:p>
          <a:p>
            <a:pPr indent="357188">
              <a:buFont typeface="Arial" pitchFamily="34" charset="0"/>
              <a:buChar char="•"/>
              <a:tabLst>
                <a:tab pos="357188" algn="l"/>
              </a:tabLst>
            </a:pPr>
            <a:r>
              <a:rPr lang="cs-CZ" sz="1600" dirty="0" smtClean="0">
                <a:latin typeface="Georgia" pitchFamily="18" charset="0"/>
              </a:rPr>
              <a:t>vyšší KVADRIVIUM (aritmetika, geometrie, astronomie, hudba)</a:t>
            </a:r>
          </a:p>
          <a:p>
            <a:pPr>
              <a:tabLst>
                <a:tab pos="357188" algn="l"/>
              </a:tabLst>
            </a:pPr>
            <a:r>
              <a:rPr lang="cs-CZ" sz="1400" dirty="0" smtClean="0">
                <a:latin typeface="Georgia" pitchFamily="18" charset="0"/>
              </a:rPr>
              <a:t>Vlivem konfrontačního pojetí českých církevních dějin se obvykle hledí na jezuity</a:t>
            </a:r>
          </a:p>
          <a:p>
            <a:pPr>
              <a:tabLst>
                <a:tab pos="357188" algn="l"/>
              </a:tabLst>
            </a:pPr>
            <a:r>
              <a:rPr lang="cs-CZ" sz="1400" dirty="0" smtClean="0">
                <a:latin typeface="Georgia" pitchFamily="18" charset="0"/>
              </a:rPr>
              <a:t>v nekatolickém prostředí negativně. Dějiny řády mají jistě mnoho záporných </a:t>
            </a:r>
          </a:p>
          <a:p>
            <a:pPr>
              <a:tabLst>
                <a:tab pos="357188" algn="l"/>
              </a:tabLst>
            </a:pPr>
            <a:r>
              <a:rPr lang="cs-CZ" sz="1400" dirty="0" smtClean="0">
                <a:latin typeface="Georgia" pitchFamily="18" charset="0"/>
              </a:rPr>
              <a:t>stránek, a to nejen v českých dějinách, ale důkladnou péči o vzdělání řádu u nás i jinde upřít nelze.</a:t>
            </a:r>
          </a:p>
          <a:p>
            <a:pPr>
              <a:tabLst>
                <a:tab pos="357188" algn="l"/>
              </a:tabLst>
            </a:pPr>
            <a:r>
              <a:rPr lang="cs-CZ" sz="1600" dirty="0" smtClean="0">
                <a:solidFill>
                  <a:srgbClr val="0070C0"/>
                </a:solidFill>
                <a:latin typeface="Georgia" pitchFamily="18" charset="0"/>
              </a:rPr>
              <a:t>Josef Dobrovský (1753-1829)</a:t>
            </a:r>
            <a:r>
              <a:rPr lang="cs-CZ" sz="1600" dirty="0" smtClean="0">
                <a:latin typeface="Georgia" pitchFamily="18" charset="0"/>
              </a:rPr>
              <a:t> </a:t>
            </a:r>
          </a:p>
          <a:p>
            <a:pPr>
              <a:tabLst>
                <a:tab pos="357188" algn="l"/>
              </a:tabLst>
            </a:pPr>
            <a:r>
              <a:rPr lang="cs-CZ" sz="1600" dirty="0" smtClean="0">
                <a:latin typeface="Georgia" pitchFamily="18" charset="0"/>
              </a:rPr>
              <a:t>byl odchovancem tohoto řádu </a:t>
            </a:r>
          </a:p>
          <a:p>
            <a:pPr>
              <a:tabLst>
                <a:tab pos="357188" algn="l"/>
              </a:tabLst>
            </a:pPr>
            <a:r>
              <a:rPr lang="cs-CZ" sz="1600" dirty="0" smtClean="0">
                <a:latin typeface="Georgia" pitchFamily="18" charset="0"/>
              </a:rPr>
              <a:t>a do jeho zrušení také jeho novicem.</a:t>
            </a:r>
          </a:p>
          <a:p>
            <a:pPr>
              <a:tabLst>
                <a:tab pos="357188" algn="l"/>
              </a:tabLst>
            </a:pPr>
            <a:endParaRPr lang="cs-CZ" sz="1600" dirty="0" smtClean="0">
              <a:solidFill>
                <a:srgbClr val="0070C0"/>
              </a:solidFill>
            </a:endParaRPr>
          </a:p>
        </p:txBody>
      </p:sp>
      <p:pic>
        <p:nvPicPr>
          <p:cNvPr id="1026" name="Picture 2" descr="C:\Documents and Settings\Dag - Hrubý\Plocha\Dobr.jpg"/>
          <p:cNvPicPr>
            <a:picLocks noChangeAspect="1" noChangeArrowheads="1"/>
          </p:cNvPicPr>
          <p:nvPr/>
        </p:nvPicPr>
        <p:blipFill>
          <a:blip r:embed="rId3" cstate="print"/>
          <a:srcRect/>
          <a:stretch>
            <a:fillRect/>
          </a:stretch>
        </p:blipFill>
        <p:spPr bwMode="auto">
          <a:xfrm>
            <a:off x="4427984" y="5157191"/>
            <a:ext cx="950179" cy="1152129"/>
          </a:xfrm>
          <a:prstGeom prst="rect">
            <a:avLst/>
          </a:prstGeom>
          <a:noFill/>
        </p:spPr>
      </p:pic>
      <p:pic>
        <p:nvPicPr>
          <p:cNvPr id="99329" name="Picture 1" descr="C:\Documents and Settings\Dag - Hrubý\Plocha\200px-Aquaviva.jpg"/>
          <p:cNvPicPr>
            <a:picLocks noChangeAspect="1" noChangeArrowheads="1"/>
          </p:cNvPicPr>
          <p:nvPr/>
        </p:nvPicPr>
        <p:blipFill>
          <a:blip r:embed="rId4" cstate="print"/>
          <a:srcRect/>
          <a:stretch>
            <a:fillRect/>
          </a:stretch>
        </p:blipFill>
        <p:spPr bwMode="auto">
          <a:xfrm>
            <a:off x="7452320" y="3068960"/>
            <a:ext cx="1233452" cy="18002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683568" y="1340768"/>
            <a:ext cx="7920880" cy="3416320"/>
          </a:xfrm>
          <a:prstGeom prst="rect">
            <a:avLst/>
          </a:prstGeom>
        </p:spPr>
        <p:txBody>
          <a:bodyPr wrap="square">
            <a:spAutoFit/>
          </a:bodyPr>
          <a:lstStyle/>
          <a:p>
            <a:pPr algn="ctr"/>
            <a:r>
              <a:rPr lang="cs-CZ" sz="3200" dirty="0" smtClean="0">
                <a:solidFill>
                  <a:srgbClr val="FF0000"/>
                </a:solidFill>
                <a:latin typeface="Georgia" pitchFamily="18" charset="0"/>
              </a:rPr>
              <a:t>Septem artes liberales</a:t>
            </a:r>
            <a:br>
              <a:rPr lang="cs-CZ" sz="3200" dirty="0" smtClean="0">
                <a:solidFill>
                  <a:srgbClr val="FF0000"/>
                </a:solidFill>
                <a:latin typeface="Georgia" pitchFamily="18" charset="0"/>
              </a:rPr>
            </a:br>
            <a:r>
              <a:rPr lang="cs-CZ" sz="2400" dirty="0" smtClean="0">
                <a:solidFill>
                  <a:srgbClr val="0070C0"/>
                </a:solidFill>
                <a:latin typeface="Georgia" pitchFamily="18" charset="0"/>
              </a:rPr>
              <a:t>Sedmero svobodných umění</a:t>
            </a:r>
          </a:p>
          <a:p>
            <a:pPr algn="ctr"/>
            <a:endParaRPr lang="cs-CZ" dirty="0" smtClean="0">
              <a:latin typeface="Georgia" pitchFamily="18" charset="0"/>
            </a:endParaRPr>
          </a:p>
          <a:p>
            <a:r>
              <a:rPr lang="cs-CZ" sz="1600" dirty="0" smtClean="0">
                <a:latin typeface="Georgia" pitchFamily="18" charset="0"/>
              </a:rPr>
              <a:t>Koncem raného středověku v 10. – 11. století obsah vzdělání v klášterních a katedrálních školách tvořilo sedmero svobodných umění, které se dělilo na: </a:t>
            </a:r>
          </a:p>
          <a:p>
            <a:endParaRPr lang="cs-CZ" sz="1600" dirty="0" smtClean="0">
              <a:latin typeface="Georgia" pitchFamily="18" charset="0"/>
            </a:endParaRPr>
          </a:p>
          <a:p>
            <a:r>
              <a:rPr lang="cs-CZ" sz="1600" dirty="0" smtClean="0">
                <a:latin typeface="Georgia" pitchFamily="18" charset="0"/>
              </a:rPr>
              <a:t>  artes sermocinales	</a:t>
            </a:r>
            <a:r>
              <a:rPr lang="cs-CZ" sz="1600" b="1" dirty="0" smtClean="0">
                <a:latin typeface="Georgia" pitchFamily="18" charset="0"/>
              </a:rPr>
              <a:t>TRIVIUM</a:t>
            </a:r>
            <a:r>
              <a:rPr lang="cs-CZ" sz="1600" dirty="0" smtClean="0">
                <a:latin typeface="Georgia" pitchFamily="18" charset="0"/>
              </a:rPr>
              <a:t> (formální studium)</a:t>
            </a:r>
          </a:p>
          <a:p>
            <a:pPr marL="1714500" lvl="4" indent="0">
              <a:buFont typeface="Arial" charset="0"/>
              <a:buNone/>
            </a:pPr>
            <a:r>
              <a:rPr lang="cs-CZ" sz="2400" dirty="0" smtClean="0">
                <a:latin typeface="Georgia" pitchFamily="18" charset="0"/>
              </a:rPr>
              <a:t>  </a:t>
            </a:r>
            <a:r>
              <a:rPr lang="cs-CZ" sz="2000" dirty="0" smtClean="0">
                <a:solidFill>
                  <a:srgbClr val="0070C0"/>
                </a:solidFill>
                <a:latin typeface="Georgia" pitchFamily="18" charset="0"/>
              </a:rPr>
              <a:t>gramatika, rétorika, dialektika</a:t>
            </a:r>
            <a:endParaRPr lang="cs-CZ" sz="2400" dirty="0" smtClean="0">
              <a:latin typeface="Georgia" pitchFamily="18" charset="0"/>
            </a:endParaRPr>
          </a:p>
          <a:p>
            <a:r>
              <a:rPr lang="cs-CZ" sz="1600" dirty="0" smtClean="0">
                <a:latin typeface="Georgia" pitchFamily="18" charset="0"/>
              </a:rPr>
              <a:t>  artes reales	</a:t>
            </a:r>
            <a:r>
              <a:rPr lang="cs-CZ" sz="1600" b="1" dirty="0" smtClean="0">
                <a:latin typeface="Georgia" pitchFamily="18" charset="0"/>
              </a:rPr>
              <a:t>KVADRIVIUM</a:t>
            </a:r>
            <a:r>
              <a:rPr lang="cs-CZ" sz="1600" dirty="0" smtClean="0">
                <a:latin typeface="Georgia" pitchFamily="18" charset="0"/>
              </a:rPr>
              <a:t>  (reálné studium) </a:t>
            </a:r>
          </a:p>
          <a:p>
            <a:r>
              <a:rPr lang="cs-CZ" dirty="0" smtClean="0">
                <a:latin typeface="Georgia" pitchFamily="18" charset="0"/>
              </a:rPr>
              <a:t>		</a:t>
            </a:r>
            <a:r>
              <a:rPr lang="cs-CZ" sz="2000" dirty="0" smtClean="0">
                <a:solidFill>
                  <a:srgbClr val="0070C0"/>
                </a:solidFill>
                <a:latin typeface="Georgia" pitchFamily="18" charset="0"/>
              </a:rPr>
              <a:t>aritmetika, geometrie, astronomie, múzika</a:t>
            </a:r>
          </a:p>
          <a:p>
            <a:pPr algn="ctr"/>
            <a:endParaRPr lang="cs-CZ"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pic>
        <p:nvPicPr>
          <p:cNvPr id="154626" name="Picture 2"/>
          <p:cNvPicPr>
            <a:picLocks noChangeAspect="1" noChangeArrowheads="1"/>
          </p:cNvPicPr>
          <p:nvPr/>
        </p:nvPicPr>
        <p:blipFill>
          <a:blip r:embed="rId3" cstate="print"/>
          <a:srcRect/>
          <a:stretch>
            <a:fillRect/>
          </a:stretch>
        </p:blipFill>
        <p:spPr bwMode="auto">
          <a:xfrm>
            <a:off x="2483768" y="1268760"/>
            <a:ext cx="4176463" cy="49991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3347865" y="1988840"/>
            <a:ext cx="1522116" cy="2123658"/>
          </a:xfrm>
          <a:prstGeom prst="rect">
            <a:avLst/>
          </a:prstGeom>
          <a:noFill/>
        </p:spPr>
        <p:txBody>
          <a:bodyPr wrap="square" rtlCol="0">
            <a:spAutoFit/>
          </a:bodyPr>
          <a:lstStyle/>
          <a:p>
            <a:pPr marL="342900" indent="-342900">
              <a:buAutoNum type="arabicPeriod"/>
            </a:pPr>
            <a:r>
              <a:rPr lang="cs-CZ" sz="4400" dirty="0" smtClean="0"/>
              <a:t>ÚT</a:t>
            </a:r>
          </a:p>
          <a:p>
            <a:pPr marL="342900" indent="-342900">
              <a:buAutoNum type="arabicPeriod"/>
            </a:pPr>
            <a:r>
              <a:rPr lang="cs-CZ" sz="4400" dirty="0" smtClean="0"/>
              <a:t>ÚT</a:t>
            </a:r>
          </a:p>
          <a:p>
            <a:pPr marL="342900" indent="-342900">
              <a:buAutoNum type="arabicPeriod"/>
            </a:pPr>
            <a:r>
              <a:rPr lang="cs-CZ" sz="4400" dirty="0" smtClean="0"/>
              <a:t>ÚT</a:t>
            </a:r>
            <a:endParaRPr lang="cs-CZ" sz="4400" dirty="0"/>
          </a:p>
        </p:txBody>
      </p:sp>
    </p:spTree>
    <p:extLst>
      <p:ext uri="{BB962C8B-B14F-4D97-AF65-F5344CB8AC3E}">
        <p14:creationId xmlns:p14="http://schemas.microsoft.com/office/powerpoint/2010/main" val="881044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95536" y="1340768"/>
            <a:ext cx="8640960" cy="5102935"/>
          </a:xfrm>
          <a:prstGeom prst="rect">
            <a:avLst/>
          </a:prstGeom>
        </p:spPr>
        <p:txBody>
          <a:bodyPr wrap="square">
            <a:spAutoFit/>
          </a:bodyPr>
          <a:lstStyle/>
          <a:p>
            <a:r>
              <a:rPr lang="cs-CZ" sz="1600" dirty="0" smtClean="0">
                <a:latin typeface="Georgia" pitchFamily="18" charset="0"/>
              </a:rPr>
              <a:t>Převratné reformy v oblasti státní správy, školství a osvěty, výchovy a vzdělávaní byly provedeny za vlády </a:t>
            </a:r>
            <a:r>
              <a:rPr lang="cs-CZ" sz="1600" dirty="0" smtClean="0">
                <a:solidFill>
                  <a:srgbClr val="0070C0"/>
                </a:solidFill>
                <a:latin typeface="Georgia" pitchFamily="18" charset="0"/>
              </a:rPr>
              <a:t>Marie Terezie </a:t>
            </a:r>
            <a:r>
              <a:rPr lang="cs-CZ" sz="1600" dirty="0" smtClean="0">
                <a:latin typeface="Georgia" pitchFamily="18" charset="0"/>
              </a:rPr>
              <a:t>(1740-1780) a jejího syna </a:t>
            </a:r>
            <a:r>
              <a:rPr lang="cs-CZ" sz="1600" dirty="0" smtClean="0">
                <a:solidFill>
                  <a:srgbClr val="0070C0"/>
                </a:solidFill>
                <a:latin typeface="Georgia" pitchFamily="18" charset="0"/>
              </a:rPr>
              <a:t>Josefa II. </a:t>
            </a:r>
            <a:r>
              <a:rPr lang="cs-CZ" sz="1600" dirty="0" smtClean="0">
                <a:latin typeface="Georgia" pitchFamily="18" charset="0"/>
              </a:rPr>
              <a:t>(1780-1790).</a:t>
            </a:r>
          </a:p>
          <a:p>
            <a:r>
              <a:rPr lang="cs-CZ" sz="1200" dirty="0" smtClean="0">
                <a:latin typeface="Georgia" pitchFamily="18" charset="0"/>
              </a:rPr>
              <a:t>Centralizovaná státní moc  měla být za pomocí škol posílena vznikem rakouského národa jako jedné státní národnosti a jednoho (německého) úředního jazyka.</a:t>
            </a:r>
          </a:p>
          <a:p>
            <a:endParaRPr lang="cs-CZ" dirty="0" smtClean="0">
              <a:latin typeface="Georgia" pitchFamily="18" charset="0"/>
            </a:endParaRPr>
          </a:p>
          <a:p>
            <a:r>
              <a:rPr lang="cs-CZ" sz="1600" dirty="0" smtClean="0">
                <a:latin typeface="Georgia" pitchFamily="18" charset="0"/>
              </a:rPr>
              <a:t>Pro děti ve věku 6 – 12 let byla zavedena </a:t>
            </a:r>
          </a:p>
          <a:p>
            <a:pPr indent="363538">
              <a:buFont typeface="Arial" pitchFamily="34" charset="0"/>
              <a:buChar char="•"/>
            </a:pPr>
            <a:r>
              <a:rPr lang="cs-CZ" sz="1600" dirty="0" smtClean="0">
                <a:solidFill>
                  <a:srgbClr val="FF0000"/>
                </a:solidFill>
                <a:latin typeface="Georgia" pitchFamily="18" charset="0"/>
              </a:rPr>
              <a:t>vzdělávací povinnost </a:t>
            </a:r>
            <a:r>
              <a:rPr lang="cs-CZ" sz="1600" i="1" dirty="0" smtClean="0">
                <a:latin typeface="Georgia" pitchFamily="18" charset="0"/>
              </a:rPr>
              <a:t>(Schulzwang), </a:t>
            </a:r>
          </a:p>
          <a:p>
            <a:r>
              <a:rPr lang="cs-CZ" sz="1600" dirty="0" smtClean="0">
                <a:latin typeface="Georgia" pitchFamily="18" charset="0"/>
              </a:rPr>
              <a:t>        která postupně přešla v </a:t>
            </a:r>
          </a:p>
          <a:p>
            <a:pPr indent="363538">
              <a:buFont typeface="Arial" pitchFamily="34" charset="0"/>
              <a:buChar char="•"/>
            </a:pPr>
            <a:r>
              <a:rPr lang="cs-CZ" sz="1600" b="1" dirty="0" smtClean="0">
                <a:solidFill>
                  <a:srgbClr val="FF0000"/>
                </a:solidFill>
                <a:latin typeface="Georgia" pitchFamily="18" charset="0"/>
              </a:rPr>
              <a:t> </a:t>
            </a:r>
            <a:r>
              <a:rPr lang="cs-CZ" sz="1600" dirty="0" smtClean="0">
                <a:solidFill>
                  <a:srgbClr val="FF0000"/>
                </a:solidFill>
                <a:latin typeface="Georgia" pitchFamily="18" charset="0"/>
              </a:rPr>
              <a:t>povinnou školní docházku </a:t>
            </a:r>
            <a:r>
              <a:rPr lang="cs-CZ" sz="1600" i="1" dirty="0" smtClean="0">
                <a:latin typeface="Georgia" pitchFamily="18" charset="0"/>
              </a:rPr>
              <a:t>(Schulpflicht) </a:t>
            </a:r>
          </a:p>
          <a:p>
            <a:r>
              <a:rPr lang="cs-CZ" sz="1600" dirty="0" smtClean="0">
                <a:latin typeface="Georgia" pitchFamily="18" charset="0"/>
              </a:rPr>
              <a:t>Ještě koncem 80. let pouze 60% dětí chodilo do školy.</a:t>
            </a:r>
          </a:p>
          <a:p>
            <a:r>
              <a:rPr lang="cs-CZ" sz="1600" dirty="0" smtClean="0">
                <a:latin typeface="Georgia" pitchFamily="18" charset="0"/>
              </a:rPr>
              <a:t>Vznikly </a:t>
            </a:r>
            <a:r>
              <a:rPr lang="cs-CZ" sz="1600" b="1" dirty="0" smtClean="0">
                <a:latin typeface="Georgia" pitchFamily="18" charset="0"/>
              </a:rPr>
              <a:t>elementární školy</a:t>
            </a:r>
            <a:r>
              <a:rPr lang="cs-CZ" sz="1600" dirty="0" smtClean="0">
                <a:latin typeface="Georgia" pitchFamily="18" charset="0"/>
              </a:rPr>
              <a:t> trojího druhu:</a:t>
            </a:r>
          </a:p>
          <a:p>
            <a:r>
              <a:rPr lang="cs-CZ" sz="1600" dirty="0" smtClean="0">
                <a:latin typeface="Georgia" pitchFamily="18" charset="0"/>
              </a:rPr>
              <a:t>		</a:t>
            </a:r>
          </a:p>
          <a:p>
            <a:r>
              <a:rPr lang="cs-CZ" sz="1600" dirty="0" smtClean="0">
                <a:latin typeface="Georgia" pitchFamily="18" charset="0"/>
              </a:rPr>
              <a:t>		     </a:t>
            </a:r>
            <a:r>
              <a:rPr lang="cs-CZ" sz="1200" dirty="0" smtClean="0">
                <a:latin typeface="Georgia" pitchFamily="18" charset="0"/>
              </a:rPr>
              <a:t>Počet škol v Čechách</a:t>
            </a:r>
          </a:p>
          <a:p>
            <a:pPr defTabSz="360000"/>
            <a:r>
              <a:rPr lang="cs-CZ" sz="1200" dirty="0" smtClean="0">
                <a:latin typeface="Georgia" pitchFamily="18" charset="0"/>
              </a:rPr>
              <a:t>						</a:t>
            </a:r>
            <a:r>
              <a:rPr lang="cs-CZ" sz="1600" dirty="0" smtClean="0">
                <a:solidFill>
                  <a:srgbClr val="FF0000"/>
                </a:solidFill>
                <a:latin typeface="Georgia" pitchFamily="18" charset="0"/>
              </a:rPr>
              <a:t>1780</a:t>
            </a:r>
            <a:r>
              <a:rPr lang="cs-CZ" sz="1600" dirty="0" smtClean="0">
                <a:latin typeface="Georgia" pitchFamily="18" charset="0"/>
              </a:rPr>
              <a:t>	</a:t>
            </a:r>
            <a:r>
              <a:rPr lang="cs-CZ" sz="1600" dirty="0" smtClean="0">
                <a:solidFill>
                  <a:srgbClr val="FF0000"/>
                </a:solidFill>
                <a:latin typeface="Georgia" pitchFamily="18" charset="0"/>
              </a:rPr>
              <a:t>1790	</a:t>
            </a:r>
            <a:endParaRPr lang="cs-CZ" sz="1600" dirty="0" smtClean="0">
              <a:latin typeface="Georgia" pitchFamily="18" charset="0"/>
            </a:endParaRPr>
          </a:p>
          <a:p>
            <a:pPr indent="363538" defTabSz="360000">
              <a:lnSpc>
                <a:spcPct val="90000"/>
              </a:lnSpc>
              <a:buFont typeface="Arial" pitchFamily="34" charset="0"/>
              <a:buChar char="•"/>
              <a:defRPr/>
            </a:pPr>
            <a:r>
              <a:rPr lang="cs-CZ" sz="1600" dirty="0" smtClean="0">
                <a:solidFill>
                  <a:srgbClr val="FF0000"/>
                </a:solidFill>
                <a:latin typeface="Georgia" pitchFamily="18" charset="0"/>
              </a:rPr>
              <a:t>Školy triviální </a:t>
            </a:r>
            <a:r>
              <a:rPr lang="cs-CZ" sz="1600" dirty="0" smtClean="0">
                <a:latin typeface="Georgia" pitchFamily="18" charset="0"/>
              </a:rPr>
              <a:t>		1891 	2168	</a:t>
            </a:r>
          </a:p>
          <a:p>
            <a:pPr indent="363538" defTabSz="360000">
              <a:lnSpc>
                <a:spcPct val="90000"/>
              </a:lnSpc>
              <a:buFont typeface="Arial" pitchFamily="34" charset="0"/>
              <a:buChar char="•"/>
              <a:defRPr/>
            </a:pPr>
            <a:r>
              <a:rPr lang="cs-CZ" sz="1600" dirty="0" smtClean="0">
                <a:solidFill>
                  <a:srgbClr val="FF0000"/>
                </a:solidFill>
                <a:latin typeface="Georgia" pitchFamily="18" charset="0"/>
              </a:rPr>
              <a:t>Školy hlavní</a:t>
            </a:r>
            <a:r>
              <a:rPr lang="cs-CZ" sz="1600" dirty="0" smtClean="0">
                <a:latin typeface="Georgia" pitchFamily="18" charset="0"/>
              </a:rPr>
              <a:t>		    12 	    20	</a:t>
            </a:r>
          </a:p>
          <a:p>
            <a:pPr indent="363538" defTabSz="360000">
              <a:lnSpc>
                <a:spcPct val="90000"/>
              </a:lnSpc>
              <a:buFont typeface="Arial" pitchFamily="34" charset="0"/>
              <a:buChar char="•"/>
              <a:defRPr/>
            </a:pPr>
            <a:r>
              <a:rPr lang="cs-CZ" sz="1600" dirty="0" smtClean="0">
                <a:solidFill>
                  <a:srgbClr val="FF0000"/>
                </a:solidFill>
                <a:latin typeface="Georgia" pitchFamily="18" charset="0"/>
              </a:rPr>
              <a:t>Školy normální</a:t>
            </a:r>
            <a:r>
              <a:rPr lang="cs-CZ" sz="1600" dirty="0" smtClean="0">
                <a:latin typeface="Georgia" pitchFamily="18" charset="0"/>
              </a:rPr>
              <a:t>		      1  	       1		</a:t>
            </a:r>
          </a:p>
          <a:p>
            <a:pPr indent="363538">
              <a:lnSpc>
                <a:spcPct val="90000"/>
              </a:lnSpc>
              <a:defRPr/>
            </a:pPr>
            <a:endParaRPr lang="cs-CZ" sz="1600" dirty="0" smtClean="0"/>
          </a:p>
          <a:p>
            <a:r>
              <a:rPr lang="cs-CZ" sz="1600" dirty="0" smtClean="0">
                <a:latin typeface="Georgia" pitchFamily="18" charset="0"/>
              </a:rPr>
              <a:t>V roce 1752 vydaný předpis</a:t>
            </a:r>
          </a:p>
          <a:p>
            <a:r>
              <a:rPr lang="cs-CZ" dirty="0" smtClean="0">
                <a:latin typeface="Georgia" pitchFamily="18" charset="0"/>
              </a:rPr>
              <a:t> </a:t>
            </a:r>
            <a:r>
              <a:rPr lang="cs-CZ" sz="1600" i="1" dirty="0" smtClean="0">
                <a:solidFill>
                  <a:srgbClr val="0070C0"/>
                </a:solidFill>
                <a:latin typeface="Georgia" pitchFamily="18" charset="0"/>
              </a:rPr>
              <a:t>„Vorschrift wegen künftiger Einrichtung der humanistischen und philosophischen Studien“</a:t>
            </a:r>
          </a:p>
          <a:p>
            <a:r>
              <a:rPr lang="cs-CZ" sz="1600" dirty="0" smtClean="0">
                <a:latin typeface="Georgia" pitchFamily="18" charset="0"/>
              </a:rPr>
              <a:t>Podřídil gymnázia státnímu dozoru a v některých věcech upravil i výuku na těchto školách.</a:t>
            </a:r>
          </a:p>
        </p:txBody>
      </p:sp>
      <p:sp>
        <p:nvSpPr>
          <p:cNvPr id="3" name="Obdélník 2"/>
          <p:cNvSpPr/>
          <p:nvPr/>
        </p:nvSpPr>
        <p:spPr>
          <a:xfrm>
            <a:off x="714348" y="214290"/>
            <a:ext cx="807249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pic>
        <p:nvPicPr>
          <p:cNvPr id="4" name="Picture 6" descr="C:\Documents and Settings\Dag - Hrubý\Dokumenty\Obrázky\To_Marie_1.jpg"/>
          <p:cNvPicPr>
            <a:picLocks noChangeAspect="1" noChangeArrowheads="1"/>
          </p:cNvPicPr>
          <p:nvPr/>
        </p:nvPicPr>
        <p:blipFill>
          <a:blip r:embed="rId3" cstate="print"/>
          <a:srcRect/>
          <a:stretch>
            <a:fillRect/>
          </a:stretch>
        </p:blipFill>
        <p:spPr bwMode="auto">
          <a:xfrm>
            <a:off x="5643570" y="2214554"/>
            <a:ext cx="3214710" cy="32147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71472" y="1214422"/>
            <a:ext cx="8572528" cy="1785104"/>
          </a:xfrm>
          <a:prstGeom prst="rect">
            <a:avLst/>
          </a:prstGeom>
        </p:spPr>
        <p:txBody>
          <a:bodyPr wrap="square">
            <a:spAutoFit/>
          </a:bodyPr>
          <a:lstStyle/>
          <a:p>
            <a:r>
              <a:rPr lang="cs-CZ" sz="3200" dirty="0" smtClean="0">
                <a:solidFill>
                  <a:srgbClr val="FF0000"/>
                </a:solidFill>
                <a:latin typeface="Georgia" pitchFamily="18" charset="0"/>
              </a:rPr>
              <a:t>1759</a:t>
            </a:r>
            <a:r>
              <a:rPr lang="cs-CZ" sz="2000" dirty="0" smtClean="0">
                <a:latin typeface="Georgia" pitchFamily="18" charset="0"/>
              </a:rPr>
              <a:t>  </a:t>
            </a:r>
          </a:p>
          <a:p>
            <a:r>
              <a:rPr lang="cs-CZ" sz="2000" dirty="0" smtClean="0">
                <a:latin typeface="Georgia" pitchFamily="18" charset="0"/>
              </a:rPr>
              <a:t>Studijní dvorská komise ve Vídni </a:t>
            </a:r>
          </a:p>
          <a:p>
            <a:r>
              <a:rPr lang="cs-CZ" sz="1600" dirty="0" smtClean="0">
                <a:latin typeface="Georgia" pitchFamily="18" charset="0"/>
              </a:rPr>
              <a:t>Studienhofkomission, arc. Magazzi, místopředseda  </a:t>
            </a:r>
          </a:p>
          <a:p>
            <a:r>
              <a:rPr lang="cs-CZ" sz="2400" dirty="0" smtClean="0">
                <a:solidFill>
                  <a:srgbClr val="0070C0"/>
                </a:solidFill>
                <a:latin typeface="Georgia" pitchFamily="18" charset="0"/>
              </a:rPr>
              <a:t>Gerhard van  Swieten </a:t>
            </a:r>
            <a:r>
              <a:rPr lang="cs-CZ" dirty="0" smtClean="0">
                <a:solidFill>
                  <a:srgbClr val="0070C0"/>
                </a:solidFill>
                <a:latin typeface="Georgia" pitchFamily="18" charset="0"/>
              </a:rPr>
              <a:t>(1700 – 1772)</a:t>
            </a:r>
          </a:p>
          <a:p>
            <a:endParaRPr lang="cs-CZ" dirty="0"/>
          </a:p>
        </p:txBody>
      </p:sp>
      <p:sp>
        <p:nvSpPr>
          <p:cNvPr id="3" name="Obdélník 2"/>
          <p:cNvSpPr/>
          <p:nvPr/>
        </p:nvSpPr>
        <p:spPr>
          <a:xfrm>
            <a:off x="571472" y="260648"/>
            <a:ext cx="8572528"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pic>
        <p:nvPicPr>
          <p:cNvPr id="4" name="Obrázek 3" descr="Swieten.jpg"/>
          <p:cNvPicPr>
            <a:picLocks noChangeAspect="1"/>
          </p:cNvPicPr>
          <p:nvPr/>
        </p:nvPicPr>
        <p:blipFill>
          <a:blip r:embed="rId3" cstate="print"/>
          <a:srcRect/>
          <a:stretch>
            <a:fillRect/>
          </a:stretch>
        </p:blipFill>
        <p:spPr bwMode="auto">
          <a:xfrm>
            <a:off x="642910" y="3357562"/>
            <a:ext cx="2272906" cy="3071834"/>
          </a:xfrm>
          <a:prstGeom prst="rect">
            <a:avLst/>
          </a:prstGeom>
          <a:noFill/>
          <a:ln w="9525">
            <a:noFill/>
            <a:miter lim="800000"/>
            <a:headEnd/>
            <a:tailEnd/>
          </a:ln>
        </p:spPr>
      </p:pic>
      <p:pic>
        <p:nvPicPr>
          <p:cNvPr id="5" name="Obrázek 4" descr="RAK2007_VANSWIETEN_1.jpg"/>
          <p:cNvPicPr>
            <a:picLocks noChangeAspect="1"/>
          </p:cNvPicPr>
          <p:nvPr/>
        </p:nvPicPr>
        <p:blipFill>
          <a:blip r:embed="rId4" cstate="print"/>
          <a:srcRect/>
          <a:stretch>
            <a:fillRect/>
          </a:stretch>
        </p:blipFill>
        <p:spPr bwMode="auto">
          <a:xfrm>
            <a:off x="6215074" y="1142984"/>
            <a:ext cx="2214552" cy="2143140"/>
          </a:xfrm>
          <a:prstGeom prst="rect">
            <a:avLst/>
          </a:prstGeom>
          <a:noFill/>
          <a:ln w="9525">
            <a:noFill/>
            <a:miter lim="800000"/>
            <a:headEnd/>
            <a:tailEnd/>
          </a:ln>
        </p:spPr>
      </p:pic>
      <p:sp>
        <p:nvSpPr>
          <p:cNvPr id="6" name="Obdélník 5"/>
          <p:cNvSpPr/>
          <p:nvPr/>
        </p:nvSpPr>
        <p:spPr>
          <a:xfrm>
            <a:off x="3059832" y="3429000"/>
            <a:ext cx="5904656" cy="2092881"/>
          </a:xfrm>
          <a:prstGeom prst="rect">
            <a:avLst/>
          </a:prstGeom>
        </p:spPr>
        <p:txBody>
          <a:bodyPr wrap="square">
            <a:spAutoFit/>
          </a:bodyPr>
          <a:lstStyle/>
          <a:p>
            <a:endParaRPr lang="cs-CZ" sz="1600" dirty="0" smtClean="0">
              <a:latin typeface="Georgia" pitchFamily="18" charset="0"/>
            </a:endParaRPr>
          </a:p>
          <a:p>
            <a:endParaRPr lang="cs-CZ" sz="1600" dirty="0" smtClean="0">
              <a:latin typeface="Georgia" pitchFamily="18" charset="0"/>
            </a:endParaRPr>
          </a:p>
          <a:p>
            <a:r>
              <a:rPr lang="cs-CZ" sz="1600" dirty="0" smtClean="0">
                <a:latin typeface="Georgia" pitchFamily="18" charset="0"/>
              </a:rPr>
              <a:t>„Roku 1745 povolán byl do Vídně za osobního lékaře Marie Terezie. Postupně mu byly svěřovány rozmanité vynikající úkoly a všude van Swieten působil směrem reformním, nedbaje jako cizinec naprosto domácích utkvělých řádů a tuhého odporu, kterýž veden byl nejurputněji ze strany jezuitské.“</a:t>
            </a:r>
          </a:p>
          <a:p>
            <a:endParaRPr lang="cs-CZ"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Image:Joseph II.jpg">
            <a:hlinkClick r:id="rId3"/>
          </p:cNvPr>
          <p:cNvPicPr>
            <a:picLocks noChangeAspect="1" noChangeArrowheads="1"/>
          </p:cNvPicPr>
          <p:nvPr/>
        </p:nvPicPr>
        <p:blipFill>
          <a:blip r:embed="rId4" cstate="print"/>
          <a:srcRect/>
          <a:stretch>
            <a:fillRect/>
          </a:stretch>
        </p:blipFill>
        <p:spPr bwMode="auto">
          <a:xfrm>
            <a:off x="251520" y="1124744"/>
            <a:ext cx="2071701" cy="3788253"/>
          </a:xfrm>
          <a:prstGeom prst="rect">
            <a:avLst/>
          </a:prstGeom>
          <a:noFill/>
        </p:spPr>
      </p:pic>
      <p:sp>
        <p:nvSpPr>
          <p:cNvPr id="3" name="Obdélník 2"/>
          <p:cNvSpPr/>
          <p:nvPr/>
        </p:nvSpPr>
        <p:spPr>
          <a:xfrm>
            <a:off x="285720" y="5085184"/>
            <a:ext cx="8462744" cy="1015663"/>
          </a:xfrm>
          <a:prstGeom prst="rect">
            <a:avLst/>
          </a:prstGeom>
        </p:spPr>
        <p:txBody>
          <a:bodyPr wrap="square">
            <a:spAutoFit/>
          </a:bodyPr>
          <a:lstStyle/>
          <a:p>
            <a:r>
              <a:rPr lang="cs-CZ" sz="3200" dirty="0" smtClean="0">
                <a:solidFill>
                  <a:srgbClr val="FF0000"/>
                </a:solidFill>
                <a:latin typeface="Georgia" pitchFamily="18" charset="0"/>
              </a:rPr>
              <a:t>1770 </a:t>
            </a:r>
            <a:r>
              <a:rPr lang="cs-CZ" sz="1400" dirty="0" smtClean="0">
                <a:latin typeface="Georgia" pitchFamily="18" charset="0"/>
              </a:rPr>
              <a:t>Marie Terezie 28. září </a:t>
            </a:r>
          </a:p>
          <a:p>
            <a:pPr algn="ctr"/>
            <a:r>
              <a:rPr lang="cs-CZ" sz="2000" dirty="0" smtClean="0">
                <a:solidFill>
                  <a:srgbClr val="FF0000"/>
                </a:solidFill>
                <a:latin typeface="Georgia" pitchFamily="18" charset="0"/>
              </a:rPr>
              <a:t>  </a:t>
            </a:r>
            <a:r>
              <a:rPr lang="cs-CZ" sz="2800" dirty="0" smtClean="0">
                <a:solidFill>
                  <a:srgbClr val="0070C0"/>
                </a:solidFill>
                <a:latin typeface="Georgia" pitchFamily="18" charset="0"/>
              </a:rPr>
              <a:t>„Schulwesen ist und bleibt allzeit ein Politicum“</a:t>
            </a:r>
          </a:p>
        </p:txBody>
      </p:sp>
      <p:pic>
        <p:nvPicPr>
          <p:cNvPr id="35842" name="Picture 2" descr="C:\Documents and Settings\Dag - Hrubý\Dokumenty\Obrázky\cisar3.jpg"/>
          <p:cNvPicPr>
            <a:picLocks noChangeAspect="1" noChangeArrowheads="1"/>
          </p:cNvPicPr>
          <p:nvPr/>
        </p:nvPicPr>
        <p:blipFill>
          <a:blip r:embed="rId5" cstate="print"/>
          <a:srcRect/>
          <a:stretch>
            <a:fillRect/>
          </a:stretch>
        </p:blipFill>
        <p:spPr bwMode="auto">
          <a:xfrm>
            <a:off x="3643306" y="1214422"/>
            <a:ext cx="3333750" cy="3876675"/>
          </a:xfrm>
          <a:prstGeom prst="rect">
            <a:avLst/>
          </a:prstGeom>
          <a:noFill/>
        </p:spPr>
      </p:pic>
      <p:sp>
        <p:nvSpPr>
          <p:cNvPr id="5" name="TextovéPole 4"/>
          <p:cNvSpPr txBox="1"/>
          <p:nvPr/>
        </p:nvSpPr>
        <p:spPr>
          <a:xfrm>
            <a:off x="683568" y="404664"/>
            <a:ext cx="7920880" cy="584775"/>
          </a:xfrm>
          <a:prstGeom prst="rect">
            <a:avLst/>
          </a:prstGeom>
          <a:noFill/>
        </p:spPr>
        <p:txBody>
          <a:bodyPr wrap="square" rtlCol="0">
            <a:spAutoFit/>
          </a:bodyPr>
          <a:lstStyle/>
          <a:p>
            <a:pPr algn="ctr"/>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71472" y="285728"/>
            <a:ext cx="814393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642910" y="1052736"/>
            <a:ext cx="8143932" cy="5447645"/>
          </a:xfrm>
          <a:prstGeom prst="rect">
            <a:avLst/>
          </a:prstGeom>
          <a:noFill/>
        </p:spPr>
        <p:txBody>
          <a:bodyPr wrap="square" rtlCol="0">
            <a:spAutoFit/>
          </a:bodyPr>
          <a:lstStyle/>
          <a:p>
            <a:r>
              <a:rPr lang="cs-CZ" sz="3200" dirty="0" smtClean="0">
                <a:solidFill>
                  <a:srgbClr val="FF0000"/>
                </a:solidFill>
                <a:latin typeface="Georgia" pitchFamily="18" charset="0"/>
              </a:rPr>
              <a:t>1773</a:t>
            </a:r>
          </a:p>
          <a:p>
            <a:pPr indent="363538">
              <a:buFont typeface="Arial" pitchFamily="34" charset="0"/>
              <a:buChar char="•"/>
            </a:pPr>
            <a:r>
              <a:rPr lang="cs-CZ" sz="1600" dirty="0" smtClean="0">
                <a:latin typeface="Georgia" pitchFamily="18" charset="0"/>
                <a:cs typeface="Times New Roman" pitchFamily="18" charset="0"/>
              </a:rPr>
              <a:t>zrušení jezuitského řádu </a:t>
            </a:r>
            <a:r>
              <a:rPr lang="cs-CZ" sz="1400" i="1" dirty="0" smtClean="0">
                <a:latin typeface="Georgia" pitchFamily="18" charset="0"/>
                <a:cs typeface="Times New Roman" pitchFamily="18" charset="0"/>
              </a:rPr>
              <a:t>(21. července, papež KLIMENT XIV.)</a:t>
            </a:r>
          </a:p>
          <a:p>
            <a:pPr indent="363538">
              <a:buFont typeface="Arial" pitchFamily="34" charset="0"/>
              <a:buChar char="•"/>
              <a:tabLst>
                <a:tab pos="363538" algn="l"/>
              </a:tabLst>
            </a:pPr>
            <a:r>
              <a:rPr lang="cs-CZ" sz="1600" dirty="0" smtClean="0">
                <a:latin typeface="Georgia" pitchFamily="18" charset="0"/>
                <a:cs typeface="Times New Roman" pitchFamily="18" charset="0"/>
              </a:rPr>
              <a:t>většinu gymnázií jeho gymnázií převzal stát a celou řadu z nich hlavně z finančních 	důvodů zrušil, nebo je přeměnil na tzv. hlavní školy</a:t>
            </a:r>
          </a:p>
          <a:p>
            <a:pPr indent="363538">
              <a:buFont typeface="Arial" pitchFamily="34" charset="0"/>
              <a:buChar char="•"/>
              <a:tabLst>
                <a:tab pos="363538" algn="l"/>
              </a:tabLst>
            </a:pPr>
            <a:r>
              <a:rPr lang="cs-CZ" sz="1600" dirty="0" smtClean="0">
                <a:latin typeface="Georgia" pitchFamily="18" charset="0"/>
                <a:cs typeface="Times New Roman" pitchFamily="18" charset="0"/>
              </a:rPr>
              <a:t>z původních 40 ústavů zůstalo 13 v Čechách a 7 na Moravě</a:t>
            </a:r>
          </a:p>
          <a:p>
            <a:r>
              <a:rPr lang="cs-CZ" sz="3200" dirty="0" smtClean="0">
                <a:solidFill>
                  <a:srgbClr val="FF0000"/>
                </a:solidFill>
                <a:latin typeface="Georgia" pitchFamily="18" charset="0"/>
              </a:rPr>
              <a:t>1775</a:t>
            </a:r>
          </a:p>
          <a:p>
            <a:pPr indent="363538">
              <a:buFont typeface="Arial" pitchFamily="34" charset="0"/>
              <a:buChar char="•"/>
            </a:pPr>
            <a:r>
              <a:rPr lang="cs-CZ" sz="1600" dirty="0" smtClean="0">
                <a:latin typeface="Georgia" pitchFamily="18" charset="0"/>
              </a:rPr>
              <a:t>první výraznější úprava gymnaziálního studia  za Marie Terezie</a:t>
            </a:r>
          </a:p>
          <a:p>
            <a:pPr indent="363538">
              <a:buFont typeface="Arial" pitchFamily="34" charset="0"/>
              <a:buChar char="•"/>
            </a:pPr>
            <a:r>
              <a:rPr lang="cs-CZ" sz="1600" dirty="0" smtClean="0">
                <a:latin typeface="Georgia" pitchFamily="18" charset="0"/>
              </a:rPr>
              <a:t>autorem byl piarista, prefekt savojské akademie</a:t>
            </a:r>
          </a:p>
          <a:p>
            <a:pPr indent="363538" algn="ctr"/>
            <a:r>
              <a:rPr lang="cs-CZ" sz="2800" i="1" dirty="0" smtClean="0">
                <a:solidFill>
                  <a:srgbClr val="0070C0"/>
                </a:solidFill>
                <a:latin typeface="Georgia" pitchFamily="18" charset="0"/>
              </a:rPr>
              <a:t>Gratian Franz MARX </a:t>
            </a:r>
            <a:r>
              <a:rPr lang="cs-CZ" sz="1600" i="1" dirty="0" smtClean="0">
                <a:solidFill>
                  <a:srgbClr val="0070C0"/>
                </a:solidFill>
                <a:latin typeface="Georgia" pitchFamily="18" charset="0"/>
              </a:rPr>
              <a:t>(18. 4. 1721 – 18. 12. 1810)</a:t>
            </a:r>
            <a:endParaRPr lang="cs-CZ" sz="1600" i="1" dirty="0" smtClean="0">
              <a:solidFill>
                <a:srgbClr val="FF0000"/>
              </a:solidFill>
              <a:latin typeface="Georgia" pitchFamily="18" charset="0"/>
            </a:endParaRPr>
          </a:p>
          <a:p>
            <a:pPr indent="363538">
              <a:buFont typeface="Arial" pitchFamily="34" charset="0"/>
              <a:buChar char="•"/>
            </a:pPr>
            <a:r>
              <a:rPr lang="cs-CZ" sz="1600" dirty="0" smtClean="0">
                <a:latin typeface="Georgia" pitchFamily="18" charset="0"/>
              </a:rPr>
              <a:t>vypracovány nové, obecně závazné gymnaziální osnovy</a:t>
            </a:r>
          </a:p>
          <a:p>
            <a:pPr indent="363538">
              <a:buFont typeface="Arial" pitchFamily="34" charset="0"/>
              <a:buChar char="•"/>
            </a:pPr>
            <a:r>
              <a:rPr lang="cs-CZ" sz="1600" dirty="0" smtClean="0">
                <a:latin typeface="Georgia" pitchFamily="18" charset="0"/>
              </a:rPr>
              <a:t>místo latiny jako vyučovací jazyk němčina, latina hlavním předmětem</a:t>
            </a:r>
          </a:p>
          <a:p>
            <a:pPr indent="363538">
              <a:buFont typeface="Arial" pitchFamily="34" charset="0"/>
              <a:buChar char="•"/>
            </a:pPr>
            <a:r>
              <a:rPr lang="cs-CZ" sz="1600" dirty="0" smtClean="0">
                <a:latin typeface="Georgia" pitchFamily="18" charset="0"/>
              </a:rPr>
              <a:t>větší prostor dostaly němčina a dějepis</a:t>
            </a:r>
          </a:p>
          <a:p>
            <a:pPr indent="363538">
              <a:buFont typeface="Arial" pitchFamily="34" charset="0"/>
              <a:buChar char="•"/>
            </a:pPr>
            <a:r>
              <a:rPr lang="cs-CZ" sz="1600" dirty="0" smtClean="0">
                <a:solidFill>
                  <a:srgbClr val="FF0000"/>
                </a:solidFill>
                <a:latin typeface="Georgia" pitchFamily="18" charset="0"/>
              </a:rPr>
              <a:t>matematika a přírodní vědy se měly vyučovat „pouze pro zábavu“</a:t>
            </a:r>
          </a:p>
          <a:p>
            <a:pPr indent="363538">
              <a:buFont typeface="Arial" pitchFamily="34" charset="0"/>
              <a:buChar char="•"/>
            </a:pPr>
            <a:r>
              <a:rPr lang="cs-CZ" sz="1600" dirty="0" smtClean="0">
                <a:latin typeface="Georgia" pitchFamily="18" charset="0"/>
                <a:cs typeface="Times New Roman" pitchFamily="18" charset="0"/>
              </a:rPr>
              <a:t>zkrácena délka studia ze šesti na pět let</a:t>
            </a:r>
          </a:p>
          <a:p>
            <a:pPr indent="363538">
              <a:buFont typeface="Arial" pitchFamily="34" charset="0"/>
              <a:buChar char="•"/>
            </a:pPr>
            <a:r>
              <a:rPr lang="cs-CZ" sz="1600" dirty="0" smtClean="0">
                <a:latin typeface="Georgia" pitchFamily="18" charset="0"/>
                <a:cs typeface="Times New Roman" pitchFamily="18" charset="0"/>
              </a:rPr>
              <a:t>zavedeny přijímací zkoušky</a:t>
            </a:r>
          </a:p>
          <a:p>
            <a:r>
              <a:rPr lang="cs-CZ" sz="1600" dirty="0" smtClean="0">
                <a:latin typeface="Georgia" pitchFamily="18" charset="0"/>
                <a:cs typeface="Times New Roman" pitchFamily="18" charset="0"/>
              </a:rPr>
              <a:t>Reakce proti tereziánským a josefinským reformám se projevila již za vlády </a:t>
            </a:r>
            <a:r>
              <a:rPr lang="cs-CZ" sz="1600" dirty="0" smtClean="0">
                <a:solidFill>
                  <a:srgbClr val="0070C0"/>
                </a:solidFill>
                <a:latin typeface="Georgia" pitchFamily="18" charset="0"/>
                <a:cs typeface="Times New Roman" pitchFamily="18" charset="0"/>
              </a:rPr>
              <a:t>Leopolda </a:t>
            </a:r>
            <a:r>
              <a:rPr lang="cs-CZ" sz="1200" dirty="0" smtClean="0">
                <a:solidFill>
                  <a:srgbClr val="0070C0"/>
                </a:solidFill>
                <a:latin typeface="Georgia" pitchFamily="18" charset="0"/>
                <a:cs typeface="Times New Roman" pitchFamily="18" charset="0"/>
              </a:rPr>
              <a:t>(1790-1792)</a:t>
            </a:r>
            <a:r>
              <a:rPr lang="cs-CZ" sz="1200" dirty="0" smtClean="0">
                <a:solidFill>
                  <a:schemeClr val="tx2"/>
                </a:solidFill>
                <a:latin typeface="Georgia" pitchFamily="18" charset="0"/>
                <a:cs typeface="Times New Roman" pitchFamily="18" charset="0"/>
              </a:rPr>
              <a:t> </a:t>
            </a:r>
            <a:r>
              <a:rPr lang="cs-CZ" sz="1600" dirty="0" smtClean="0">
                <a:latin typeface="Georgia" pitchFamily="18" charset="0"/>
                <a:cs typeface="Times New Roman" pitchFamily="18" charset="0"/>
              </a:rPr>
              <a:t>a zejména pak za panování </a:t>
            </a:r>
            <a:r>
              <a:rPr lang="cs-CZ" sz="1600" dirty="0" smtClean="0">
                <a:solidFill>
                  <a:srgbClr val="0070C0"/>
                </a:solidFill>
                <a:latin typeface="Georgia" pitchFamily="18" charset="0"/>
                <a:cs typeface="Times New Roman" pitchFamily="18" charset="0"/>
              </a:rPr>
              <a:t>Františka I </a:t>
            </a:r>
            <a:r>
              <a:rPr lang="cs-CZ" sz="1200" dirty="0" smtClean="0">
                <a:solidFill>
                  <a:srgbClr val="0070C0"/>
                </a:solidFill>
                <a:latin typeface="Georgia" pitchFamily="18" charset="0"/>
                <a:cs typeface="Times New Roman" pitchFamily="18" charset="0"/>
              </a:rPr>
              <a:t>(1792-1835</a:t>
            </a:r>
            <a:r>
              <a:rPr lang="cs-CZ" sz="1600" dirty="0" smtClean="0">
                <a:solidFill>
                  <a:srgbClr val="0070C0"/>
                </a:solidFill>
                <a:latin typeface="Georgia" pitchFamily="18" charset="0"/>
                <a:cs typeface="Times New Roman" pitchFamily="18" charset="0"/>
              </a:rPr>
              <a:t>)</a:t>
            </a:r>
            <a:r>
              <a:rPr lang="cs-CZ" sz="1600" dirty="0" smtClean="0">
                <a:latin typeface="Georgia" pitchFamily="18" charset="0"/>
                <a:cs typeface="Times New Roman" pitchFamily="18" charset="0"/>
              </a:rPr>
              <a:t>. Již v roce 1795 byla vytvořena opravná dvorská komise, která po mnohaleté přípravě vydala nový organizační řád obecného školství.</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188640"/>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899592" y="1052736"/>
            <a:ext cx="7848872" cy="4770537"/>
          </a:xfrm>
          <a:prstGeom prst="rect">
            <a:avLst/>
          </a:prstGeom>
          <a:noFill/>
        </p:spPr>
        <p:txBody>
          <a:bodyPr wrap="square" rtlCol="0">
            <a:spAutoFit/>
          </a:bodyPr>
          <a:lstStyle/>
          <a:p>
            <a:r>
              <a:rPr lang="cs-CZ" sz="1600" dirty="0" smtClean="0">
                <a:solidFill>
                  <a:srgbClr val="0070C0"/>
                </a:solidFill>
                <a:latin typeface="Georgia" pitchFamily="18" charset="0"/>
              </a:rPr>
              <a:t>Gymnázia – počty žáků v českých městech v roce 1788 a 1789.</a:t>
            </a:r>
          </a:p>
          <a:p>
            <a:endParaRPr lang="cs-CZ" sz="1600" dirty="0" smtClean="0">
              <a:latin typeface="Georgia" pitchFamily="18" charset="0"/>
            </a:endParaRPr>
          </a:p>
          <a:p>
            <a:pPr marL="342900" indent="-342900"/>
            <a:r>
              <a:rPr lang="cs-CZ" sz="1600" dirty="0" smtClean="0">
                <a:latin typeface="Georgia" pitchFamily="18" charset="0"/>
              </a:rPr>
              <a:t>	</a:t>
            </a:r>
            <a:r>
              <a:rPr lang="cs-CZ" sz="1600" dirty="0" smtClean="0">
                <a:solidFill>
                  <a:srgbClr val="FF0000"/>
                </a:solidFill>
                <a:latin typeface="Georgia" pitchFamily="18" charset="0"/>
              </a:rPr>
              <a:t>Gymnázium	                 1788	                  1789</a:t>
            </a:r>
          </a:p>
          <a:p>
            <a:pPr marL="342900" indent="-342900">
              <a:buFont typeface="+mj-lt"/>
              <a:buAutoNum type="arabicPeriod"/>
            </a:pPr>
            <a:r>
              <a:rPr lang="cs-CZ" sz="1600" dirty="0" smtClean="0">
                <a:latin typeface="Georgia" pitchFamily="18" charset="0"/>
              </a:rPr>
              <a:t>Broumov		  41		  46</a:t>
            </a:r>
          </a:p>
          <a:p>
            <a:pPr marL="342900" indent="-342900">
              <a:buFont typeface="+mj-lt"/>
              <a:buAutoNum type="arabicPeriod"/>
            </a:pPr>
            <a:r>
              <a:rPr lang="cs-CZ" sz="1600" dirty="0" smtClean="0">
                <a:latin typeface="Georgia" pitchFamily="18" charset="0"/>
              </a:rPr>
              <a:t>České Budějovice	  81		  92</a:t>
            </a:r>
          </a:p>
          <a:p>
            <a:pPr marL="342900" indent="-342900">
              <a:buFont typeface="+mj-lt"/>
              <a:buAutoNum type="arabicPeriod"/>
            </a:pPr>
            <a:r>
              <a:rPr lang="cs-CZ" sz="1600" dirty="0" smtClean="0">
                <a:latin typeface="Georgia" pitchFamily="18" charset="0"/>
              </a:rPr>
              <a:t>Doupov		  46		  40</a:t>
            </a:r>
          </a:p>
          <a:p>
            <a:pPr marL="342900" indent="-342900">
              <a:buFont typeface="+mj-lt"/>
              <a:buAutoNum type="arabicPeriod"/>
            </a:pPr>
            <a:r>
              <a:rPr lang="cs-CZ" sz="1600" dirty="0" smtClean="0">
                <a:latin typeface="Georgia" pitchFamily="18" charset="0"/>
              </a:rPr>
              <a:t>Hradec Králové		  84		106</a:t>
            </a:r>
          </a:p>
          <a:p>
            <a:pPr marL="342900" indent="-342900">
              <a:buFont typeface="+mj-lt"/>
              <a:buAutoNum type="arabicPeriod"/>
            </a:pPr>
            <a:r>
              <a:rPr lang="cs-CZ" sz="1600" dirty="0" smtClean="0">
                <a:latin typeface="Georgia" pitchFamily="18" charset="0"/>
              </a:rPr>
              <a:t>Cheb			  61		  61</a:t>
            </a:r>
          </a:p>
          <a:p>
            <a:pPr marL="342900" indent="-342900">
              <a:buFont typeface="+mj-lt"/>
              <a:buAutoNum type="arabicPeriod"/>
            </a:pPr>
            <a:r>
              <a:rPr lang="cs-CZ" sz="1600" dirty="0" smtClean="0">
                <a:latin typeface="Georgia" pitchFamily="18" charset="0"/>
              </a:rPr>
              <a:t>Chomutov		  43		  58</a:t>
            </a:r>
          </a:p>
          <a:p>
            <a:pPr marL="342900" indent="-342900">
              <a:buFont typeface="+mj-lt"/>
              <a:buAutoNum type="arabicPeriod"/>
            </a:pPr>
            <a:r>
              <a:rPr lang="cs-CZ" sz="1600" dirty="0" smtClean="0">
                <a:latin typeface="Georgia" pitchFamily="18" charset="0"/>
              </a:rPr>
              <a:t>Litoměřice		  40		  41</a:t>
            </a:r>
          </a:p>
          <a:p>
            <a:pPr marL="342900" indent="-342900">
              <a:buFont typeface="+mj-lt"/>
              <a:buAutoNum type="arabicPeriod"/>
            </a:pPr>
            <a:r>
              <a:rPr lang="cs-CZ" sz="1600" dirty="0" smtClean="0">
                <a:latin typeface="Georgia" pitchFamily="18" charset="0"/>
              </a:rPr>
              <a:t>Litomyšl		  80		  94</a:t>
            </a:r>
          </a:p>
          <a:p>
            <a:pPr marL="342900" indent="-342900" algn="just">
              <a:buFont typeface="+mj-lt"/>
              <a:buAutoNum type="arabicPeriod"/>
            </a:pPr>
            <a:r>
              <a:rPr lang="cs-CZ" sz="1600" dirty="0" smtClean="0">
                <a:latin typeface="Georgia" pitchFamily="18" charset="0"/>
              </a:rPr>
              <a:t>Mladá Boleslav		  47		  58</a:t>
            </a:r>
          </a:p>
          <a:p>
            <a:pPr marL="342900" indent="-342900">
              <a:buFont typeface="+mj-lt"/>
              <a:buAutoNum type="arabicPeriod"/>
            </a:pPr>
            <a:r>
              <a:rPr lang="cs-CZ" sz="1600" dirty="0" smtClean="0">
                <a:latin typeface="Georgia" pitchFamily="18" charset="0"/>
              </a:rPr>
              <a:t>Most			  39		  40</a:t>
            </a:r>
          </a:p>
          <a:p>
            <a:pPr marL="342900" indent="-342900">
              <a:buFont typeface="+mj-lt"/>
              <a:buAutoNum type="arabicPeriod"/>
            </a:pPr>
            <a:r>
              <a:rPr lang="cs-CZ" sz="1600" dirty="0" smtClean="0">
                <a:latin typeface="Georgia" pitchFamily="18" charset="0"/>
              </a:rPr>
              <a:t>Písek			  39		  43</a:t>
            </a:r>
          </a:p>
          <a:p>
            <a:pPr marL="342900" indent="-342900">
              <a:buFont typeface="+mj-lt"/>
              <a:buAutoNum type="arabicPeriod"/>
            </a:pPr>
            <a:r>
              <a:rPr lang="cs-CZ" sz="1600" dirty="0" smtClean="0">
                <a:latin typeface="Georgia" pitchFamily="18" charset="0"/>
              </a:rPr>
              <a:t>Plzeň			  52		  62</a:t>
            </a:r>
          </a:p>
          <a:p>
            <a:pPr marL="342900" indent="-342900">
              <a:buFont typeface="+mj-lt"/>
              <a:buAutoNum type="arabicPeriod"/>
            </a:pPr>
            <a:r>
              <a:rPr lang="cs-CZ" sz="1600" dirty="0" smtClean="0">
                <a:latin typeface="Georgia" pitchFamily="18" charset="0"/>
              </a:rPr>
              <a:t>Praha, Malá Strana	152		192</a:t>
            </a:r>
          </a:p>
          <a:p>
            <a:pPr marL="342900" indent="-342900">
              <a:buFont typeface="+mj-lt"/>
              <a:buAutoNum type="arabicPeriod"/>
            </a:pPr>
            <a:r>
              <a:rPr lang="cs-CZ" sz="1600" dirty="0" smtClean="0">
                <a:latin typeface="Georgia" pitchFamily="18" charset="0"/>
              </a:rPr>
              <a:t>Praha, Nové Město	180		216</a:t>
            </a:r>
          </a:p>
          <a:p>
            <a:pPr marL="342900" indent="-342900">
              <a:buFont typeface="+mj-lt"/>
              <a:buAutoNum type="arabicPeriod"/>
            </a:pPr>
            <a:r>
              <a:rPr lang="cs-CZ" sz="1600" dirty="0" smtClean="0">
                <a:latin typeface="Georgia" pitchFamily="18" charset="0"/>
              </a:rPr>
              <a:t>Praha, Staré Město	174		167</a:t>
            </a:r>
          </a:p>
          <a:p>
            <a:pPr marL="342900" indent="-342900"/>
            <a:r>
              <a:rPr lang="cs-CZ" sz="1600" dirty="0" smtClean="0">
                <a:latin typeface="Georgia" pitchFamily="18" charset="0"/>
              </a:rPr>
              <a:t>	</a:t>
            </a:r>
            <a:r>
              <a:rPr lang="cs-CZ" sz="1600" dirty="0" smtClean="0">
                <a:solidFill>
                  <a:srgbClr val="FF0000"/>
                </a:solidFill>
                <a:latin typeface="Georgia" pitchFamily="18" charset="0"/>
              </a:rPr>
              <a:t>Celkem	                 1 159	                 1 316</a:t>
            </a:r>
            <a:endParaRPr lang="cs-CZ" sz="16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260648"/>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755576" y="1052736"/>
            <a:ext cx="7632848" cy="4185761"/>
          </a:xfrm>
          <a:prstGeom prst="rect">
            <a:avLst/>
          </a:prstGeom>
          <a:noFill/>
        </p:spPr>
        <p:txBody>
          <a:bodyPr wrap="square" rtlCol="0">
            <a:spAutoFit/>
          </a:bodyPr>
          <a:lstStyle/>
          <a:p>
            <a:r>
              <a:rPr lang="cs-CZ" sz="2000" dirty="0" smtClean="0">
                <a:solidFill>
                  <a:srgbClr val="0070C0"/>
                </a:solidFill>
                <a:latin typeface="Georgia" pitchFamily="18" charset="0"/>
              </a:rPr>
              <a:t>Složení inteligence  v českých zemích</a:t>
            </a:r>
          </a:p>
          <a:p>
            <a:endParaRPr lang="cs-CZ" dirty="0" smtClean="0">
              <a:solidFill>
                <a:srgbClr val="FF0000"/>
              </a:solidFill>
              <a:latin typeface="Georgia" pitchFamily="18" charset="0"/>
            </a:endParaRPr>
          </a:p>
          <a:p>
            <a:r>
              <a:rPr lang="cs-CZ" dirty="0" smtClean="0">
                <a:solidFill>
                  <a:srgbClr val="FF0000"/>
                </a:solidFill>
                <a:latin typeface="Georgia" pitchFamily="18" charset="0"/>
              </a:rPr>
              <a:t>1781	</a:t>
            </a:r>
            <a:r>
              <a:rPr lang="cs-CZ" dirty="0" smtClean="0">
                <a:latin typeface="Georgia" pitchFamily="18" charset="0"/>
              </a:rPr>
              <a:t>10 255 duchovních (0,82 %)	5 697 úředníků (0,45 %)</a:t>
            </a:r>
            <a:r>
              <a:rPr lang="cs-CZ" dirty="0" smtClean="0">
                <a:solidFill>
                  <a:srgbClr val="FF0000"/>
                </a:solidFill>
                <a:latin typeface="Georgia" pitchFamily="18" charset="0"/>
              </a:rPr>
              <a:t>	</a:t>
            </a:r>
          </a:p>
          <a:p>
            <a:r>
              <a:rPr lang="cs-CZ" dirty="0" smtClean="0">
                <a:solidFill>
                  <a:srgbClr val="FF0000"/>
                </a:solidFill>
                <a:latin typeface="Georgia" pitchFamily="18" charset="0"/>
              </a:rPr>
              <a:t>1800	  </a:t>
            </a:r>
            <a:r>
              <a:rPr lang="cs-CZ" dirty="0" smtClean="0">
                <a:latin typeface="Georgia" pitchFamily="18" charset="0"/>
              </a:rPr>
              <a:t>6 715 duchovních (0,54 %)	6 294 úředníků (0,50 %)</a:t>
            </a:r>
          </a:p>
          <a:p>
            <a:r>
              <a:rPr lang="cs-CZ" dirty="0" smtClean="0">
                <a:solidFill>
                  <a:srgbClr val="FF0000"/>
                </a:solidFill>
                <a:latin typeface="Georgia" pitchFamily="18" charset="0"/>
              </a:rPr>
              <a:t>1815	</a:t>
            </a:r>
            <a:r>
              <a:rPr lang="cs-CZ" dirty="0" smtClean="0">
                <a:latin typeface="Georgia" pitchFamily="18" charset="0"/>
              </a:rPr>
              <a:t>  6 327 duchovních (0,53 %)              14 251 úředníků (1,19 %)</a:t>
            </a:r>
            <a:endParaRPr lang="cs-CZ" dirty="0" smtClean="0">
              <a:solidFill>
                <a:srgbClr val="FF0000"/>
              </a:solidFill>
              <a:latin typeface="Georgia" pitchFamily="18" charset="0"/>
            </a:endParaRPr>
          </a:p>
          <a:p>
            <a:endParaRPr lang="cs-CZ" sz="1600" dirty="0" smtClean="0">
              <a:solidFill>
                <a:srgbClr val="0070C0"/>
              </a:solidFill>
              <a:latin typeface="Georgia" pitchFamily="18" charset="0"/>
            </a:endParaRPr>
          </a:p>
          <a:p>
            <a:r>
              <a:rPr lang="cs-CZ" sz="1200" dirty="0" smtClean="0">
                <a:latin typeface="Georgia" pitchFamily="18" charset="0"/>
              </a:rPr>
              <a:t>% všech mužů starších 18 let</a:t>
            </a:r>
          </a:p>
          <a:p>
            <a:endParaRPr lang="cs-CZ" sz="1200" dirty="0" smtClean="0">
              <a:latin typeface="Georgia" pitchFamily="18" charset="0"/>
            </a:endParaRPr>
          </a:p>
          <a:p>
            <a:endParaRPr lang="cs-CZ" sz="1200" dirty="0" smtClean="0">
              <a:latin typeface="Georgia" pitchFamily="18" charset="0"/>
            </a:endParaRPr>
          </a:p>
          <a:p>
            <a:r>
              <a:rPr lang="cs-CZ" sz="2000" dirty="0" smtClean="0">
                <a:solidFill>
                  <a:srgbClr val="0070C0"/>
                </a:solidFill>
                <a:latin typeface="Georgia" pitchFamily="18" charset="0"/>
              </a:rPr>
              <a:t>Počty gymnazistů v českých zemích</a:t>
            </a:r>
          </a:p>
          <a:p>
            <a:endParaRPr lang="cs-CZ" dirty="0" smtClean="0">
              <a:solidFill>
                <a:srgbClr val="FF0000"/>
              </a:solidFill>
              <a:latin typeface="Georgia" pitchFamily="18" charset="0"/>
            </a:endParaRPr>
          </a:p>
          <a:p>
            <a:r>
              <a:rPr lang="cs-CZ" dirty="0" smtClean="0">
                <a:solidFill>
                  <a:srgbClr val="FF0000"/>
                </a:solidFill>
                <a:latin typeface="Georgia" pitchFamily="18" charset="0"/>
              </a:rPr>
              <a:t>1816	</a:t>
            </a:r>
            <a:r>
              <a:rPr lang="cs-CZ" dirty="0" smtClean="0">
                <a:solidFill>
                  <a:srgbClr val="0070C0"/>
                </a:solidFill>
                <a:latin typeface="Georgia" pitchFamily="18" charset="0"/>
              </a:rPr>
              <a:t>0,62 %</a:t>
            </a:r>
            <a:r>
              <a:rPr lang="cs-CZ" dirty="0" smtClean="0">
                <a:latin typeface="Georgia" pitchFamily="18" charset="0"/>
              </a:rPr>
              <a:t> všech osob příslušného věku</a:t>
            </a:r>
          </a:p>
          <a:p>
            <a:r>
              <a:rPr lang="cs-CZ" dirty="0" smtClean="0">
                <a:solidFill>
                  <a:srgbClr val="FF0000"/>
                </a:solidFill>
                <a:latin typeface="Georgia" pitchFamily="18" charset="0"/>
              </a:rPr>
              <a:t>1860	</a:t>
            </a:r>
            <a:r>
              <a:rPr lang="cs-CZ" dirty="0" smtClean="0">
                <a:solidFill>
                  <a:srgbClr val="0070C0"/>
                </a:solidFill>
                <a:latin typeface="Georgia" pitchFamily="18" charset="0"/>
              </a:rPr>
              <a:t>0,73 % </a:t>
            </a:r>
            <a:r>
              <a:rPr lang="cs-CZ" dirty="0" smtClean="0">
                <a:latin typeface="Georgia" pitchFamily="18" charset="0"/>
              </a:rPr>
              <a:t>generace (gymnázia a reálky)</a:t>
            </a:r>
          </a:p>
          <a:p>
            <a:r>
              <a:rPr lang="cs-CZ" dirty="0" smtClean="0">
                <a:solidFill>
                  <a:srgbClr val="FF0000"/>
                </a:solidFill>
                <a:latin typeface="Georgia" pitchFamily="18" charset="0"/>
              </a:rPr>
              <a:t>1900	</a:t>
            </a:r>
            <a:r>
              <a:rPr lang="cs-CZ" dirty="0" smtClean="0">
                <a:solidFill>
                  <a:srgbClr val="0070C0"/>
                </a:solidFill>
                <a:latin typeface="Georgia" pitchFamily="18" charset="0"/>
              </a:rPr>
              <a:t>1,64 % </a:t>
            </a:r>
            <a:r>
              <a:rPr lang="cs-CZ" dirty="0" smtClean="0">
                <a:latin typeface="Georgia" pitchFamily="18" charset="0"/>
              </a:rPr>
              <a:t>generace</a:t>
            </a:r>
          </a:p>
          <a:p>
            <a:r>
              <a:rPr lang="cs-CZ" dirty="0" smtClean="0">
                <a:solidFill>
                  <a:srgbClr val="FF0000"/>
                </a:solidFill>
                <a:latin typeface="Georgia" pitchFamily="18" charset="0"/>
              </a:rPr>
              <a:t>1910	</a:t>
            </a:r>
            <a:r>
              <a:rPr lang="cs-CZ" dirty="0" smtClean="0">
                <a:solidFill>
                  <a:srgbClr val="0070C0"/>
                </a:solidFill>
                <a:latin typeface="Georgia" pitchFamily="18" charset="0"/>
              </a:rPr>
              <a:t>2,04 % </a:t>
            </a:r>
            <a:r>
              <a:rPr lang="cs-CZ" dirty="0" smtClean="0">
                <a:latin typeface="Georgia" pitchFamily="18" charset="0"/>
              </a:rPr>
              <a:t>generace</a:t>
            </a:r>
          </a:p>
          <a:p>
            <a:endParaRPr lang="cs-CZ" sz="1200" dirty="0">
              <a:latin typeface="Georgia"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188640"/>
            <a:ext cx="7920880" cy="830997"/>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p>
          <a:p>
            <a:pPr algn="ctr"/>
            <a:endParaRPr lang="cs-CZ" sz="1600" dirty="0"/>
          </a:p>
        </p:txBody>
      </p:sp>
      <p:sp>
        <p:nvSpPr>
          <p:cNvPr id="3" name="TextovéPole 2"/>
          <p:cNvSpPr txBox="1"/>
          <p:nvPr/>
        </p:nvSpPr>
        <p:spPr>
          <a:xfrm>
            <a:off x="683568" y="1124744"/>
            <a:ext cx="8136904" cy="4524315"/>
          </a:xfrm>
          <a:prstGeom prst="rect">
            <a:avLst/>
          </a:prstGeom>
          <a:noFill/>
        </p:spPr>
        <p:txBody>
          <a:bodyPr wrap="square" rtlCol="0">
            <a:spAutoFit/>
          </a:bodyPr>
          <a:lstStyle/>
          <a:p>
            <a:r>
              <a:rPr lang="cs-CZ" sz="2800" dirty="0" smtClean="0">
                <a:solidFill>
                  <a:srgbClr val="0070C0"/>
                </a:solidFill>
                <a:latin typeface="Georgia" pitchFamily="18" charset="0"/>
              </a:rPr>
              <a:t>Karel Jindřich SEIBT </a:t>
            </a:r>
            <a:r>
              <a:rPr lang="cs-CZ" sz="1600" dirty="0" smtClean="0">
                <a:solidFill>
                  <a:srgbClr val="0070C0"/>
                </a:solidFill>
                <a:latin typeface="Georgia" pitchFamily="18" charset="0"/>
              </a:rPr>
              <a:t>(1735-1806)</a:t>
            </a:r>
          </a:p>
          <a:p>
            <a:pPr>
              <a:buFontTx/>
              <a:buChar char="•"/>
            </a:pPr>
            <a:r>
              <a:rPr lang="cs-CZ" sz="1600" dirty="0" smtClean="0">
                <a:latin typeface="Georgia" pitchFamily="18" charset="0"/>
              </a:rPr>
              <a:t>   třídy humanitní navštěvoval u piaristů v Kosmonosích</a:t>
            </a:r>
          </a:p>
          <a:p>
            <a:pPr>
              <a:buFontTx/>
              <a:buChar char="•"/>
            </a:pPr>
            <a:r>
              <a:rPr lang="cs-CZ" sz="1600" dirty="0" smtClean="0">
                <a:latin typeface="Georgia" pitchFamily="18" charset="0"/>
              </a:rPr>
              <a:t>   studium práva a filosofie na pražské univerzitě</a:t>
            </a:r>
          </a:p>
          <a:p>
            <a:pPr>
              <a:buFontTx/>
              <a:buChar char="•"/>
            </a:pPr>
            <a:r>
              <a:rPr lang="cs-CZ" sz="1600" dirty="0" smtClean="0">
                <a:latin typeface="Georgia" pitchFamily="18" charset="0"/>
              </a:rPr>
              <a:t>   pětiletý pobyt v Lipsku do 1762, žádost o profesuru krásných</a:t>
            </a:r>
          </a:p>
          <a:p>
            <a:pPr indent="180975"/>
            <a:r>
              <a:rPr lang="cs-CZ" sz="1600" dirty="0" smtClean="0">
                <a:latin typeface="Georgia" pitchFamily="18" charset="0"/>
              </a:rPr>
              <a:t> umění v Praze</a:t>
            </a:r>
          </a:p>
          <a:p>
            <a:pPr>
              <a:buFontTx/>
              <a:buChar char="•"/>
            </a:pPr>
            <a:r>
              <a:rPr lang="cs-CZ" sz="1600" dirty="0" smtClean="0">
                <a:latin typeface="Georgia" pitchFamily="18" charset="0"/>
              </a:rPr>
              <a:t>   1763 Marie Terezie schvaluje žádost, potom 23 let epochálně </a:t>
            </a:r>
          </a:p>
          <a:p>
            <a:r>
              <a:rPr lang="cs-CZ" sz="1600" dirty="0" smtClean="0">
                <a:latin typeface="Georgia" pitchFamily="18" charset="0"/>
              </a:rPr>
              <a:t>    působí v Praze </a:t>
            </a:r>
          </a:p>
          <a:p>
            <a:pPr>
              <a:buFontTx/>
              <a:buChar char="•"/>
            </a:pPr>
            <a:r>
              <a:rPr lang="cs-CZ" sz="1600" dirty="0" smtClean="0">
                <a:latin typeface="Georgia" pitchFamily="18" charset="0"/>
              </a:rPr>
              <a:t>   má vliv na Bolzana, Dobrovského a Jungmanna</a:t>
            </a:r>
          </a:p>
          <a:p>
            <a:pPr>
              <a:buFontTx/>
              <a:buChar char="•"/>
            </a:pPr>
            <a:r>
              <a:rPr lang="cs-CZ" sz="1600" dirty="0" smtClean="0">
                <a:latin typeface="Georgia" pitchFamily="18" charset="0"/>
              </a:rPr>
              <a:t>   1766 sekretariát na arcibiskupství, profesura církevních dějin</a:t>
            </a:r>
          </a:p>
          <a:p>
            <a:r>
              <a:rPr lang="cs-CZ" sz="1600" dirty="0" smtClean="0">
                <a:latin typeface="Georgia" pitchFamily="18" charset="0"/>
              </a:rPr>
              <a:t>     v semináři</a:t>
            </a:r>
          </a:p>
          <a:p>
            <a:pPr>
              <a:buFontTx/>
              <a:buChar char="•"/>
            </a:pPr>
            <a:r>
              <a:rPr lang="cs-CZ" sz="1600" dirty="0" smtClean="0">
                <a:latin typeface="Georgia" pitchFamily="18" charset="0"/>
              </a:rPr>
              <a:t>   </a:t>
            </a:r>
            <a:r>
              <a:rPr lang="cs-CZ" sz="1600" dirty="0" smtClean="0">
                <a:solidFill>
                  <a:srgbClr val="0070C0"/>
                </a:solidFill>
                <a:latin typeface="Georgia" pitchFamily="18" charset="0"/>
              </a:rPr>
              <a:t>1775 ředitel studií filosofických v Praze a gymnázií v Čechách</a:t>
            </a:r>
          </a:p>
          <a:p>
            <a:pPr>
              <a:buFontTx/>
              <a:buChar char="•"/>
            </a:pPr>
            <a:r>
              <a:rPr lang="cs-CZ" sz="1600" dirty="0" smtClean="0">
                <a:latin typeface="Georgia" pitchFamily="18" charset="0"/>
              </a:rPr>
              <a:t>   1783 rektor univerzity</a:t>
            </a:r>
          </a:p>
          <a:p>
            <a:pPr defTabSz="360000">
              <a:buFontTx/>
              <a:buChar char="•"/>
              <a:tabLst>
                <a:tab pos="180975" algn="l"/>
              </a:tabLst>
            </a:pPr>
            <a:r>
              <a:rPr lang="cs-CZ" sz="1600" dirty="0" smtClean="0">
                <a:latin typeface="Georgia" pitchFamily="18" charset="0"/>
              </a:rPr>
              <a:t>   </a:t>
            </a:r>
            <a:r>
              <a:rPr lang="cs-CZ" sz="1600" dirty="0" smtClean="0">
                <a:solidFill>
                  <a:srgbClr val="FF0000"/>
                </a:solidFill>
                <a:latin typeface="Georgia" pitchFamily="18" charset="0"/>
              </a:rPr>
              <a:t>1799 zpracoval disciplinární řád pro gymnázia, podílí se na založení 4 českých         	 	 gymnázií (ze 13),</a:t>
            </a:r>
            <a:r>
              <a:rPr lang="cs-CZ" sz="1600" dirty="0" smtClean="0">
                <a:solidFill>
                  <a:srgbClr val="0070C0"/>
                </a:solidFill>
                <a:latin typeface="Georgia" pitchFamily="18" charset="0"/>
              </a:rPr>
              <a:t> </a:t>
            </a:r>
            <a:r>
              <a:rPr lang="cs-CZ" sz="1600" dirty="0" smtClean="0">
                <a:latin typeface="Georgia" pitchFamily="18" charset="0"/>
              </a:rPr>
              <a:t>prsten Marie Terezie, císařský rada</a:t>
            </a:r>
          </a:p>
          <a:p>
            <a:pPr>
              <a:buFontTx/>
              <a:buChar char="•"/>
            </a:pPr>
            <a:r>
              <a:rPr lang="cs-CZ" sz="1600" dirty="0" smtClean="0">
                <a:latin typeface="Georgia" pitchFamily="18" charset="0"/>
              </a:rPr>
              <a:t>   1794 rytířství od Františka I</a:t>
            </a:r>
          </a:p>
          <a:p>
            <a:pPr>
              <a:buFontTx/>
              <a:buChar char="•"/>
            </a:pPr>
            <a:r>
              <a:rPr lang="cs-CZ" sz="1600" dirty="0" smtClean="0">
                <a:latin typeface="Georgia" pitchFamily="18" charset="0"/>
              </a:rPr>
              <a:t>   těšil se velké vážnosti, Královská česká společnost nauk ho však nepřijala</a:t>
            </a:r>
          </a:p>
          <a:p>
            <a:endParaRPr lang="cs-CZ" dirty="0">
              <a:latin typeface="Georgia" pitchFamily="18" charset="0"/>
            </a:endParaRPr>
          </a:p>
        </p:txBody>
      </p:sp>
      <p:pic>
        <p:nvPicPr>
          <p:cNvPr id="133122" name="Picture 2" descr="C:\Documents and Settings\Dag - Hrubý\Plocha\seibt.jpg"/>
          <p:cNvPicPr>
            <a:picLocks noChangeAspect="1" noChangeArrowheads="1"/>
          </p:cNvPicPr>
          <p:nvPr/>
        </p:nvPicPr>
        <p:blipFill>
          <a:blip r:embed="rId3" cstate="print"/>
          <a:srcRect/>
          <a:stretch>
            <a:fillRect/>
          </a:stretch>
        </p:blipFill>
        <p:spPr bwMode="auto">
          <a:xfrm>
            <a:off x="6502952" y="1196752"/>
            <a:ext cx="2173504" cy="2664296"/>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71472" y="285728"/>
            <a:ext cx="8286808"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71472" y="1214422"/>
            <a:ext cx="7960968" cy="5170646"/>
          </a:xfrm>
          <a:prstGeom prst="rect">
            <a:avLst/>
          </a:prstGeom>
          <a:noFill/>
        </p:spPr>
        <p:txBody>
          <a:bodyPr wrap="square" rtlCol="0">
            <a:spAutoFit/>
          </a:bodyPr>
          <a:lstStyle/>
          <a:p>
            <a:r>
              <a:rPr lang="cs-CZ" sz="3200" dirty="0" smtClean="0">
                <a:solidFill>
                  <a:srgbClr val="FF0000"/>
                </a:solidFill>
                <a:latin typeface="Georgia" pitchFamily="18" charset="0"/>
              </a:rPr>
              <a:t>1805</a:t>
            </a:r>
          </a:p>
          <a:p>
            <a:pPr indent="265113" defTabSz="360000">
              <a:buFont typeface="Arial" pitchFamily="34" charset="0"/>
              <a:buChar char="•"/>
            </a:pPr>
            <a:r>
              <a:rPr lang="cs-CZ" sz="2000" dirty="0" smtClean="0">
                <a:latin typeface="Georgia" pitchFamily="18" charset="0"/>
              </a:rPr>
              <a:t>první větší reforma gymnázií</a:t>
            </a:r>
          </a:p>
          <a:p>
            <a:pPr indent="265113" defTabSz="360000">
              <a:buFont typeface="Arial" pitchFamily="34" charset="0"/>
              <a:buChar char="•"/>
            </a:pPr>
            <a:r>
              <a:rPr lang="cs-CZ" sz="2000" dirty="0" smtClean="0">
                <a:latin typeface="Georgia" pitchFamily="18" charset="0"/>
              </a:rPr>
              <a:t>zaveden nový studijní řád </a:t>
            </a:r>
          </a:p>
          <a:p>
            <a:pPr indent="265113" defTabSz="360000"/>
            <a:r>
              <a:rPr lang="cs-CZ" sz="2800" i="1" dirty="0" smtClean="0">
                <a:solidFill>
                  <a:srgbClr val="0070C0"/>
                </a:solidFill>
                <a:latin typeface="Georgia" pitchFamily="18" charset="0"/>
              </a:rPr>
              <a:t>František Inocenc Lang </a:t>
            </a:r>
            <a:r>
              <a:rPr lang="cs-CZ" sz="1400" i="1" dirty="0" smtClean="0">
                <a:solidFill>
                  <a:srgbClr val="0070C0"/>
                </a:solidFill>
                <a:latin typeface="Georgia" pitchFamily="18" charset="0"/>
              </a:rPr>
              <a:t>(4. 10. 1752 – 10. 4. 1835, prefekt, piarista)</a:t>
            </a:r>
          </a:p>
          <a:p>
            <a:pPr indent="265113" defTabSz="252000">
              <a:buFont typeface="Arial" pitchFamily="34" charset="0"/>
              <a:buChar char="•"/>
            </a:pPr>
            <a:r>
              <a:rPr lang="cs-CZ" sz="2000" dirty="0" smtClean="0">
                <a:latin typeface="Georgia" pitchFamily="18" charset="0"/>
              </a:rPr>
              <a:t>zaveden systém odborných učitelů, ve větší míře přírodovědné      	předměty</a:t>
            </a:r>
          </a:p>
          <a:p>
            <a:pPr indent="265113" defTabSz="360000">
              <a:buFont typeface="Arial" pitchFamily="34" charset="0"/>
              <a:buChar char="•"/>
            </a:pPr>
            <a:r>
              <a:rPr lang="cs-CZ" sz="2000" dirty="0" smtClean="0">
                <a:latin typeface="Georgia" pitchFamily="18" charset="0"/>
              </a:rPr>
              <a:t>Lang měl hodně kritiků, odborných učitelů bylo málo</a:t>
            </a:r>
          </a:p>
          <a:p>
            <a:pPr indent="265113" defTabSz="360000">
              <a:buFont typeface="Arial" pitchFamily="34" charset="0"/>
              <a:buChar char="•"/>
            </a:pPr>
            <a:r>
              <a:rPr lang="cs-CZ" sz="2000" dirty="0" smtClean="0">
                <a:latin typeface="Georgia" pitchFamily="18" charset="0"/>
              </a:rPr>
              <a:t>v místech biskupství další dva roky „filosofických  studií“</a:t>
            </a:r>
          </a:p>
          <a:p>
            <a:pPr indent="265113" defTabSz="360000">
              <a:buFont typeface="Arial" pitchFamily="34" charset="0"/>
              <a:buChar char="•"/>
            </a:pPr>
            <a:r>
              <a:rPr lang="cs-CZ" sz="2000" dirty="0" smtClean="0">
                <a:solidFill>
                  <a:srgbClr val="FF0000"/>
                </a:solidFill>
                <a:latin typeface="Georgia" pitchFamily="18" charset="0"/>
              </a:rPr>
              <a:t>ve třídě bylo nejvýš 80 žáků</a:t>
            </a:r>
          </a:p>
          <a:p>
            <a:pPr indent="265113" defTabSz="360000">
              <a:buFont typeface="Arial" pitchFamily="34" charset="0"/>
              <a:buChar char="•"/>
            </a:pPr>
            <a:r>
              <a:rPr lang="cs-CZ" sz="2000" dirty="0" smtClean="0">
                <a:latin typeface="Georgia" pitchFamily="18" charset="0"/>
              </a:rPr>
              <a:t>vyučovalo se 18 hodin týdně</a:t>
            </a:r>
          </a:p>
          <a:p>
            <a:pPr indent="265113" defTabSz="360000">
              <a:buFont typeface="Arial" pitchFamily="34" charset="0"/>
              <a:buChar char="•"/>
            </a:pPr>
            <a:r>
              <a:rPr lang="cs-CZ" sz="2000" dirty="0" smtClean="0">
                <a:latin typeface="Georgia" pitchFamily="18" charset="0"/>
              </a:rPr>
              <a:t>v úterý odpoledne, ve čtvrtek a v neděli  celý den bylo volno</a:t>
            </a:r>
          </a:p>
          <a:p>
            <a:pPr indent="266700" defTabSz="252000">
              <a:lnSpc>
                <a:spcPct val="90000"/>
              </a:lnSpc>
              <a:buFont typeface="Arial" pitchFamily="34" charset="0"/>
              <a:buChar char="•"/>
            </a:pPr>
            <a:r>
              <a:rPr lang="cs-CZ" sz="2000" dirty="0" smtClean="0">
                <a:latin typeface="Georgia" pitchFamily="18" charset="0"/>
              </a:rPr>
              <a:t>každý měsíc se konaly komisionální zkoušky všech žáků ze všech          	předmětů</a:t>
            </a:r>
          </a:p>
          <a:p>
            <a:pPr indent="266700" defTabSz="252000">
              <a:lnSpc>
                <a:spcPct val="90000"/>
              </a:lnSpc>
              <a:buFont typeface="Arial" pitchFamily="34" charset="0"/>
              <a:buChar char="•"/>
            </a:pPr>
            <a:r>
              <a:rPr lang="cs-CZ" sz="2000" dirty="0" smtClean="0">
                <a:solidFill>
                  <a:srgbClr val="FF0000"/>
                </a:solidFill>
                <a:latin typeface="Georgia" pitchFamily="18" charset="0"/>
              </a:rPr>
              <a:t>učitelé odcházeli do penze po 40 letech služby s plným dosaženým       	platem </a:t>
            </a:r>
          </a:p>
          <a:p>
            <a:pPr indent="266700" defTabSz="360000">
              <a:lnSpc>
                <a:spcPct val="90000"/>
              </a:lnSpc>
              <a:buFont typeface="Arial" pitchFamily="34" charset="0"/>
              <a:buChar char="•"/>
            </a:pPr>
            <a:r>
              <a:rPr lang="cs-CZ" sz="2000" dirty="0" smtClean="0">
                <a:latin typeface="Georgia" pitchFamily="18" charset="0"/>
              </a:rPr>
              <a:t>matematika měla v každém ročníku 2 hod týdně</a:t>
            </a:r>
            <a:endParaRPr lang="cs-CZ" sz="2000" dirty="0" smtClean="0">
              <a:solidFill>
                <a:schemeClr val="tx2"/>
              </a:solidFill>
              <a:latin typeface="Georgia"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1500174"/>
            <a:ext cx="8429684" cy="3416320"/>
          </a:xfrm>
          <a:prstGeom prst="rect">
            <a:avLst/>
          </a:prstGeom>
        </p:spPr>
        <p:txBody>
          <a:bodyPr wrap="square">
            <a:spAutoFit/>
          </a:bodyPr>
          <a:lstStyle/>
          <a:p>
            <a:pPr>
              <a:buFontTx/>
              <a:buNone/>
              <a:tabLst>
                <a:tab pos="984250" algn="l"/>
              </a:tabLst>
            </a:pPr>
            <a:r>
              <a:rPr lang="cs-CZ" sz="3200" dirty="0" smtClean="0">
                <a:solidFill>
                  <a:srgbClr val="FF0000"/>
                </a:solidFill>
                <a:latin typeface="Georgia" pitchFamily="18" charset="0"/>
              </a:rPr>
              <a:t>1808 </a:t>
            </a:r>
            <a:r>
              <a:rPr lang="cs-CZ" sz="2800" dirty="0" smtClean="0">
                <a:latin typeface="Georgia" pitchFamily="18" charset="0"/>
              </a:rPr>
              <a:t> </a:t>
            </a:r>
          </a:p>
          <a:p>
            <a:pPr algn="just">
              <a:buFontTx/>
              <a:buNone/>
              <a:tabLst>
                <a:tab pos="984250" algn="l"/>
              </a:tabLst>
            </a:pPr>
            <a:r>
              <a:rPr lang="cs-CZ" sz="2800" dirty="0" smtClean="0">
                <a:latin typeface="Georgia" pitchFamily="18" charset="0"/>
              </a:rPr>
              <a:t>    </a:t>
            </a:r>
            <a:r>
              <a:rPr lang="cs-CZ" sz="2000" dirty="0" smtClean="0">
                <a:latin typeface="Georgia" pitchFamily="18" charset="0"/>
              </a:rPr>
              <a:t>Vydány německy instrukce k vyučování na gymnáziích a v nich 60 stran metodických pokynů k vyučování podle  předepsané učebnice aritmetiky. Je to </a:t>
            </a:r>
            <a:r>
              <a:rPr lang="cs-CZ" sz="2000" b="1" dirty="0" smtClean="0">
                <a:latin typeface="Georgia" pitchFamily="18" charset="0"/>
              </a:rPr>
              <a:t>první metodika matematiky na gymnáziích </a:t>
            </a:r>
            <a:r>
              <a:rPr lang="cs-CZ" sz="2000" dirty="0" smtClean="0">
                <a:latin typeface="Georgia" pitchFamily="18" charset="0"/>
              </a:rPr>
              <a:t>u nás. Doporučuje didaktické a metodické postupy. </a:t>
            </a:r>
            <a:r>
              <a:rPr lang="cs-CZ" sz="2000" dirty="0" smtClean="0">
                <a:solidFill>
                  <a:srgbClr val="FF0000"/>
                </a:solidFill>
                <a:latin typeface="Georgia" pitchFamily="18" charset="0"/>
              </a:rPr>
              <a:t>Zdůrazňuje, že pro pro zapálené učitele, kteří mají na mysli blaho žáků a vlasti, jsou to instrukce dostačující; pro ty ostatní tak jako tak marné.</a:t>
            </a:r>
          </a:p>
          <a:p>
            <a:pPr algn="just">
              <a:buFontTx/>
              <a:buNone/>
              <a:tabLst>
                <a:tab pos="984250" algn="l"/>
              </a:tabLst>
            </a:pPr>
            <a:endParaRPr lang="cs-CZ" sz="2000" dirty="0" smtClean="0">
              <a:latin typeface="Georgia" pitchFamily="18" charset="0"/>
            </a:endParaRPr>
          </a:p>
          <a:p>
            <a:pPr lvl="2">
              <a:buFontTx/>
              <a:buNone/>
            </a:pPr>
            <a:endParaRPr lang="cs-CZ" sz="2000" dirty="0" smtClean="0">
              <a:latin typeface="Georgia" pitchFamily="18" charset="0"/>
            </a:endParaRPr>
          </a:p>
          <a:p>
            <a:pPr marL="0" lvl="2">
              <a:buFontTx/>
              <a:buNone/>
            </a:pPr>
            <a:r>
              <a:rPr lang="cs-CZ" sz="1600" i="1" dirty="0" smtClean="0">
                <a:latin typeface="Georgia" pitchFamily="18" charset="0"/>
              </a:rPr>
              <a:t>Zdroj: Jiří Mikulčák</a:t>
            </a:r>
            <a:endParaRPr lang="cs-CZ" sz="1600" i="1" dirty="0">
              <a:latin typeface="Georgia" pitchFamily="18" charset="0"/>
            </a:endParaRPr>
          </a:p>
        </p:txBody>
      </p:sp>
      <p:sp>
        <p:nvSpPr>
          <p:cNvPr id="3" name="Obdélník 2"/>
          <p:cNvSpPr/>
          <p:nvPr/>
        </p:nvSpPr>
        <p:spPr>
          <a:xfrm>
            <a:off x="357158" y="285728"/>
            <a:ext cx="8429684" cy="830997"/>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p>
          <a:p>
            <a:pPr algn="ctr"/>
            <a:endParaRPr lang="cs-CZ"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428596" y="285728"/>
            <a:ext cx="871540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285720" y="1285860"/>
            <a:ext cx="8678768" cy="5201424"/>
          </a:xfrm>
          <a:prstGeom prst="rect">
            <a:avLst/>
          </a:prstGeom>
        </p:spPr>
        <p:txBody>
          <a:bodyPr wrap="square">
            <a:spAutoFit/>
          </a:bodyPr>
          <a:lstStyle/>
          <a:p>
            <a:r>
              <a:rPr lang="cs-CZ" sz="3200" dirty="0" smtClean="0">
                <a:solidFill>
                  <a:srgbClr val="FF0000"/>
                </a:solidFill>
                <a:latin typeface="Georgia" pitchFamily="18" charset="0"/>
              </a:rPr>
              <a:t>1818</a:t>
            </a:r>
          </a:p>
          <a:p>
            <a:pPr indent="265113">
              <a:buFont typeface="Arial" pitchFamily="34" charset="0"/>
              <a:buChar char="•"/>
            </a:pPr>
            <a:r>
              <a:rPr lang="cs-CZ" sz="2000" dirty="0" smtClean="0">
                <a:latin typeface="Georgia" pitchFamily="18" charset="0"/>
              </a:rPr>
              <a:t>obnoven systém třídních učitelů, znovu zavedeny </a:t>
            </a:r>
            <a:r>
              <a:rPr lang="cs-CZ" sz="2000" i="1" dirty="0" smtClean="0">
                <a:solidFill>
                  <a:srgbClr val="0070C0"/>
                </a:solidFill>
                <a:latin typeface="Georgia" pitchFamily="18" charset="0"/>
              </a:rPr>
              <a:t>Marxovy</a:t>
            </a:r>
            <a:r>
              <a:rPr lang="cs-CZ" sz="2000" dirty="0" smtClean="0">
                <a:solidFill>
                  <a:srgbClr val="0070C0"/>
                </a:solidFill>
                <a:latin typeface="Georgia" pitchFamily="18" charset="0"/>
              </a:rPr>
              <a:t> </a:t>
            </a:r>
            <a:r>
              <a:rPr lang="cs-CZ" sz="2000" dirty="0" smtClean="0">
                <a:latin typeface="Georgia" pitchFamily="18" charset="0"/>
              </a:rPr>
              <a:t>osnovy</a:t>
            </a:r>
          </a:p>
          <a:p>
            <a:pPr indent="265113">
              <a:buFont typeface="Arial" pitchFamily="34" charset="0"/>
              <a:buChar char="•"/>
            </a:pPr>
            <a:r>
              <a:rPr lang="cs-CZ" sz="2000" dirty="0" smtClean="0">
                <a:latin typeface="Georgia" pitchFamily="18" charset="0"/>
              </a:rPr>
              <a:t>hlavní předmět opět latina, z celkových 18 hodin zabírala 9 až 11 hodin</a:t>
            </a:r>
          </a:p>
          <a:p>
            <a:pPr indent="265113">
              <a:buFont typeface="Arial" pitchFamily="34" charset="0"/>
              <a:buChar char="•"/>
            </a:pPr>
            <a:r>
              <a:rPr lang="cs-CZ" sz="2000" dirty="0" smtClean="0">
                <a:latin typeface="Georgia" pitchFamily="18" charset="0"/>
              </a:rPr>
              <a:t>zbylé hodiny řečtina, náboženství, dějepis spojený se zeměpisem </a:t>
            </a:r>
          </a:p>
          <a:p>
            <a:pPr indent="265113">
              <a:buFont typeface="Arial" pitchFamily="34" charset="0"/>
              <a:buChar char="•"/>
            </a:pPr>
            <a:r>
              <a:rPr lang="cs-CZ" sz="2000" dirty="0" smtClean="0">
                <a:solidFill>
                  <a:srgbClr val="FF0000"/>
                </a:solidFill>
                <a:latin typeface="Georgia" pitchFamily="18" charset="0"/>
              </a:rPr>
              <a:t>matematika a přírodní vědy byly od roku 1819 z osnov zase vyloučeny</a:t>
            </a:r>
          </a:p>
          <a:p>
            <a:pPr indent="265113">
              <a:buFont typeface="Arial" pitchFamily="34" charset="0"/>
              <a:buChar char="•"/>
            </a:pPr>
            <a:r>
              <a:rPr lang="cs-CZ" sz="2000" dirty="0" smtClean="0">
                <a:latin typeface="Georgia" pitchFamily="18" charset="0"/>
              </a:rPr>
              <a:t>sjednocena délka studia, všechna gymnázia byla šestiletá, bez maturity</a:t>
            </a:r>
          </a:p>
          <a:p>
            <a:pPr indent="265113">
              <a:buFont typeface="Arial" pitchFamily="34" charset="0"/>
              <a:buChar char="•"/>
            </a:pPr>
            <a:r>
              <a:rPr lang="cs-CZ" sz="2000" dirty="0" smtClean="0">
                <a:latin typeface="Georgia" pitchFamily="18" charset="0"/>
              </a:rPr>
              <a:t>v Německu maturity byly</a:t>
            </a:r>
          </a:p>
          <a:p>
            <a:endParaRPr lang="cs-CZ" dirty="0" smtClean="0">
              <a:latin typeface="Georgia" pitchFamily="18" charset="0"/>
            </a:endParaRPr>
          </a:p>
          <a:p>
            <a:r>
              <a:rPr lang="cs-CZ" sz="1600" dirty="0" smtClean="0">
                <a:latin typeface="Georgia" pitchFamily="18" charset="0"/>
              </a:rPr>
              <a:t>Ve druhé čtvrtině 19. století se stále jasněji ukazovalo, že střední školství nedostačuje nárokům, které na ně klade změněná společenská situace . Přímý postup z gymnázia na univerzitu nebyl možný, nutno absolvovat ještě filosofii, buď na univerzitě (přípravka) nebo na dvouletém lyceu. </a:t>
            </a:r>
          </a:p>
          <a:p>
            <a:endParaRPr lang="cs-CZ" sz="1600" dirty="0" smtClean="0">
              <a:latin typeface="Georgia" pitchFamily="18" charset="0"/>
            </a:endParaRPr>
          </a:p>
          <a:p>
            <a:r>
              <a:rPr lang="cs-CZ" sz="3200" dirty="0" smtClean="0">
                <a:solidFill>
                  <a:srgbClr val="FF0000"/>
                </a:solidFill>
                <a:latin typeface="Georgia" pitchFamily="18" charset="0"/>
              </a:rPr>
              <a:t>1838 </a:t>
            </a:r>
          </a:p>
          <a:p>
            <a:r>
              <a:rPr lang="cs-CZ" sz="1600" dirty="0" smtClean="0">
                <a:latin typeface="Georgia" pitchFamily="18" charset="0"/>
              </a:rPr>
              <a:t>Zahájeny dlouhé a úmorné diskuze o reformě středního školství. I když se objevily zajímavé návrhy, strach z novot a obavy z přílišného zatížení státní pokladny nedovolily jejich realizaci. </a:t>
            </a:r>
          </a:p>
          <a:p>
            <a:endParaRPr lang="cs-CZ"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descr="P809030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23528" y="260649"/>
            <a:ext cx="814390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285720" y="1196752"/>
            <a:ext cx="8606760" cy="4524315"/>
          </a:xfrm>
          <a:prstGeom prst="rect">
            <a:avLst/>
          </a:prstGeom>
          <a:noFill/>
        </p:spPr>
        <p:txBody>
          <a:bodyPr wrap="square" rtlCol="0">
            <a:spAutoFit/>
          </a:bodyPr>
          <a:lstStyle/>
          <a:p>
            <a:r>
              <a:rPr lang="cs-CZ" sz="1600" dirty="0" smtClean="0">
                <a:latin typeface="Georgia" pitchFamily="18" charset="0"/>
              </a:rPr>
              <a:t>Pro zajímavost uveďme pasáže ze školního řádu týkající se matematiky, tak jak jsou uvedeny v knize </a:t>
            </a:r>
            <a:r>
              <a:rPr lang="cs-CZ" sz="1600" i="1" dirty="0" smtClean="0">
                <a:solidFill>
                  <a:srgbClr val="0070C0"/>
                </a:solidFill>
                <a:latin typeface="Georgia" pitchFamily="18" charset="0"/>
              </a:rPr>
              <a:t>Chlup, O.: Výchova v zrcadle pramenů. Dědictví Komenského, Praha 1948.</a:t>
            </a:r>
          </a:p>
          <a:p>
            <a:r>
              <a:rPr lang="cs-CZ" sz="1600" dirty="0" smtClean="0">
                <a:solidFill>
                  <a:srgbClr val="002060"/>
                </a:solidFill>
                <a:latin typeface="Georgia" pitchFamily="18" charset="0"/>
              </a:rPr>
              <a:t>Připomínám, že se jedná o redakci školního řádu z roku 1832.</a:t>
            </a:r>
          </a:p>
          <a:p>
            <a:endParaRPr lang="cs-CZ" sz="1600" dirty="0" smtClean="0">
              <a:solidFill>
                <a:srgbClr val="002060"/>
              </a:solidFill>
              <a:latin typeface="Georgia" pitchFamily="18" charset="0"/>
            </a:endParaRPr>
          </a:p>
          <a:p>
            <a:pPr lvl="0" indent="361950">
              <a:buFont typeface="Arial" pitchFamily="34" charset="0"/>
              <a:buChar char="•"/>
              <a:tabLst>
                <a:tab pos="361950" algn="l"/>
              </a:tabLst>
            </a:pPr>
            <a:r>
              <a:rPr lang="cs-CZ" sz="1600" dirty="0" smtClean="0">
                <a:latin typeface="Georgia" pitchFamily="18" charset="0"/>
              </a:rPr>
              <a:t>Filosofům prvního roku nechť vysvětluje denně aspoň hodinu, co je potřebné pro příští 	rok ke studiu fyziky.</a:t>
            </a:r>
          </a:p>
          <a:p>
            <a:pPr lvl="0" indent="361950">
              <a:buFont typeface="Arial" pitchFamily="34" charset="0"/>
              <a:buChar char="•"/>
              <a:tabLst>
                <a:tab pos="361950" algn="l"/>
              </a:tabLst>
            </a:pPr>
            <a:r>
              <a:rPr lang="cs-CZ" sz="1600" dirty="0" smtClean="0">
                <a:latin typeface="Georgia" pitchFamily="18" charset="0"/>
              </a:rPr>
              <a:t>Proto ať probírá algebru, geometrii a trigonometrii povinnou, a pokud možno i sférickou, 	i průřezy koule tak, aby si v nich žáci položili pevný základ pro vyšší studium. Pokud však 	tyto obory byly 	probírány v nižších školách, postačí je na počátku zopakovat a potom 	přejít k vyššímu učení.</a:t>
            </a:r>
          </a:p>
          <a:p>
            <a:pPr lvl="0" indent="361950">
              <a:buFont typeface="Arial" pitchFamily="34" charset="0"/>
              <a:buChar char="•"/>
              <a:tabLst>
                <a:tab pos="361950" algn="l"/>
              </a:tabLst>
            </a:pPr>
            <a:r>
              <a:rPr lang="cs-CZ" sz="1600" dirty="0" smtClean="0">
                <a:latin typeface="Georgia" pitchFamily="18" charset="0"/>
              </a:rPr>
              <a:t>Ve druhé a také ve třetím roce (kde to bude vhodné) vyloží analytickou geometrii a 	diferenciální a integrální počet. Ať však k těmto studijím nepřipouští nikoho, kdo dobře 	neprodělal učení prvního roku.</a:t>
            </a:r>
          </a:p>
          <a:p>
            <a:pPr lvl="0" indent="361950">
              <a:buFont typeface="Arial" pitchFamily="34" charset="0"/>
              <a:buChar char="•"/>
              <a:tabLst>
                <a:tab pos="361950" algn="l"/>
              </a:tabLst>
            </a:pPr>
            <a:r>
              <a:rPr lang="cs-CZ" sz="1600" dirty="0" smtClean="0">
                <a:latin typeface="Georgia" pitchFamily="18" charset="0"/>
              </a:rPr>
              <a:t>Každého patnáctého dne, a to v sobotu, nechť se místo přednášek opakují hlavní věci z 	dřívějšího výkladu. V těch třídách, kde se nekonají obvyklé disputace jako ve třídách 	ostatních, nechť se několikrát za rok uspořádají slavnostní exercicie, na nichž se sejdou 	naši žáci a přijdou i pozvaní žáci z jiných učilišť. A naši profesoři nechť dávají otázky a 	požadují na ně odpovědi a důkazy.</a:t>
            </a:r>
            <a:endParaRPr lang="cs-CZ" dirty="0">
              <a:solidFill>
                <a:srgbClr val="002060"/>
              </a:solidFill>
              <a:latin typeface="Georgia"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0609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00034" y="1268760"/>
            <a:ext cx="8392446" cy="5170646"/>
          </a:xfrm>
          <a:prstGeom prst="rect">
            <a:avLst/>
          </a:prstGeom>
          <a:noFill/>
        </p:spPr>
        <p:txBody>
          <a:bodyPr wrap="square" rtlCol="0">
            <a:spAutoFit/>
          </a:bodyPr>
          <a:lstStyle/>
          <a:p>
            <a:r>
              <a:rPr lang="cs-CZ" sz="3200" dirty="0" smtClean="0">
                <a:solidFill>
                  <a:srgbClr val="FF0000"/>
                </a:solidFill>
                <a:latin typeface="Georgia" pitchFamily="18" charset="0"/>
              </a:rPr>
              <a:t>1848 – 1908</a:t>
            </a:r>
          </a:p>
          <a:p>
            <a:pPr algn="ctr">
              <a:buFont typeface="Wingdings" pitchFamily="2" charset="2"/>
              <a:buNone/>
            </a:pPr>
            <a:r>
              <a:rPr lang="cs-CZ" sz="3600" dirty="0" smtClean="0">
                <a:solidFill>
                  <a:srgbClr val="0070C0"/>
                </a:solidFill>
                <a:latin typeface="Georgia" pitchFamily="18" charset="0"/>
                <a:cs typeface="Times New Roman" pitchFamily="18" charset="0"/>
              </a:rPr>
              <a:t>1849</a:t>
            </a:r>
            <a:r>
              <a:rPr lang="cs-CZ" sz="3600" dirty="0" smtClean="0">
                <a:solidFill>
                  <a:srgbClr val="FF0000"/>
                </a:solidFill>
                <a:latin typeface="Georgia" pitchFamily="18" charset="0"/>
              </a:rPr>
              <a:t> </a:t>
            </a:r>
            <a:r>
              <a:rPr lang="cs-CZ" sz="3600" dirty="0" smtClean="0">
                <a:solidFill>
                  <a:schemeClr val="tx2"/>
                </a:solidFill>
                <a:latin typeface="Georgia" pitchFamily="18" charset="0"/>
              </a:rPr>
              <a:t> </a:t>
            </a:r>
            <a:r>
              <a:rPr lang="cs-CZ" sz="3600" dirty="0" smtClean="0">
                <a:solidFill>
                  <a:srgbClr val="0070C0"/>
                </a:solidFill>
                <a:latin typeface="Georgia" pitchFamily="18" charset="0"/>
              </a:rPr>
              <a:t>E</a:t>
            </a:r>
            <a:r>
              <a:rPr lang="cs-CZ" sz="3600" dirty="0" smtClean="0">
                <a:solidFill>
                  <a:srgbClr val="0070C0"/>
                </a:solidFill>
                <a:latin typeface="Georgia" pitchFamily="18" charset="0"/>
                <a:cs typeface="Times New Roman" pitchFamily="18" charset="0"/>
              </a:rPr>
              <a:t>xner</a:t>
            </a:r>
            <a:r>
              <a:rPr lang="cs-CZ" sz="3600" dirty="0" smtClean="0">
                <a:solidFill>
                  <a:srgbClr val="0070C0"/>
                </a:solidFill>
                <a:latin typeface="Georgia" pitchFamily="18" charset="0"/>
              </a:rPr>
              <a:t> </a:t>
            </a:r>
            <a:r>
              <a:rPr lang="cs-CZ" sz="3600" dirty="0" smtClean="0">
                <a:solidFill>
                  <a:srgbClr val="0070C0"/>
                </a:solidFill>
                <a:latin typeface="Georgia" pitchFamily="18" charset="0"/>
                <a:cs typeface="Times New Roman" pitchFamily="18" charset="0"/>
              </a:rPr>
              <a:t>–</a:t>
            </a:r>
            <a:r>
              <a:rPr lang="cs-CZ" sz="3600" dirty="0" smtClean="0">
                <a:solidFill>
                  <a:srgbClr val="0070C0"/>
                </a:solidFill>
                <a:latin typeface="Georgia" pitchFamily="18" charset="0"/>
              </a:rPr>
              <a:t> </a:t>
            </a:r>
            <a:r>
              <a:rPr lang="cs-CZ" sz="3600" dirty="0" smtClean="0">
                <a:solidFill>
                  <a:srgbClr val="0070C0"/>
                </a:solidFill>
                <a:latin typeface="Georgia" pitchFamily="18" charset="0"/>
                <a:cs typeface="Times New Roman" pitchFamily="18" charset="0"/>
              </a:rPr>
              <a:t>Bonitzova reforma</a:t>
            </a:r>
          </a:p>
          <a:p>
            <a:r>
              <a:rPr lang="cs-CZ" sz="2000" dirty="0" smtClean="0">
                <a:latin typeface="Georgia" pitchFamily="18" charset="0"/>
                <a:cs typeface="Times New Roman" pitchFamily="18" charset="0"/>
              </a:rPr>
              <a:t>Moderní české školství je u nás spojeno s reformou z roku 1849. Podle této reformy byla vytvářen</a:t>
            </a:r>
            <a:r>
              <a:rPr lang="cs-CZ" sz="2000" dirty="0" smtClean="0">
                <a:latin typeface="Georgia" pitchFamily="18" charset="0"/>
              </a:rPr>
              <a:t>a </a:t>
            </a:r>
            <a:r>
              <a:rPr lang="cs-CZ" sz="2000" dirty="0" smtClean="0">
                <a:latin typeface="Georgia" pitchFamily="18" charset="0"/>
                <a:cs typeface="Times New Roman" pitchFamily="18" charset="0"/>
              </a:rPr>
              <a:t>osmiletá gymnázia</a:t>
            </a:r>
            <a:r>
              <a:rPr lang="cs-CZ" sz="2000" dirty="0" smtClean="0">
                <a:latin typeface="Georgia" pitchFamily="18" charset="0"/>
              </a:rPr>
              <a:t> a</a:t>
            </a:r>
            <a:r>
              <a:rPr lang="cs-CZ" sz="2000" dirty="0" smtClean="0">
                <a:latin typeface="Georgia" pitchFamily="18" charset="0"/>
                <a:cs typeface="Times New Roman" pitchFamily="18" charset="0"/>
              </a:rPr>
              <a:t> šestitřídní reálky.</a:t>
            </a:r>
          </a:p>
          <a:p>
            <a:pPr algn="ctr"/>
            <a:r>
              <a:rPr lang="cs-CZ" sz="2800" dirty="0" smtClean="0">
                <a:solidFill>
                  <a:srgbClr val="0070C0"/>
                </a:solidFill>
                <a:latin typeface="Georgia" pitchFamily="18" charset="0"/>
                <a:cs typeface="Times New Roman" pitchFamily="18" charset="0"/>
              </a:rPr>
              <a:t>„Entwurf der Organization </a:t>
            </a:r>
          </a:p>
          <a:p>
            <a:pPr algn="ctr"/>
            <a:r>
              <a:rPr lang="cs-CZ" sz="2800" dirty="0" smtClean="0">
                <a:solidFill>
                  <a:srgbClr val="0070C0"/>
                </a:solidFill>
                <a:latin typeface="Georgia" pitchFamily="18" charset="0"/>
                <a:cs typeface="Times New Roman" pitchFamily="18" charset="0"/>
              </a:rPr>
              <a:t>der Gymnasien und Realschulen in Oesterreich“.</a:t>
            </a:r>
            <a:endParaRPr lang="cs-CZ" sz="2800" dirty="0" smtClean="0">
              <a:solidFill>
                <a:srgbClr val="0070C0"/>
              </a:solidFill>
              <a:latin typeface="Georgia" pitchFamily="18" charset="0"/>
            </a:endParaRPr>
          </a:p>
          <a:p>
            <a:pPr algn="ctr"/>
            <a:r>
              <a:rPr lang="cs-CZ" sz="2000" i="1" dirty="0" smtClean="0">
                <a:latin typeface="Georgia" pitchFamily="18" charset="0"/>
                <a:cs typeface="Times New Roman" pitchFamily="18" charset="0"/>
              </a:rPr>
              <a:t>“Nástin organizace gymnázií a reálek</a:t>
            </a:r>
            <a:r>
              <a:rPr lang="cs-CZ" sz="2000" i="1" dirty="0" smtClean="0">
                <a:latin typeface="Georgia" pitchFamily="18" charset="0"/>
              </a:rPr>
              <a:t> </a:t>
            </a:r>
            <a:r>
              <a:rPr lang="cs-CZ" sz="2000" i="1" dirty="0" smtClean="0">
                <a:latin typeface="Georgia" pitchFamily="18" charset="0"/>
                <a:cs typeface="Times New Roman" pitchFamily="18" charset="0"/>
              </a:rPr>
              <a:t>v</a:t>
            </a:r>
            <a:r>
              <a:rPr lang="cs-CZ" sz="2000" i="1" dirty="0" smtClean="0">
                <a:latin typeface="Georgia" pitchFamily="18" charset="0"/>
              </a:rPr>
              <a:t> </a:t>
            </a:r>
            <a:r>
              <a:rPr lang="cs-CZ" sz="2000" i="1" dirty="0" smtClean="0">
                <a:latin typeface="Georgia" pitchFamily="18" charset="0"/>
                <a:cs typeface="Times New Roman" pitchFamily="18" charset="0"/>
              </a:rPr>
              <a:t>Rakousku“. </a:t>
            </a:r>
          </a:p>
          <a:p>
            <a:pPr algn="ctr"/>
            <a:endParaRPr lang="cs-CZ" sz="2000" i="1" dirty="0" smtClean="0">
              <a:latin typeface="Georgia" pitchFamily="18" charset="0"/>
            </a:endParaRPr>
          </a:p>
          <a:p>
            <a:r>
              <a:rPr lang="cs-CZ" sz="1600" i="1" dirty="0" smtClean="0">
                <a:latin typeface="Georgia" pitchFamily="18" charset="0"/>
                <a:cs typeface="Times New Roman" pitchFamily="18" charset="0"/>
              </a:rPr>
              <a:t>		Herman  BONITZ (1814-1888), </a:t>
            </a:r>
          </a:p>
          <a:p>
            <a:r>
              <a:rPr lang="cs-CZ" sz="1600" i="1" dirty="0" smtClean="0">
                <a:latin typeface="Georgia" pitchFamily="18" charset="0"/>
                <a:cs typeface="Times New Roman" pitchFamily="18" charset="0"/>
              </a:rPr>
              <a:t>		německý filolog, profesor štětínského gymnázia</a:t>
            </a:r>
          </a:p>
          <a:p>
            <a:r>
              <a:rPr lang="cs-CZ" sz="1600" i="1" dirty="0" smtClean="0">
                <a:latin typeface="Georgia" pitchFamily="18" charset="0"/>
                <a:cs typeface="Times New Roman" pitchFamily="18" charset="0"/>
              </a:rPr>
              <a:t>			</a:t>
            </a:r>
          </a:p>
          <a:p>
            <a:r>
              <a:rPr lang="cs-CZ" sz="1600" i="1" dirty="0" smtClean="0">
                <a:latin typeface="Georgia" pitchFamily="18" charset="0"/>
                <a:cs typeface="Times New Roman" pitchFamily="18" charset="0"/>
              </a:rPr>
              <a:t>				</a:t>
            </a:r>
          </a:p>
          <a:p>
            <a:r>
              <a:rPr lang="cs-CZ" sz="1600" i="1" dirty="0" smtClean="0">
                <a:latin typeface="Georgia" pitchFamily="18" charset="0"/>
                <a:cs typeface="Times New Roman" pitchFamily="18" charset="0"/>
              </a:rPr>
              <a:t>				Franz Serafin EXNER (1802-1853), </a:t>
            </a:r>
          </a:p>
          <a:p>
            <a:r>
              <a:rPr lang="cs-CZ" sz="1600" i="1" dirty="0" smtClean="0">
                <a:latin typeface="Georgia" pitchFamily="18" charset="0"/>
                <a:cs typeface="Times New Roman" pitchFamily="18" charset="0"/>
              </a:rPr>
              <a:t>				filosof na pražské univerzitě</a:t>
            </a:r>
          </a:p>
          <a:p>
            <a:endParaRPr lang="cs-CZ" sz="1600" i="1" dirty="0" smtClean="0">
              <a:latin typeface="Georgia" pitchFamily="18" charset="0"/>
              <a:cs typeface="Times New Roman" pitchFamily="18" charset="0"/>
            </a:endParaRPr>
          </a:p>
          <a:p>
            <a:endParaRPr lang="cs-CZ" sz="1400" dirty="0">
              <a:latin typeface="Georgia" pitchFamily="18" charset="0"/>
            </a:endParaRPr>
          </a:p>
        </p:txBody>
      </p:sp>
      <p:pic>
        <p:nvPicPr>
          <p:cNvPr id="36866" name="Picture 2" descr="C:\Documents and Settings\Dag - Hrubý\Dokumenty\Obrázky\180px-Franz_Serafin_Exner.jpg"/>
          <p:cNvPicPr>
            <a:picLocks noChangeAspect="1" noChangeArrowheads="1"/>
          </p:cNvPicPr>
          <p:nvPr/>
        </p:nvPicPr>
        <p:blipFill>
          <a:blip r:embed="rId3" cstate="print"/>
          <a:srcRect/>
          <a:stretch>
            <a:fillRect/>
          </a:stretch>
        </p:blipFill>
        <p:spPr bwMode="auto">
          <a:xfrm>
            <a:off x="7524328" y="4509120"/>
            <a:ext cx="1334192" cy="1714512"/>
          </a:xfrm>
          <a:prstGeom prst="rect">
            <a:avLst/>
          </a:prstGeom>
          <a:noFill/>
        </p:spPr>
      </p:pic>
      <p:pic>
        <p:nvPicPr>
          <p:cNvPr id="68609" name="Picture 1" descr="C:\Documents and Settings\Dag - Hrubý\Plocha\220px-Hermann_Bonitz.JPG"/>
          <p:cNvPicPr>
            <a:picLocks noChangeAspect="1" noChangeArrowheads="1"/>
          </p:cNvPicPr>
          <p:nvPr/>
        </p:nvPicPr>
        <p:blipFill>
          <a:blip r:embed="rId4" cstate="print"/>
          <a:srcRect/>
          <a:stretch>
            <a:fillRect/>
          </a:stretch>
        </p:blipFill>
        <p:spPr bwMode="auto">
          <a:xfrm>
            <a:off x="683568" y="4293096"/>
            <a:ext cx="1512168" cy="18002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28596" y="285728"/>
            <a:ext cx="8229600" cy="69500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357158" y="1268760"/>
            <a:ext cx="8247290" cy="3170099"/>
          </a:xfrm>
          <a:prstGeom prst="rect">
            <a:avLst/>
          </a:prstGeom>
        </p:spPr>
        <p:txBody>
          <a:bodyPr wrap="square">
            <a:spAutoFit/>
          </a:bodyPr>
          <a:lstStyle/>
          <a:p>
            <a:pPr algn="just"/>
            <a:r>
              <a:rPr lang="cs-CZ" sz="2800" dirty="0" smtClean="0">
                <a:cs typeface="Times New Roman" pitchFamily="18" charset="0"/>
              </a:rPr>
              <a:t>       </a:t>
            </a:r>
            <a:r>
              <a:rPr lang="cs-CZ" sz="2400" i="1" dirty="0" smtClean="0">
                <a:solidFill>
                  <a:srgbClr val="0070C0"/>
                </a:solidFill>
                <a:latin typeface="Georgia" pitchFamily="18" charset="0"/>
                <a:cs typeface="Times New Roman" pitchFamily="18" charset="0"/>
              </a:rPr>
              <a:t>Reformou Bonitzovou učiněn konec</a:t>
            </a:r>
            <a:r>
              <a:rPr lang="cs-CZ" sz="2400" i="1" dirty="0" smtClean="0">
                <a:solidFill>
                  <a:srgbClr val="0070C0"/>
                </a:solidFill>
                <a:latin typeface="Georgia" pitchFamily="18" charset="0"/>
              </a:rPr>
              <a:t> jednostran</a:t>
            </a:r>
            <a:r>
              <a:rPr lang="cs-CZ" sz="2400" i="1" dirty="0" smtClean="0">
                <a:solidFill>
                  <a:srgbClr val="0070C0"/>
                </a:solidFill>
                <a:latin typeface="Georgia" pitchFamily="18" charset="0"/>
                <a:cs typeface="Times New Roman" pitchFamily="18" charset="0"/>
              </a:rPr>
              <a:t>nému pěstování klassicismu, jemuž vytčen jasněji úkol kulturní, a vedlé něhož </a:t>
            </a:r>
            <a:r>
              <a:rPr lang="cs-CZ" sz="2400" i="1" dirty="0" smtClean="0">
                <a:solidFill>
                  <a:srgbClr val="0070C0"/>
                </a:solidFill>
                <a:latin typeface="Georgia" pitchFamily="18" charset="0"/>
              </a:rPr>
              <a:t>v</a:t>
            </a:r>
            <a:r>
              <a:rPr lang="cs-CZ" sz="2400" i="1" dirty="0" smtClean="0">
                <a:solidFill>
                  <a:srgbClr val="0070C0"/>
                </a:solidFill>
                <a:latin typeface="Georgia" pitchFamily="18" charset="0"/>
                <a:cs typeface="Times New Roman" pitchFamily="18" charset="0"/>
              </a:rPr>
              <a:t>ědy přírodní jako stejně oprávněný živel vychovávací a vzdělávací uvedeny v gymnasia rakouská; ona v následcích svých znamenala zvýšení úrovně vzdě- lanosti a povznesení činnosti vědecké, k jejímuž pokroku zřízeny v té době též fakulty filosofické.</a:t>
            </a:r>
          </a:p>
          <a:p>
            <a:pPr algn="just"/>
            <a:endParaRPr lang="cs-CZ" sz="2800" i="1" dirty="0" smtClean="0">
              <a:solidFill>
                <a:srgbClr val="0070C0"/>
              </a:solidFill>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332656"/>
            <a:ext cx="8391306"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28596" y="1124744"/>
            <a:ext cx="8103844" cy="5047536"/>
          </a:xfrm>
          <a:prstGeom prst="rect">
            <a:avLst/>
          </a:prstGeom>
          <a:noFill/>
        </p:spPr>
        <p:txBody>
          <a:bodyPr wrap="square" rtlCol="0">
            <a:spAutoFit/>
          </a:bodyPr>
          <a:lstStyle/>
          <a:p>
            <a:pPr>
              <a:tabLst>
                <a:tab pos="3143250" algn="l"/>
              </a:tabLst>
            </a:pPr>
            <a:r>
              <a:rPr lang="cs-CZ" sz="2400" dirty="0" smtClean="0">
                <a:solidFill>
                  <a:srgbClr val="FF0000"/>
                </a:solidFill>
                <a:latin typeface="Georgia" pitchFamily="18" charset="0"/>
              </a:rPr>
              <a:t>Učební plán gymnázia z roku 1849</a:t>
            </a:r>
          </a:p>
          <a:p>
            <a:pPr>
              <a:tabLst>
                <a:tab pos="3143250" algn="l"/>
              </a:tabLst>
            </a:pPr>
            <a:endParaRPr lang="cs-CZ" sz="2400" dirty="0" smtClean="0">
              <a:solidFill>
                <a:srgbClr val="FF0000"/>
              </a:solidFill>
              <a:latin typeface="Georgia" pitchFamily="18" charset="0"/>
            </a:endParaRPr>
          </a:p>
          <a:p>
            <a:pPr defTabSz="360000"/>
            <a:r>
              <a:rPr lang="cs-CZ" sz="1600" u="sng" dirty="0" smtClean="0">
                <a:latin typeface="Georgia" pitchFamily="18" charset="0"/>
              </a:rPr>
              <a:t>Předmět/Ročník					1	2	3	4	5	6	7	8			Ph		</a:t>
            </a:r>
            <a:endParaRPr lang="cs-CZ" sz="1600" dirty="0" smtClean="0">
              <a:latin typeface="Georgia" pitchFamily="18" charset="0"/>
            </a:endParaRPr>
          </a:p>
          <a:p>
            <a:pPr defTabSz="360000"/>
            <a:r>
              <a:rPr lang="cs-CZ" sz="1600" dirty="0" smtClean="0">
                <a:latin typeface="Georgia" pitchFamily="18" charset="0"/>
              </a:rPr>
              <a:t>Náboženství						2	2	2	2	2	2	2	2			16	</a:t>
            </a:r>
          </a:p>
          <a:p>
            <a:pPr defTabSz="360000"/>
            <a:r>
              <a:rPr lang="cs-CZ" sz="1600" dirty="0" smtClean="0">
                <a:latin typeface="Georgia" pitchFamily="18" charset="0"/>
              </a:rPr>
              <a:t>Latina								8	6	5	6	6	6	5	5			47</a:t>
            </a:r>
          </a:p>
          <a:p>
            <a:pPr defTabSz="360000"/>
            <a:r>
              <a:rPr lang="cs-CZ" sz="1600" dirty="0" smtClean="0">
                <a:latin typeface="Georgia" pitchFamily="18" charset="0"/>
              </a:rPr>
              <a:t>Řečtina								0	0	5	4	4	4	5	6			28</a:t>
            </a:r>
          </a:p>
          <a:p>
            <a:pPr defTabSz="360000"/>
            <a:r>
              <a:rPr lang="cs-CZ" sz="1600" dirty="0" smtClean="0">
                <a:latin typeface="Georgia" pitchFamily="18" charset="0"/>
              </a:rPr>
              <a:t>Vyučovací jazyk						4	4	3	3	2	3	3	3			25</a:t>
            </a:r>
          </a:p>
          <a:p>
            <a:pPr defTabSz="360000"/>
            <a:r>
              <a:rPr lang="cs-CZ" sz="1600" dirty="0" smtClean="0">
                <a:latin typeface="Georgia" pitchFamily="18" charset="0"/>
              </a:rPr>
              <a:t>Dějepis a zeměpis					3	3	3	3	4	3	3	3			25</a:t>
            </a:r>
          </a:p>
          <a:p>
            <a:pPr defTabSz="360000"/>
            <a:r>
              <a:rPr lang="cs-CZ" sz="1600" dirty="0" smtClean="0">
                <a:latin typeface="Georgia" pitchFamily="18" charset="0"/>
              </a:rPr>
              <a:t>Matematika						3	3	3	3	4	3	3	0			22</a:t>
            </a:r>
          </a:p>
          <a:p>
            <a:pPr defTabSz="360000"/>
            <a:r>
              <a:rPr lang="cs-CZ" sz="1600" dirty="0" smtClean="0">
                <a:latin typeface="Georgia" pitchFamily="18" charset="0"/>
              </a:rPr>
              <a:t>Fyzika a Biologie					2	2	3	3	2	3	3	3			</a:t>
            </a:r>
            <a:r>
              <a:rPr lang="cs-CZ" sz="1600" dirty="0" smtClean="0">
                <a:latin typeface="Georgia" pitchFamily="18" charset="0"/>
              </a:rPr>
              <a:t> 21</a:t>
            </a:r>
            <a:endParaRPr lang="cs-CZ" sz="1600" dirty="0" smtClean="0">
              <a:latin typeface="Georgia" pitchFamily="18" charset="0"/>
            </a:endParaRPr>
          </a:p>
          <a:p>
            <a:pPr defTabSz="360000"/>
            <a:r>
              <a:rPr lang="cs-CZ" sz="1600" dirty="0" smtClean="0">
                <a:latin typeface="Georgia" pitchFamily="18" charset="0"/>
              </a:rPr>
              <a:t>Fyzika								0	0	2	3	0	0	3	3			</a:t>
            </a:r>
            <a:r>
              <a:rPr lang="cs-CZ" sz="1600" dirty="0" smtClean="0">
                <a:latin typeface="Georgia" pitchFamily="18" charset="0"/>
              </a:rPr>
              <a:t> 11</a:t>
            </a:r>
            <a:endParaRPr lang="cs-CZ" sz="1600" dirty="0" smtClean="0">
              <a:latin typeface="Georgia" pitchFamily="18" charset="0"/>
            </a:endParaRPr>
          </a:p>
          <a:p>
            <a:pPr defTabSz="360000"/>
            <a:r>
              <a:rPr lang="cs-CZ" sz="1600" u="sng" dirty="0" smtClean="0">
                <a:latin typeface="Georgia" pitchFamily="18" charset="0"/>
              </a:rPr>
              <a:t>Filozofická propedeutika			0	0	0	0	0	0	0	2			  2		</a:t>
            </a:r>
          </a:p>
          <a:p>
            <a:pPr defTabSz="360000"/>
            <a:r>
              <a:rPr lang="cs-CZ" sz="1600" dirty="0" smtClean="0">
                <a:latin typeface="Georgia" pitchFamily="18" charset="0"/>
              </a:rPr>
              <a:t>Celkem						  	    22   20    24   24    22   22   22   24    		     </a:t>
            </a:r>
          </a:p>
          <a:p>
            <a:pPr defTabSz="360000"/>
            <a:endParaRPr lang="cs-CZ" sz="1600" dirty="0" smtClean="0">
              <a:latin typeface="Georgia" pitchFamily="18" charset="0"/>
            </a:endParaRPr>
          </a:p>
          <a:p>
            <a:pPr defTabSz="360000"/>
            <a:r>
              <a:rPr lang="cs-CZ" sz="1100" i="1" dirty="0" smtClean="0">
                <a:solidFill>
                  <a:srgbClr val="0070C0"/>
                </a:solidFill>
                <a:latin typeface="Georgia" pitchFamily="18" charset="0"/>
              </a:rPr>
              <a:t>Zdroj: Řezníčková, K.: Študáci a kantoři za starého Rakouska – České střední školy v letech 1867-1918. Libri, Praha 2007. (strana 203) </a:t>
            </a:r>
          </a:p>
          <a:p>
            <a:pPr defTabSz="360000"/>
            <a:endParaRPr lang="cs-CZ" sz="1200" i="1" dirty="0" smtClean="0">
              <a:latin typeface="Georgia" pitchFamily="18" charset="0"/>
            </a:endParaRPr>
          </a:p>
          <a:p>
            <a:pPr defTabSz="360000"/>
            <a:r>
              <a:rPr lang="cs-CZ" sz="1600" i="1" dirty="0" smtClean="0">
                <a:latin typeface="Georgia" pitchFamily="18" charset="0"/>
              </a:rPr>
              <a:t>Učební plán se změnil v roce 1853, 1856, 1878, 1884, 1891, 1919, 1927 a 1933</a:t>
            </a:r>
          </a:p>
          <a:p>
            <a:pPr defTabSz="360000"/>
            <a:r>
              <a:rPr lang="cs-CZ" sz="1600" i="1" dirty="0" smtClean="0">
                <a:latin typeface="Georgia" pitchFamily="18" charset="0"/>
              </a:rPr>
              <a:t>(klasická gymnázia).</a:t>
            </a:r>
            <a:r>
              <a:rPr lang="cs-CZ" sz="1600" dirty="0" smtClean="0"/>
              <a:t>																						</a:t>
            </a:r>
            <a:endParaRPr lang="cs-CZ" sz="16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83568" y="260649"/>
            <a:ext cx="7960398"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571472" y="1124744"/>
            <a:ext cx="8249000" cy="2923877"/>
          </a:xfrm>
          <a:prstGeom prst="rect">
            <a:avLst/>
          </a:prstGeom>
          <a:noFill/>
        </p:spPr>
        <p:txBody>
          <a:bodyPr wrap="square" rtlCol="0">
            <a:spAutoFit/>
          </a:bodyPr>
          <a:lstStyle/>
          <a:p>
            <a:r>
              <a:rPr lang="cs-CZ" sz="3200" dirty="0" smtClean="0">
                <a:solidFill>
                  <a:srgbClr val="FF0000"/>
                </a:solidFill>
                <a:latin typeface="Georgia" pitchFamily="18" charset="0"/>
              </a:rPr>
              <a:t>1848</a:t>
            </a:r>
          </a:p>
          <a:p>
            <a:pPr indent="266700">
              <a:buFont typeface="Arial" pitchFamily="34" charset="0"/>
              <a:buChar char="•"/>
            </a:pPr>
            <a:r>
              <a:rPr lang="cs-CZ" sz="1600" dirty="0" smtClean="0">
                <a:latin typeface="Georgia" pitchFamily="18" charset="0"/>
              </a:rPr>
              <a:t>zrušena Studijní dvorská komise</a:t>
            </a:r>
          </a:p>
          <a:p>
            <a:pPr indent="266700">
              <a:buFont typeface="Arial" pitchFamily="34" charset="0"/>
              <a:buChar char="•"/>
            </a:pPr>
            <a:r>
              <a:rPr lang="cs-CZ" sz="1600" dirty="0" smtClean="0">
                <a:latin typeface="Georgia" pitchFamily="18" charset="0"/>
              </a:rPr>
              <a:t>svůj vzor viděli rakouští reformátoři v pruském školském modelu</a:t>
            </a:r>
          </a:p>
          <a:p>
            <a:pPr indent="266700">
              <a:buFont typeface="Arial" pitchFamily="34" charset="0"/>
              <a:buChar char="•"/>
            </a:pPr>
            <a:r>
              <a:rPr lang="cs-CZ" sz="2000" dirty="0" smtClean="0">
                <a:solidFill>
                  <a:srgbClr val="0070C0"/>
                </a:solidFill>
                <a:latin typeface="Georgia" pitchFamily="18" charset="0"/>
              </a:rPr>
              <a:t>Karl Wilhelm von HUMBOLDT </a:t>
            </a:r>
            <a:r>
              <a:rPr lang="cs-CZ" sz="1600" dirty="0" smtClean="0">
                <a:solidFill>
                  <a:srgbClr val="0070C0"/>
                </a:solidFill>
                <a:latin typeface="Georgia" pitchFamily="18" charset="0"/>
              </a:rPr>
              <a:t>(22. 6. 1767 – 8. 4. 1835)</a:t>
            </a:r>
          </a:p>
          <a:p>
            <a:pPr indent="266700">
              <a:buFont typeface="Arial" pitchFamily="34" charset="0"/>
              <a:buChar char="•"/>
              <a:tabLst>
                <a:tab pos="266700" algn="l"/>
              </a:tabLst>
            </a:pPr>
            <a:r>
              <a:rPr lang="cs-CZ" sz="1600" dirty="0" smtClean="0">
                <a:solidFill>
                  <a:srgbClr val="FF0000"/>
                </a:solidFill>
                <a:latin typeface="Georgia" pitchFamily="18" charset="0"/>
              </a:rPr>
              <a:t>harmonické vzdělání individua má být dosaženo jazykovou výukou, </a:t>
            </a:r>
          </a:p>
          <a:p>
            <a:pPr indent="266700">
              <a:tabLst>
                <a:tab pos="266700" algn="l"/>
              </a:tabLst>
            </a:pPr>
            <a:r>
              <a:rPr lang="cs-CZ" sz="1600" dirty="0" smtClean="0">
                <a:solidFill>
                  <a:srgbClr val="FF0000"/>
                </a:solidFill>
                <a:latin typeface="Georgia" pitchFamily="18" charset="0"/>
              </a:rPr>
              <a:t>především studiem řečtiny, protože se charakter řeckého národa </a:t>
            </a:r>
          </a:p>
          <a:p>
            <a:pPr indent="266700">
              <a:tabLst>
                <a:tab pos="266700" algn="l"/>
              </a:tabLst>
            </a:pPr>
            <a:r>
              <a:rPr lang="cs-CZ" sz="1600" dirty="0" smtClean="0">
                <a:solidFill>
                  <a:srgbClr val="FF0000"/>
                </a:solidFill>
                <a:latin typeface="Georgia" pitchFamily="18" charset="0"/>
              </a:rPr>
              <a:t>nejvíce blíží charakteru člověka (lidství) vůbec</a:t>
            </a:r>
          </a:p>
          <a:p>
            <a:pPr indent="266700">
              <a:buFont typeface="Arial" pitchFamily="34" charset="0"/>
              <a:buChar char="•"/>
              <a:tabLst>
                <a:tab pos="266700" algn="l"/>
              </a:tabLst>
            </a:pPr>
            <a:r>
              <a:rPr lang="cs-CZ" sz="1600" dirty="0" smtClean="0">
                <a:latin typeface="Georgia" pitchFamily="18" charset="0"/>
              </a:rPr>
              <a:t>všeobecné vzdělání člověka chápal Humboldt jako encyklopedickou</a:t>
            </a:r>
          </a:p>
          <a:p>
            <a:pPr indent="266700">
              <a:tabLst>
                <a:tab pos="266700" algn="l"/>
              </a:tabLst>
            </a:pPr>
            <a:r>
              <a:rPr lang="cs-CZ" sz="1600" dirty="0" smtClean="0">
                <a:latin typeface="Georgia" pitchFamily="18" charset="0"/>
              </a:rPr>
              <a:t> výuku na základě mnohostranného učebného plánu, jehož těžiště leží v jazykové výuce</a:t>
            </a:r>
          </a:p>
          <a:p>
            <a:pPr indent="266700">
              <a:buFont typeface="Arial" pitchFamily="34" charset="0"/>
              <a:buChar char="•"/>
            </a:pPr>
            <a:r>
              <a:rPr lang="cs-CZ" sz="1600" dirty="0" smtClean="0">
                <a:latin typeface="Georgia" pitchFamily="18" charset="0"/>
              </a:rPr>
              <a:t>první ministr vyučování </a:t>
            </a:r>
            <a:r>
              <a:rPr lang="cs-CZ" sz="2000" dirty="0" smtClean="0">
                <a:solidFill>
                  <a:srgbClr val="0070C0"/>
                </a:solidFill>
                <a:latin typeface="Georgia" pitchFamily="18" charset="0"/>
              </a:rPr>
              <a:t>Franz von Sommaruga </a:t>
            </a:r>
            <a:r>
              <a:rPr lang="cs-CZ" sz="1600" dirty="0" smtClean="0">
                <a:solidFill>
                  <a:srgbClr val="0070C0"/>
                </a:solidFill>
                <a:latin typeface="Georgia" pitchFamily="18" charset="0"/>
              </a:rPr>
              <a:t>(18. 4. 1780 – 2. 10. 1860)</a:t>
            </a:r>
          </a:p>
        </p:txBody>
      </p:sp>
      <p:pic>
        <p:nvPicPr>
          <p:cNvPr id="59394" name="Picture 2" descr="http://aeiou.iicm.tugraz.at/aeiou.encyclop.data.image.s/s642857a.jps">
            <a:hlinkClick r:id="rId3"/>
          </p:cNvPr>
          <p:cNvPicPr>
            <a:picLocks noChangeAspect="1" noChangeArrowheads="1"/>
          </p:cNvPicPr>
          <p:nvPr/>
        </p:nvPicPr>
        <p:blipFill>
          <a:blip r:embed="rId4" cstate="print"/>
          <a:srcRect/>
          <a:stretch>
            <a:fillRect/>
          </a:stretch>
        </p:blipFill>
        <p:spPr bwMode="auto">
          <a:xfrm>
            <a:off x="971600" y="4149080"/>
            <a:ext cx="1411090" cy="1881453"/>
          </a:xfrm>
          <a:prstGeom prst="rect">
            <a:avLst/>
          </a:prstGeom>
          <a:noFill/>
        </p:spPr>
      </p:pic>
      <p:sp>
        <p:nvSpPr>
          <p:cNvPr id="5" name="TextovéPole 4"/>
          <p:cNvSpPr txBox="1"/>
          <p:nvPr/>
        </p:nvSpPr>
        <p:spPr>
          <a:xfrm>
            <a:off x="2483768" y="4077072"/>
            <a:ext cx="6048672" cy="369332"/>
          </a:xfrm>
          <a:prstGeom prst="rect">
            <a:avLst/>
          </a:prstGeom>
          <a:noFill/>
        </p:spPr>
        <p:txBody>
          <a:bodyPr wrap="square" rtlCol="0">
            <a:spAutoFit/>
          </a:bodyPr>
          <a:lstStyle/>
          <a:p>
            <a:r>
              <a:rPr lang="cs-CZ" dirty="0" smtClean="0">
                <a:latin typeface="Georgia" pitchFamily="18" charset="0"/>
              </a:rPr>
              <a:t>Ministerstvo veřejného vyučování </a:t>
            </a:r>
            <a:r>
              <a:rPr lang="cs-CZ" sz="1000" dirty="0" smtClean="0">
                <a:latin typeface="Georgia" pitchFamily="18" charset="0"/>
              </a:rPr>
              <a:t>(František Palacký)</a:t>
            </a:r>
            <a:endParaRPr lang="cs-CZ" sz="1000" dirty="0">
              <a:latin typeface="Georgia" pitchFamily="18" charset="0"/>
            </a:endParaRPr>
          </a:p>
        </p:txBody>
      </p:sp>
      <p:pic>
        <p:nvPicPr>
          <p:cNvPr id="120834" name="Picture 2"/>
          <p:cNvPicPr>
            <a:picLocks noChangeAspect="1" noChangeArrowheads="1"/>
          </p:cNvPicPr>
          <p:nvPr/>
        </p:nvPicPr>
        <p:blipFill>
          <a:blip r:embed="rId5" cstate="print"/>
          <a:srcRect/>
          <a:stretch>
            <a:fillRect/>
          </a:stretch>
        </p:blipFill>
        <p:spPr bwMode="auto">
          <a:xfrm>
            <a:off x="2555776" y="4725144"/>
            <a:ext cx="2592288" cy="1255080"/>
          </a:xfrm>
          <a:prstGeom prst="rect">
            <a:avLst/>
          </a:prstGeom>
          <a:noFill/>
          <a:ln w="9525">
            <a:noFill/>
            <a:miter lim="800000"/>
            <a:headEnd/>
            <a:tailEnd/>
          </a:ln>
        </p:spPr>
      </p:pic>
      <p:pic>
        <p:nvPicPr>
          <p:cNvPr id="120833" name="Picture 1"/>
          <p:cNvPicPr>
            <a:picLocks noChangeAspect="1" noChangeArrowheads="1"/>
          </p:cNvPicPr>
          <p:nvPr/>
        </p:nvPicPr>
        <p:blipFill>
          <a:blip r:embed="rId6" cstate="print"/>
          <a:srcRect/>
          <a:stretch>
            <a:fillRect/>
          </a:stretch>
        </p:blipFill>
        <p:spPr bwMode="auto">
          <a:xfrm>
            <a:off x="7020272" y="980728"/>
            <a:ext cx="1738712" cy="2376264"/>
          </a:xfrm>
          <a:prstGeom prst="rect">
            <a:avLst/>
          </a:prstGeom>
          <a:noFill/>
          <a:ln w="9525">
            <a:noFill/>
            <a:miter lim="800000"/>
            <a:headEnd/>
            <a:tailEnd/>
          </a:ln>
        </p:spPr>
      </p:pic>
      <p:sp>
        <p:nvSpPr>
          <p:cNvPr id="8" name="TextovéPole 7"/>
          <p:cNvSpPr txBox="1"/>
          <p:nvPr/>
        </p:nvSpPr>
        <p:spPr>
          <a:xfrm>
            <a:off x="5508104" y="4509120"/>
            <a:ext cx="3203848" cy="1846659"/>
          </a:xfrm>
          <a:prstGeom prst="rect">
            <a:avLst/>
          </a:prstGeom>
          <a:noFill/>
        </p:spPr>
        <p:txBody>
          <a:bodyPr wrap="square" rtlCol="0">
            <a:spAutoFit/>
          </a:bodyPr>
          <a:lstStyle/>
          <a:p>
            <a:pPr fontAlgn="auto">
              <a:spcBef>
                <a:spcPts val="0"/>
              </a:spcBef>
              <a:spcAft>
                <a:spcPts val="0"/>
              </a:spcAft>
              <a:defRPr/>
            </a:pPr>
            <a:r>
              <a:rPr lang="cs-CZ" sz="1200" dirty="0" smtClean="0">
                <a:latin typeface="Georgia" pitchFamily="18" charset="0"/>
              </a:rPr>
              <a:t>Humboldt  při výchově zdůrazňuje čtyři hlavní aspekty:</a:t>
            </a:r>
          </a:p>
          <a:p>
            <a:pPr marL="342900" indent="-342900" fontAlgn="auto">
              <a:spcBef>
                <a:spcPts val="0"/>
              </a:spcBef>
              <a:spcAft>
                <a:spcPts val="0"/>
              </a:spcAft>
              <a:buFont typeface="+mj-lt"/>
              <a:buAutoNum type="arabicPeriod"/>
              <a:defRPr/>
            </a:pPr>
            <a:r>
              <a:rPr lang="cs-CZ" sz="1200" dirty="0" smtClean="0">
                <a:latin typeface="Georgia" pitchFamily="18" charset="0"/>
              </a:rPr>
              <a:t>Přednost všeobecné výchovy před profesní přípravou</a:t>
            </a:r>
          </a:p>
          <a:p>
            <a:pPr marL="342900" indent="-342900" fontAlgn="auto">
              <a:spcBef>
                <a:spcPts val="0"/>
              </a:spcBef>
              <a:spcAft>
                <a:spcPts val="0"/>
              </a:spcAft>
              <a:buFont typeface="+mj-lt"/>
              <a:buAutoNum type="arabicPeriod"/>
              <a:defRPr/>
            </a:pPr>
            <a:r>
              <a:rPr lang="cs-CZ" sz="1200" dirty="0" smtClean="0">
                <a:latin typeface="Georgia" pitchFamily="18" charset="0"/>
              </a:rPr>
              <a:t>Jednotný školský systém</a:t>
            </a:r>
          </a:p>
          <a:p>
            <a:pPr marL="342900" indent="-342900" fontAlgn="auto">
              <a:spcBef>
                <a:spcPts val="0"/>
              </a:spcBef>
              <a:spcAft>
                <a:spcPts val="0"/>
              </a:spcAft>
              <a:buFont typeface="+mj-lt"/>
              <a:buAutoNum type="arabicPeriod"/>
              <a:defRPr/>
            </a:pPr>
            <a:r>
              <a:rPr lang="cs-CZ" sz="1200" dirty="0" smtClean="0">
                <a:latin typeface="Georgia" pitchFamily="18" charset="0"/>
              </a:rPr>
              <a:t>Omezení státních vlivů na výchovu</a:t>
            </a:r>
          </a:p>
          <a:p>
            <a:pPr marL="342900" indent="-342900" fontAlgn="auto">
              <a:spcBef>
                <a:spcPts val="0"/>
              </a:spcBef>
              <a:spcAft>
                <a:spcPts val="0"/>
              </a:spcAft>
              <a:buFont typeface="+mj-lt"/>
              <a:buAutoNum type="arabicPeriod"/>
              <a:defRPr/>
            </a:pPr>
            <a:r>
              <a:rPr lang="cs-CZ" sz="1200" dirty="0" smtClean="0">
                <a:latin typeface="Georgia" pitchFamily="18" charset="0"/>
              </a:rPr>
              <a:t>Překonání poddanské mentality a rozvoj jedincova sebeurčení</a:t>
            </a:r>
          </a:p>
          <a:p>
            <a:endParaRPr lang="cs-CZ"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p:cNvPicPr>
            <a:picLocks noChangeAspect="1" noChangeArrowheads="1"/>
          </p:cNvPicPr>
          <p:nvPr/>
        </p:nvPicPr>
        <p:blipFill>
          <a:blip r:embed="rId3" cstate="print"/>
          <a:srcRect/>
          <a:stretch>
            <a:fillRect/>
          </a:stretch>
        </p:blipFill>
        <p:spPr bwMode="auto">
          <a:xfrm>
            <a:off x="762000" y="1090613"/>
            <a:ext cx="7620000" cy="467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85720" y="785794"/>
            <a:ext cx="8678768" cy="5632311"/>
          </a:xfrm>
          <a:prstGeom prst="rect">
            <a:avLst/>
          </a:prstGeom>
        </p:spPr>
        <p:txBody>
          <a:bodyPr wrap="square">
            <a:spAutoFit/>
          </a:bodyPr>
          <a:lstStyle/>
          <a:p>
            <a:r>
              <a:rPr lang="cs-CZ" sz="3200" dirty="0" smtClean="0">
                <a:solidFill>
                  <a:srgbClr val="FF0000"/>
                </a:solidFill>
                <a:latin typeface="Georgia" pitchFamily="18" charset="0"/>
              </a:rPr>
              <a:t>1849</a:t>
            </a:r>
            <a:endParaRPr lang="cs-CZ" sz="2400" dirty="0" smtClean="0">
              <a:solidFill>
                <a:srgbClr val="FF0000"/>
              </a:solidFill>
              <a:latin typeface="Georgia" pitchFamily="18" charset="0"/>
            </a:endParaRPr>
          </a:p>
          <a:p>
            <a:pPr marL="0" lvl="1"/>
            <a:endParaRPr lang="cs-CZ" sz="1600" dirty="0" smtClean="0">
              <a:solidFill>
                <a:srgbClr val="FF0000"/>
              </a:solidFill>
              <a:latin typeface="Georgia" pitchFamily="18" charset="0"/>
            </a:endParaRPr>
          </a:p>
          <a:p>
            <a:pPr marL="457200" lvl="2" defTabSz="360000">
              <a:buFont typeface="Arial" pitchFamily="34" charset="0"/>
              <a:buChar char="•"/>
            </a:pPr>
            <a:r>
              <a:rPr lang="cs-CZ" sz="1600" dirty="0" smtClean="0">
                <a:solidFill>
                  <a:srgbClr val="FF0000"/>
                </a:solidFill>
                <a:latin typeface="Georgia" pitchFamily="18" charset="0"/>
              </a:rPr>
              <a:t>	</a:t>
            </a:r>
            <a:r>
              <a:rPr lang="cs-CZ" sz="2400" dirty="0" smtClean="0">
                <a:solidFill>
                  <a:srgbClr val="FF0000"/>
                </a:solidFill>
                <a:latin typeface="Georgia" pitchFamily="18" charset="0"/>
              </a:rPr>
              <a:t>zavedena maturitní zkouška na gymnáziu</a:t>
            </a:r>
          </a:p>
          <a:p>
            <a:pPr lvl="1" indent="266700">
              <a:buFont typeface="Arial" pitchFamily="34" charset="0"/>
              <a:buChar char="•"/>
            </a:pPr>
            <a:r>
              <a:rPr lang="cs-CZ" sz="1600" dirty="0" smtClean="0">
                <a:latin typeface="Georgia" pitchFamily="18" charset="0"/>
              </a:rPr>
              <a:t>provizorní schválení „Nástinu“ císařem 16. září 1849,</a:t>
            </a:r>
          </a:p>
          <a:p>
            <a:pPr lvl="1" indent="266700">
              <a:buFont typeface="Arial" pitchFamily="34" charset="0"/>
              <a:buChar char="•"/>
            </a:pPr>
            <a:r>
              <a:rPr lang="cs-CZ" sz="1600" dirty="0" smtClean="0">
                <a:latin typeface="Georgia" pitchFamily="18" charset="0"/>
              </a:rPr>
              <a:t>definitivní potvrzení 9. prosince 1854</a:t>
            </a:r>
          </a:p>
          <a:p>
            <a:pPr lvl="1" indent="266700">
              <a:buFont typeface="Arial" pitchFamily="34" charset="0"/>
              <a:buChar char="•"/>
            </a:pPr>
            <a:r>
              <a:rPr lang="cs-CZ" sz="1600" dirty="0" smtClean="0">
                <a:latin typeface="Georgia" pitchFamily="18" charset="0"/>
              </a:rPr>
              <a:t>první část „Nástinu“ věnována gymnáziím, druhá část reálkám</a:t>
            </a:r>
          </a:p>
          <a:p>
            <a:pPr lvl="1" indent="266700">
              <a:buFont typeface="Arial" pitchFamily="34" charset="0"/>
              <a:buChar char="•"/>
              <a:tabLst>
                <a:tab pos="714375" algn="l"/>
              </a:tabLst>
            </a:pPr>
            <a:r>
              <a:rPr lang="cs-CZ" sz="1600" dirty="0" smtClean="0">
                <a:latin typeface="Georgia" pitchFamily="18" charset="0"/>
              </a:rPr>
              <a:t>Bonitz s Exnerem usilovali o harmonickou vyváženost humanitních			předmětů s obory exaktními, vliv Herbartův </a:t>
            </a:r>
          </a:p>
          <a:p>
            <a:pPr lvl="1" indent="266700">
              <a:buFont typeface="Arial" pitchFamily="34" charset="0"/>
              <a:buChar char="•"/>
            </a:pPr>
            <a:r>
              <a:rPr lang="cs-CZ" sz="1600" i="1" dirty="0" smtClean="0">
                <a:latin typeface="Georgia" pitchFamily="18" charset="0"/>
              </a:rPr>
              <a:t>realia </a:t>
            </a:r>
            <a:r>
              <a:rPr lang="cs-CZ" sz="1600" dirty="0" smtClean="0">
                <a:latin typeface="Georgia" pitchFamily="18" charset="0"/>
              </a:rPr>
              <a:t>patří stejným právem k úplnému vzdělání jako </a:t>
            </a:r>
            <a:r>
              <a:rPr lang="cs-CZ" sz="1600" i="1" dirty="0" smtClean="0">
                <a:latin typeface="Georgia" pitchFamily="18" charset="0"/>
              </a:rPr>
              <a:t>humaniora</a:t>
            </a:r>
          </a:p>
          <a:p>
            <a:pPr marL="714375" lvl="1" indent="-266700">
              <a:buFont typeface="Arial" pitchFamily="34" charset="0"/>
              <a:buChar char="•"/>
              <a:tabLst>
                <a:tab pos="266700" algn="l"/>
              </a:tabLst>
            </a:pPr>
            <a:r>
              <a:rPr lang="cs-CZ" sz="1600" dirty="0" smtClean="0">
                <a:solidFill>
                  <a:srgbClr val="0070C0"/>
                </a:solidFill>
                <a:latin typeface="Georgia" pitchFamily="18" charset="0"/>
              </a:rPr>
              <a:t>lze říci, že po roce 1848 nespočívalo rakouské gymnázium hlavně na 		          klasickém vzdělání, ale spíše na spojení filologického a matematicko-</a:t>
            </a:r>
          </a:p>
          <a:p>
            <a:pPr marL="714375" lvl="1" indent="-266700">
              <a:tabLst>
                <a:tab pos="266700" algn="l"/>
              </a:tabLst>
            </a:pPr>
            <a:r>
              <a:rPr lang="cs-CZ" sz="1600" dirty="0" smtClean="0">
                <a:solidFill>
                  <a:srgbClr val="0070C0"/>
                </a:solidFill>
                <a:latin typeface="Georgia" pitchFamily="18" charset="0"/>
              </a:rPr>
              <a:t>	přírodovědného vzdělání</a:t>
            </a:r>
          </a:p>
          <a:p>
            <a:pPr lvl="1" indent="266700">
              <a:buFont typeface="Arial" pitchFamily="34" charset="0"/>
              <a:buChar char="•"/>
              <a:tabLst>
                <a:tab pos="266700" algn="l"/>
              </a:tabLst>
            </a:pPr>
            <a:r>
              <a:rPr lang="cs-CZ" sz="1600" dirty="0" smtClean="0">
                <a:latin typeface="Georgia" pitchFamily="18" charset="0"/>
              </a:rPr>
              <a:t>klasické jazyky ale stále tvořily více jak 40 procent učebních plánů</a:t>
            </a:r>
          </a:p>
          <a:p>
            <a:pPr lvl="1" indent="266700">
              <a:buFont typeface="Arial" pitchFamily="34" charset="0"/>
              <a:buChar char="•"/>
              <a:tabLst>
                <a:tab pos="266700" algn="l"/>
              </a:tabLst>
            </a:pPr>
            <a:endParaRPr lang="cs-CZ" sz="1600" dirty="0" smtClean="0">
              <a:latin typeface="Georgia" pitchFamily="18" charset="0"/>
            </a:endParaRPr>
          </a:p>
          <a:p>
            <a:pPr lvl="1" indent="266700">
              <a:buFont typeface="Arial" pitchFamily="34" charset="0"/>
              <a:buChar char="•"/>
              <a:tabLst>
                <a:tab pos="266700" algn="l"/>
              </a:tabLst>
            </a:pPr>
            <a:endParaRPr lang="cs-CZ" sz="1600" dirty="0" smtClean="0">
              <a:latin typeface="Georgia" pitchFamily="18" charset="0"/>
            </a:endParaRPr>
          </a:p>
          <a:p>
            <a:pPr lvl="1" indent="266700">
              <a:buFont typeface="Arial" pitchFamily="34" charset="0"/>
              <a:buChar char="•"/>
              <a:tabLst>
                <a:tab pos="266700" algn="l"/>
              </a:tabLst>
            </a:pPr>
            <a:endParaRPr lang="cs-CZ" sz="1600" dirty="0" smtClean="0">
              <a:latin typeface="Georgia" pitchFamily="18" charset="0"/>
            </a:endParaRPr>
          </a:p>
          <a:p>
            <a:pPr lvl="1" indent="266700">
              <a:tabLst>
                <a:tab pos="266700" algn="l"/>
              </a:tabLst>
            </a:pPr>
            <a:endParaRPr lang="cs-CZ" sz="1600" dirty="0" smtClean="0">
              <a:latin typeface="Georgia" pitchFamily="18" charset="0"/>
            </a:endParaRPr>
          </a:p>
          <a:p>
            <a:pPr lvl="1" indent="266700">
              <a:tabLst>
                <a:tab pos="266700" algn="l"/>
              </a:tabLst>
            </a:pPr>
            <a:endParaRPr lang="cs-CZ" sz="1600" dirty="0" smtClean="0">
              <a:latin typeface="Georgia" pitchFamily="18" charset="0"/>
            </a:endParaRPr>
          </a:p>
          <a:p>
            <a:pPr lvl="1" indent="266700">
              <a:tabLst>
                <a:tab pos="266700" algn="l"/>
              </a:tabLst>
            </a:pPr>
            <a:endParaRPr lang="cs-CZ" sz="1600" dirty="0" smtClean="0">
              <a:latin typeface="Georgia" pitchFamily="18" charset="0"/>
            </a:endParaRPr>
          </a:p>
          <a:p>
            <a:pPr lvl="1" indent="266700">
              <a:tabLst>
                <a:tab pos="266700" algn="l"/>
              </a:tabLst>
            </a:pPr>
            <a:endParaRPr lang="cs-CZ" sz="1600" dirty="0" smtClean="0">
              <a:latin typeface="Georgia" pitchFamily="18" charset="0"/>
            </a:endParaRPr>
          </a:p>
          <a:p>
            <a:pPr lvl="1" indent="266700">
              <a:tabLst>
                <a:tab pos="266700" algn="l"/>
              </a:tabLst>
            </a:pPr>
            <a:endParaRPr lang="cs-CZ" sz="1600" dirty="0" smtClean="0">
              <a:latin typeface="Georgia" pitchFamily="18" charset="0"/>
            </a:endParaRPr>
          </a:p>
        </p:txBody>
      </p:sp>
      <p:sp>
        <p:nvSpPr>
          <p:cNvPr id="5" name="Obdélník 4"/>
          <p:cNvSpPr/>
          <p:nvPr/>
        </p:nvSpPr>
        <p:spPr>
          <a:xfrm>
            <a:off x="214282" y="260648"/>
            <a:ext cx="8786874" cy="584775"/>
          </a:xfrm>
          <a:prstGeom prst="rect">
            <a:avLst/>
          </a:prstGeom>
        </p:spPr>
        <p:txBody>
          <a:bodyPr wrap="square">
            <a:spAutoFit/>
          </a:bodyPr>
          <a:lstStyle/>
          <a:p>
            <a:pPr algn="ctr"/>
            <a:r>
              <a:rPr lang="cs-CZ" sz="2400" dirty="0" smtClean="0"/>
              <a:t>	</a:t>
            </a:r>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pic>
        <p:nvPicPr>
          <p:cNvPr id="114689" name="Picture 1"/>
          <p:cNvPicPr>
            <a:picLocks noChangeAspect="1" noChangeArrowheads="1"/>
          </p:cNvPicPr>
          <p:nvPr/>
        </p:nvPicPr>
        <p:blipFill>
          <a:blip r:embed="rId3" cstate="print"/>
          <a:srcRect/>
          <a:stretch>
            <a:fillRect/>
          </a:stretch>
        </p:blipFill>
        <p:spPr bwMode="auto">
          <a:xfrm>
            <a:off x="7308304" y="1772816"/>
            <a:ext cx="1602514" cy="2520280"/>
          </a:xfrm>
          <a:prstGeom prst="rect">
            <a:avLst/>
          </a:prstGeom>
          <a:noFill/>
          <a:ln w="9525">
            <a:noFill/>
            <a:miter lim="800000"/>
            <a:headEnd/>
            <a:tailEnd/>
          </a:ln>
        </p:spPr>
      </p:pic>
      <p:pic>
        <p:nvPicPr>
          <p:cNvPr id="120834" name="Picture 2"/>
          <p:cNvPicPr>
            <a:picLocks noChangeAspect="1" noChangeArrowheads="1"/>
          </p:cNvPicPr>
          <p:nvPr/>
        </p:nvPicPr>
        <p:blipFill>
          <a:blip r:embed="rId4" cstate="print"/>
          <a:srcRect/>
          <a:stretch>
            <a:fillRect/>
          </a:stretch>
        </p:blipFill>
        <p:spPr bwMode="auto">
          <a:xfrm>
            <a:off x="1115616" y="4509120"/>
            <a:ext cx="1224136" cy="1512168"/>
          </a:xfrm>
          <a:prstGeom prst="rect">
            <a:avLst/>
          </a:prstGeom>
          <a:noFill/>
          <a:ln w="9525">
            <a:noFill/>
            <a:miter lim="800000"/>
            <a:headEnd/>
            <a:tailEnd/>
          </a:ln>
        </p:spPr>
      </p:pic>
      <p:pic>
        <p:nvPicPr>
          <p:cNvPr id="120835" name="Picture 3"/>
          <p:cNvPicPr>
            <a:picLocks noChangeAspect="1" noChangeArrowheads="1"/>
          </p:cNvPicPr>
          <p:nvPr/>
        </p:nvPicPr>
        <p:blipFill>
          <a:blip r:embed="rId5" cstate="print"/>
          <a:srcRect/>
          <a:stretch>
            <a:fillRect/>
          </a:stretch>
        </p:blipFill>
        <p:spPr bwMode="auto">
          <a:xfrm>
            <a:off x="2915816" y="4509120"/>
            <a:ext cx="19050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85720" y="785794"/>
            <a:ext cx="8678768" cy="584775"/>
          </a:xfrm>
          <a:prstGeom prst="rect">
            <a:avLst/>
          </a:prstGeom>
        </p:spPr>
        <p:txBody>
          <a:bodyPr wrap="square">
            <a:spAutoFit/>
          </a:bodyPr>
          <a:lstStyle/>
          <a:p>
            <a:r>
              <a:rPr lang="cs-CZ" sz="3200" dirty="0" smtClean="0">
                <a:solidFill>
                  <a:srgbClr val="FF0000"/>
                </a:solidFill>
                <a:latin typeface="Georgia" pitchFamily="18" charset="0"/>
              </a:rPr>
              <a:t>1849</a:t>
            </a:r>
          </a:p>
        </p:txBody>
      </p:sp>
      <p:sp>
        <p:nvSpPr>
          <p:cNvPr id="4" name="TextovéPole 3"/>
          <p:cNvSpPr txBox="1"/>
          <p:nvPr/>
        </p:nvSpPr>
        <p:spPr>
          <a:xfrm>
            <a:off x="2411760" y="2132856"/>
            <a:ext cx="6120680" cy="2554545"/>
          </a:xfrm>
          <a:prstGeom prst="rect">
            <a:avLst/>
          </a:prstGeom>
          <a:noFill/>
        </p:spPr>
        <p:txBody>
          <a:bodyPr wrap="square" rtlCol="0">
            <a:spAutoFit/>
          </a:bodyPr>
          <a:lstStyle/>
          <a:p>
            <a:r>
              <a:rPr lang="cs-CZ" sz="3200" dirty="0" smtClean="0">
                <a:solidFill>
                  <a:srgbClr val="0070C0"/>
                </a:solidFill>
                <a:latin typeface="Georgia" pitchFamily="18" charset="0"/>
              </a:rPr>
              <a:t>Leo Thun und Hohenstein </a:t>
            </a:r>
          </a:p>
          <a:p>
            <a:r>
              <a:rPr lang="cs-CZ" sz="1600" dirty="0" smtClean="0">
                <a:solidFill>
                  <a:srgbClr val="0070C0"/>
                </a:solidFill>
                <a:latin typeface="Georgia" pitchFamily="18" charset="0"/>
              </a:rPr>
              <a:t>(7. 4. 1811 – 17. 12. 1888) </a:t>
            </a:r>
          </a:p>
          <a:p>
            <a:endParaRPr lang="cs-CZ" sz="1600" dirty="0" smtClean="0">
              <a:solidFill>
                <a:srgbClr val="0070C0"/>
              </a:solidFill>
              <a:latin typeface="Georgia" pitchFamily="18" charset="0"/>
            </a:endParaRPr>
          </a:p>
          <a:p>
            <a:pPr algn="just"/>
            <a:r>
              <a:rPr lang="cs-CZ" sz="1600" dirty="0" smtClean="0">
                <a:latin typeface="Georgia" pitchFamily="18" charset="0"/>
              </a:rPr>
              <a:t>Hrabě Leo Thun výrazně podporoval reformy Exnera a Bonitze a dokázal je prosadit v praxi. Ve své řeči na 18. sjezdu německých klasických filologů v roce 1858 ve Vídni ocenil </a:t>
            </a:r>
            <a:r>
              <a:rPr lang="cs-CZ" sz="1600" dirty="0" smtClean="0">
                <a:solidFill>
                  <a:srgbClr val="FF0000"/>
                </a:solidFill>
                <a:latin typeface="Georgia" pitchFamily="18" charset="0"/>
              </a:rPr>
              <a:t>klasickou filologii nejenom jako protiváhu k zmateralizovanému životnímu stylu úspěšně podnikajícího měšťanstva, </a:t>
            </a:r>
            <a:r>
              <a:rPr lang="cs-CZ" sz="1600" dirty="0" smtClean="0">
                <a:latin typeface="Georgia" pitchFamily="18" charset="0"/>
              </a:rPr>
              <a:t>ale i jako klíč k hlubšímu pochopení a užívání mateřských jazyků.</a:t>
            </a:r>
            <a:endParaRPr lang="cs-CZ" sz="1600" dirty="0">
              <a:latin typeface="Georgia" pitchFamily="18" charset="0"/>
            </a:endParaRPr>
          </a:p>
        </p:txBody>
      </p:sp>
      <p:sp>
        <p:nvSpPr>
          <p:cNvPr id="5" name="Obdélník 4"/>
          <p:cNvSpPr/>
          <p:nvPr/>
        </p:nvSpPr>
        <p:spPr>
          <a:xfrm>
            <a:off x="214282" y="260648"/>
            <a:ext cx="8786874" cy="584775"/>
          </a:xfrm>
          <a:prstGeom prst="rect">
            <a:avLst/>
          </a:prstGeom>
        </p:spPr>
        <p:txBody>
          <a:bodyPr wrap="square">
            <a:spAutoFit/>
          </a:bodyPr>
          <a:lstStyle/>
          <a:p>
            <a:pPr algn="ctr"/>
            <a:r>
              <a:rPr lang="cs-CZ" sz="2400" dirty="0" smtClean="0"/>
              <a:t>	</a:t>
            </a:r>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pic>
        <p:nvPicPr>
          <p:cNvPr id="118785" name="Picture 1"/>
          <p:cNvPicPr>
            <a:picLocks noChangeAspect="1" noChangeArrowheads="1"/>
          </p:cNvPicPr>
          <p:nvPr/>
        </p:nvPicPr>
        <p:blipFill>
          <a:blip r:embed="rId3" cstate="print"/>
          <a:srcRect/>
          <a:stretch>
            <a:fillRect/>
          </a:stretch>
        </p:blipFill>
        <p:spPr bwMode="auto">
          <a:xfrm>
            <a:off x="395536" y="2060848"/>
            <a:ext cx="1872208" cy="2278072"/>
          </a:xfrm>
          <a:prstGeom prst="rect">
            <a:avLst/>
          </a:prstGeom>
          <a:noFill/>
          <a:ln w="9525">
            <a:noFill/>
            <a:miter lim="800000"/>
            <a:headEnd/>
            <a:tailEnd/>
          </a:ln>
        </p:spPr>
      </p:pic>
      <p:sp>
        <p:nvSpPr>
          <p:cNvPr id="7" name="Obdélník 6"/>
          <p:cNvSpPr/>
          <p:nvPr/>
        </p:nvSpPr>
        <p:spPr>
          <a:xfrm>
            <a:off x="323528" y="1340768"/>
            <a:ext cx="8424936" cy="338554"/>
          </a:xfrm>
          <a:prstGeom prst="rect">
            <a:avLst/>
          </a:prstGeom>
        </p:spPr>
        <p:txBody>
          <a:bodyPr wrap="square">
            <a:spAutoFit/>
          </a:bodyPr>
          <a:lstStyle/>
          <a:p>
            <a:pPr lvl="1" indent="-457200">
              <a:tabLst>
                <a:tab pos="266700" algn="l"/>
              </a:tabLst>
            </a:pPr>
            <a:r>
              <a:rPr lang="cs-CZ" sz="1600" dirty="0" smtClean="0">
                <a:latin typeface="Georgia" pitchFamily="18" charset="0"/>
              </a:rPr>
              <a:t>v červenci 1849 převzal ministerstvo kultu a vyučování hrabě </a:t>
            </a:r>
            <a:r>
              <a:rPr lang="cs-CZ" sz="1600" dirty="0" smtClean="0">
                <a:solidFill>
                  <a:srgbClr val="0070C0"/>
                </a:solidFill>
                <a:latin typeface="Georgia" pitchFamily="18" charset="0"/>
              </a:rPr>
              <a:t>Leo Thun und Hohenstein </a:t>
            </a:r>
            <a:endParaRPr lang="cs-CZ" sz="1600" dirty="0">
              <a:solidFill>
                <a:srgbClr val="0070C0"/>
              </a:solidFill>
              <a:latin typeface="Georgia" pitchFamily="18" charset="0"/>
            </a:endParaRPr>
          </a:p>
        </p:txBody>
      </p:sp>
      <p:pic>
        <p:nvPicPr>
          <p:cNvPr id="186370" name="Picture 2"/>
          <p:cNvPicPr>
            <a:picLocks noChangeAspect="1" noChangeArrowheads="1"/>
          </p:cNvPicPr>
          <p:nvPr/>
        </p:nvPicPr>
        <p:blipFill>
          <a:blip r:embed="rId4" cstate="print"/>
          <a:srcRect/>
          <a:stretch>
            <a:fillRect/>
          </a:stretch>
        </p:blipFill>
        <p:spPr bwMode="auto">
          <a:xfrm>
            <a:off x="7380312" y="1628800"/>
            <a:ext cx="86677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285728"/>
            <a:ext cx="878684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71440" y="980728"/>
            <a:ext cx="8177024" cy="5693866"/>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1849-1908</a:t>
            </a:r>
          </a:p>
          <a:p>
            <a:endParaRPr lang="cs-CZ" sz="2400" dirty="0" smtClean="0">
              <a:solidFill>
                <a:srgbClr val="FF0000"/>
              </a:solidFill>
              <a:latin typeface="Georgia" pitchFamily="18" charset="0"/>
            </a:endParaRPr>
          </a:p>
          <a:p>
            <a:pPr indent="361950">
              <a:buFont typeface="Arial" pitchFamily="34" charset="0"/>
              <a:buChar char="•"/>
            </a:pPr>
            <a:r>
              <a:rPr lang="cs-CZ" sz="1600" dirty="0" smtClean="0">
                <a:latin typeface="Georgia" pitchFamily="18" charset="0"/>
              </a:rPr>
              <a:t>cílem maturitní zkoušky byla připravenost absolventa k akademickému studiu</a:t>
            </a:r>
          </a:p>
          <a:p>
            <a:pPr indent="361950">
              <a:buFont typeface="Arial" pitchFamily="34" charset="0"/>
              <a:buChar char="•"/>
            </a:pPr>
            <a:r>
              <a:rPr lang="cs-CZ" sz="1600" dirty="0" smtClean="0">
                <a:latin typeface="Georgia" pitchFamily="18" charset="0"/>
              </a:rPr>
              <a:t>z počátku se maturita konala pouze na gymnáziích, od roku 1872 také na reálkách</a:t>
            </a:r>
          </a:p>
          <a:p>
            <a:pPr indent="361950">
              <a:buFont typeface="Arial" pitchFamily="34" charset="0"/>
              <a:buChar char="•"/>
            </a:pPr>
            <a:r>
              <a:rPr lang="cs-CZ" sz="1600" dirty="0" smtClean="0">
                <a:latin typeface="Georgia" pitchFamily="18" charset="0"/>
              </a:rPr>
              <a:t>zkouška měla písemnou a ústní část</a:t>
            </a:r>
          </a:p>
          <a:p>
            <a:pPr indent="361950">
              <a:buFont typeface="Arial" pitchFamily="34" charset="0"/>
              <a:buChar char="•"/>
            </a:pPr>
            <a:r>
              <a:rPr lang="cs-CZ" sz="1600" dirty="0" smtClean="0">
                <a:solidFill>
                  <a:srgbClr val="FF0000"/>
                </a:solidFill>
                <a:latin typeface="Georgia" pitchFamily="18" charset="0"/>
              </a:rPr>
              <a:t>písemná část</a:t>
            </a:r>
          </a:p>
          <a:p>
            <a:pPr lvl="2" indent="361950">
              <a:buFont typeface="Arial" pitchFamily="34" charset="0"/>
              <a:buChar char="•"/>
            </a:pPr>
            <a:r>
              <a:rPr lang="cs-CZ" sz="1600" dirty="0" smtClean="0">
                <a:latin typeface="Georgia" pitchFamily="18" charset="0"/>
              </a:rPr>
              <a:t>písemná práce z českého jazyka	5 hodin</a:t>
            </a:r>
          </a:p>
          <a:p>
            <a:pPr lvl="2" indent="361950">
              <a:buFont typeface="Arial" pitchFamily="34" charset="0"/>
              <a:buChar char="•"/>
            </a:pPr>
            <a:r>
              <a:rPr lang="cs-CZ" sz="1600" dirty="0" smtClean="0">
                <a:latin typeface="Georgia" pitchFamily="18" charset="0"/>
              </a:rPr>
              <a:t>překlad z latiny 			2 hodiny</a:t>
            </a:r>
          </a:p>
          <a:p>
            <a:pPr lvl="2" indent="361950">
              <a:buFont typeface="Arial" pitchFamily="34" charset="0"/>
              <a:buChar char="•"/>
            </a:pPr>
            <a:r>
              <a:rPr lang="cs-CZ" sz="1600" dirty="0" smtClean="0">
                <a:latin typeface="Georgia" pitchFamily="18" charset="0"/>
              </a:rPr>
              <a:t>překlad do latiny		3 hodiny</a:t>
            </a:r>
          </a:p>
          <a:p>
            <a:pPr lvl="2" indent="361950">
              <a:buFont typeface="Arial" pitchFamily="34" charset="0"/>
              <a:buChar char="•"/>
            </a:pPr>
            <a:r>
              <a:rPr lang="cs-CZ" sz="1600" dirty="0" smtClean="0">
                <a:latin typeface="Georgia" pitchFamily="18" charset="0"/>
              </a:rPr>
              <a:t>písemná práce z matematiky	4 hodiny</a:t>
            </a:r>
          </a:p>
          <a:p>
            <a:pPr lvl="2" indent="361950">
              <a:buFont typeface="Arial" pitchFamily="34" charset="0"/>
              <a:buChar char="•"/>
            </a:pPr>
            <a:r>
              <a:rPr lang="cs-CZ" sz="1600" dirty="0" smtClean="0">
                <a:latin typeface="Georgia" pitchFamily="18" charset="0"/>
              </a:rPr>
              <a:t>překlad z řečtiny		3 hodiny</a:t>
            </a:r>
          </a:p>
          <a:p>
            <a:pPr indent="361950">
              <a:buFont typeface="Arial" pitchFamily="34" charset="0"/>
              <a:buChar char="•"/>
            </a:pPr>
            <a:r>
              <a:rPr lang="cs-CZ" sz="1600" dirty="0" smtClean="0">
                <a:solidFill>
                  <a:srgbClr val="FF0000"/>
                </a:solidFill>
                <a:latin typeface="Georgia" pitchFamily="18" charset="0"/>
              </a:rPr>
              <a:t>ústní část</a:t>
            </a:r>
          </a:p>
          <a:p>
            <a:pPr lvl="2" indent="361950">
              <a:buFont typeface="Arial" pitchFamily="34" charset="0"/>
              <a:buChar char="•"/>
            </a:pPr>
            <a:r>
              <a:rPr lang="cs-CZ" sz="1600" dirty="0" smtClean="0">
                <a:latin typeface="Georgia" pitchFamily="18" charset="0"/>
              </a:rPr>
              <a:t>původně se maturovalo ze všech předmětů, to se v praxi neosvědčilo</a:t>
            </a:r>
          </a:p>
          <a:p>
            <a:pPr lvl="2" indent="361950">
              <a:buFont typeface="Arial" pitchFamily="34" charset="0"/>
              <a:buChar char="•"/>
            </a:pPr>
            <a:r>
              <a:rPr lang="cs-CZ" sz="1600" dirty="0" smtClean="0">
                <a:latin typeface="Georgia" pitchFamily="18" charset="0"/>
              </a:rPr>
              <a:t>v průběhu let některé předměty zrušeny </a:t>
            </a:r>
          </a:p>
          <a:p>
            <a:pPr lvl="2" indent="361950"/>
            <a:r>
              <a:rPr lang="cs-CZ" sz="1600" dirty="0" smtClean="0">
                <a:latin typeface="Georgia" pitchFamily="18" charset="0"/>
              </a:rPr>
              <a:t>(biologie, fil. propedeutika, náboženství)</a:t>
            </a:r>
          </a:p>
          <a:p>
            <a:pPr lvl="2" indent="361950">
              <a:buFont typeface="Arial" pitchFamily="34" charset="0"/>
              <a:buChar char="•"/>
            </a:pPr>
            <a:r>
              <a:rPr lang="cs-CZ" sz="1600" dirty="0" smtClean="0">
                <a:latin typeface="Georgia" pitchFamily="18" charset="0"/>
              </a:rPr>
              <a:t>později tzv. dispens od ústních zkoušek z fyziky a dějepisu</a:t>
            </a:r>
          </a:p>
          <a:p>
            <a:pPr lvl="2" indent="361950"/>
            <a:endParaRPr lang="cs-CZ" sz="1600" dirty="0" smtClean="0">
              <a:latin typeface="Georgia" pitchFamily="18" charset="0"/>
            </a:endParaRPr>
          </a:p>
          <a:p>
            <a:pPr marL="0" lvl="2"/>
            <a:r>
              <a:rPr lang="cs-CZ" sz="1600" dirty="0" smtClean="0">
                <a:latin typeface="Georgia" pitchFamily="18" charset="0"/>
              </a:rPr>
              <a:t>Císařským nařízením ze 6. února </a:t>
            </a:r>
            <a:r>
              <a:rPr lang="cs-CZ" sz="1600" dirty="0" smtClean="0">
                <a:solidFill>
                  <a:srgbClr val="0070C0"/>
                </a:solidFill>
                <a:latin typeface="Georgia" pitchFamily="18" charset="0"/>
              </a:rPr>
              <a:t>1866</a:t>
            </a:r>
            <a:r>
              <a:rPr lang="cs-CZ" sz="1600" dirty="0" smtClean="0">
                <a:latin typeface="Georgia" pitchFamily="18" charset="0"/>
              </a:rPr>
              <a:t> byl trvala zaveden </a:t>
            </a:r>
            <a:r>
              <a:rPr lang="cs-CZ" sz="1600" dirty="0" smtClean="0">
                <a:solidFill>
                  <a:srgbClr val="0070C0"/>
                </a:solidFill>
                <a:latin typeface="Georgia" pitchFamily="18" charset="0"/>
              </a:rPr>
              <a:t>titul profesora </a:t>
            </a:r>
          </a:p>
          <a:p>
            <a:pPr marL="0" lvl="2"/>
            <a:r>
              <a:rPr lang="cs-CZ" sz="1600" dirty="0" smtClean="0">
                <a:solidFill>
                  <a:srgbClr val="0070C0"/>
                </a:solidFill>
                <a:latin typeface="Georgia" pitchFamily="18" charset="0"/>
              </a:rPr>
              <a:t>pro gymnasijní učitele </a:t>
            </a:r>
            <a:r>
              <a:rPr lang="cs-CZ" sz="1600" dirty="0" smtClean="0">
                <a:latin typeface="Georgia" pitchFamily="18" charset="0"/>
              </a:rPr>
              <a:t>jmenované na základě učitelské zkoušky.</a:t>
            </a:r>
          </a:p>
          <a:p>
            <a:pPr marL="0" lvl="2"/>
            <a:endParaRPr lang="cs-CZ" sz="1600" dirty="0" smtClean="0">
              <a:latin typeface="Georgia" pitchFamily="18" charset="0"/>
            </a:endParaRPr>
          </a:p>
          <a:p>
            <a:pPr>
              <a:buFont typeface="Arial" pitchFamily="34" charset="0"/>
              <a:buChar char="•"/>
            </a:pPr>
            <a:r>
              <a:rPr lang="cs-CZ" sz="1400" dirty="0" smtClean="0">
                <a:latin typeface="Georgia" pitchFamily="18" charset="0"/>
              </a:rPr>
              <a:t>     na českých gymnáziích se mohli žáci přihlásit k MZ z německého jazyka</a:t>
            </a:r>
          </a:p>
          <a:p>
            <a:pPr>
              <a:buFont typeface="Arial" pitchFamily="34" charset="0"/>
              <a:buChar char="•"/>
            </a:pPr>
            <a:r>
              <a:rPr lang="cs-CZ" sz="1400" dirty="0" smtClean="0">
                <a:latin typeface="Georgia" pitchFamily="18" charset="0"/>
              </a:rPr>
              <a:t>     písemná práce z německého jazyka 3 hodiny</a:t>
            </a:r>
            <a:endParaRPr lang="cs-CZ"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285728"/>
            <a:ext cx="878684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71440" y="908720"/>
            <a:ext cx="8177024" cy="5755422"/>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1849-1908</a:t>
            </a:r>
          </a:p>
          <a:p>
            <a:pPr>
              <a:buFont typeface="Arial" pitchFamily="34" charset="0"/>
              <a:buChar char="•"/>
            </a:pPr>
            <a:r>
              <a:rPr lang="cs-CZ" sz="1400" dirty="0" smtClean="0">
                <a:latin typeface="Georgia" pitchFamily="18" charset="0"/>
              </a:rPr>
              <a:t>     témata písemných prací stanovil zemský inspektor podle návrhu učitelů</a:t>
            </a:r>
          </a:p>
          <a:p>
            <a:pPr>
              <a:buFont typeface="Arial" pitchFamily="34" charset="0"/>
              <a:buChar char="•"/>
            </a:pPr>
            <a:r>
              <a:rPr lang="cs-CZ" sz="1400" dirty="0" smtClean="0">
                <a:latin typeface="Georgia" pitchFamily="18" charset="0"/>
              </a:rPr>
              <a:t>     zemský inspektor byl zpravidla předsedou zkušební komise při ústní zkoušce</a:t>
            </a:r>
          </a:p>
          <a:p>
            <a:pPr>
              <a:buFont typeface="Arial" pitchFamily="34" charset="0"/>
              <a:buChar char="•"/>
            </a:pPr>
            <a:r>
              <a:rPr lang="cs-CZ" sz="1400" dirty="0" smtClean="0">
                <a:latin typeface="Georgia" pitchFamily="18" charset="0"/>
              </a:rPr>
              <a:t>     předměty ústní zkoušky:</a:t>
            </a:r>
          </a:p>
          <a:p>
            <a:endParaRPr lang="cs-CZ" sz="1400" dirty="0" smtClean="0">
              <a:latin typeface="Georgia" pitchFamily="18" charset="0"/>
            </a:endParaRPr>
          </a:p>
          <a:p>
            <a:pPr lvl="2">
              <a:buFont typeface="Arial" pitchFamily="34" charset="0"/>
              <a:buChar char="•"/>
            </a:pPr>
            <a:r>
              <a:rPr lang="cs-CZ" sz="1400" dirty="0" smtClean="0">
                <a:latin typeface="Georgia" pitchFamily="18" charset="0"/>
              </a:rPr>
              <a:t>   </a:t>
            </a:r>
            <a:r>
              <a:rPr lang="cs-CZ" sz="1400" dirty="0" smtClean="0">
                <a:solidFill>
                  <a:srgbClr val="0070C0"/>
                </a:solidFill>
                <a:latin typeface="Georgia" pitchFamily="18" charset="0"/>
              </a:rPr>
              <a:t>latina</a:t>
            </a:r>
          </a:p>
          <a:p>
            <a:pPr lvl="2">
              <a:buFont typeface="Arial" pitchFamily="34" charset="0"/>
              <a:buChar char="•"/>
            </a:pPr>
            <a:r>
              <a:rPr lang="cs-CZ" sz="1400" dirty="0" smtClean="0">
                <a:solidFill>
                  <a:srgbClr val="0070C0"/>
                </a:solidFill>
                <a:latin typeface="Georgia" pitchFamily="18" charset="0"/>
              </a:rPr>
              <a:t>   řečtina</a:t>
            </a:r>
          </a:p>
          <a:p>
            <a:pPr lvl="2">
              <a:buFont typeface="Arial" pitchFamily="34" charset="0"/>
              <a:buChar char="•"/>
            </a:pPr>
            <a:r>
              <a:rPr lang="cs-CZ" sz="1400" dirty="0" smtClean="0">
                <a:solidFill>
                  <a:srgbClr val="0070C0"/>
                </a:solidFill>
                <a:latin typeface="Georgia" pitchFamily="18" charset="0"/>
              </a:rPr>
              <a:t>   jazyk mateřský</a:t>
            </a:r>
          </a:p>
          <a:p>
            <a:pPr lvl="2">
              <a:buFont typeface="Arial" pitchFamily="34" charset="0"/>
              <a:buChar char="•"/>
            </a:pPr>
            <a:r>
              <a:rPr lang="cs-CZ" sz="1400" dirty="0" smtClean="0">
                <a:solidFill>
                  <a:srgbClr val="0070C0"/>
                </a:solidFill>
                <a:latin typeface="Georgia" pitchFamily="18" charset="0"/>
              </a:rPr>
              <a:t>   matematika</a:t>
            </a:r>
          </a:p>
          <a:p>
            <a:pPr lvl="2">
              <a:buFont typeface="Arial" pitchFamily="34" charset="0"/>
              <a:buChar char="•"/>
            </a:pPr>
            <a:r>
              <a:rPr lang="cs-CZ" sz="1400" dirty="0" smtClean="0">
                <a:solidFill>
                  <a:srgbClr val="0070C0"/>
                </a:solidFill>
                <a:latin typeface="Georgia" pitchFamily="18" charset="0"/>
              </a:rPr>
              <a:t>   zeměpis</a:t>
            </a:r>
          </a:p>
          <a:p>
            <a:pPr lvl="2">
              <a:buFont typeface="Arial" pitchFamily="34" charset="0"/>
              <a:buChar char="•"/>
            </a:pPr>
            <a:r>
              <a:rPr lang="cs-CZ" sz="1400" dirty="0" smtClean="0">
                <a:solidFill>
                  <a:srgbClr val="0070C0"/>
                </a:solidFill>
                <a:latin typeface="Georgia" pitchFamily="18" charset="0"/>
              </a:rPr>
              <a:t>   dějepis</a:t>
            </a:r>
          </a:p>
          <a:p>
            <a:pPr lvl="2">
              <a:buFont typeface="Arial" pitchFamily="34" charset="0"/>
              <a:buChar char="•"/>
            </a:pPr>
            <a:r>
              <a:rPr lang="cs-CZ" sz="1400" dirty="0" smtClean="0">
                <a:solidFill>
                  <a:srgbClr val="0070C0"/>
                </a:solidFill>
                <a:latin typeface="Georgia" pitchFamily="18" charset="0"/>
              </a:rPr>
              <a:t>   fyzika</a:t>
            </a:r>
          </a:p>
          <a:p>
            <a:pPr lvl="2">
              <a:buFont typeface="Arial" pitchFamily="34" charset="0"/>
              <a:buChar char="•"/>
            </a:pPr>
            <a:endParaRPr lang="cs-CZ" sz="1400" dirty="0" smtClean="0">
              <a:solidFill>
                <a:srgbClr val="0070C0"/>
              </a:solidFill>
              <a:latin typeface="Georgia" pitchFamily="18" charset="0"/>
            </a:endParaRPr>
          </a:p>
          <a:p>
            <a:pPr lvl="2"/>
            <a:endParaRPr lang="cs-CZ" sz="1600" dirty="0" smtClean="0">
              <a:latin typeface="Georgia" pitchFamily="18" charset="0"/>
            </a:endParaRPr>
          </a:p>
          <a:p>
            <a:r>
              <a:rPr lang="cs-CZ" sz="1600" dirty="0" smtClean="0">
                <a:latin typeface="Georgia" pitchFamily="18" charset="0"/>
              </a:rPr>
              <a:t>Zkouška z dějepisu, zeměpisu a z fyziky se promíjí abiturientům, kteří vykázali za poslední 4 semestry průměrnou výbornou nebo chvalitebnou známku z těchto předmětů.</a:t>
            </a:r>
          </a:p>
          <a:p>
            <a:r>
              <a:rPr lang="cs-CZ" sz="1600" dirty="0" smtClean="0">
                <a:latin typeface="Georgia" pitchFamily="18" charset="0"/>
              </a:rPr>
              <a:t>O zkoušce vydává se </a:t>
            </a:r>
            <a:r>
              <a:rPr lang="cs-CZ" sz="1600" dirty="0" smtClean="0">
                <a:solidFill>
                  <a:srgbClr val="0070C0"/>
                </a:solidFill>
                <a:latin typeface="Georgia" pitchFamily="18" charset="0"/>
              </a:rPr>
              <a:t>vysvědčení maturitní. </a:t>
            </a:r>
            <a:r>
              <a:rPr lang="cs-CZ" sz="1600" dirty="0" smtClean="0">
                <a:latin typeface="Georgia" pitchFamily="18" charset="0"/>
              </a:rPr>
              <a:t>Shledáno-li vědění v jednom předmětu nedostatečné, může se povoliti </a:t>
            </a:r>
            <a:r>
              <a:rPr lang="cs-CZ" sz="1600" dirty="0" smtClean="0">
                <a:solidFill>
                  <a:srgbClr val="0070C0"/>
                </a:solidFill>
                <a:latin typeface="Georgia" pitchFamily="18" charset="0"/>
              </a:rPr>
              <a:t>zkouška opravná</a:t>
            </a:r>
            <a:r>
              <a:rPr lang="cs-CZ" sz="1600" dirty="0" smtClean="0">
                <a:latin typeface="Georgia" pitchFamily="18" charset="0"/>
              </a:rPr>
              <a:t> po prázdninách. Zkoušenec nedospělý reprobuje se na rok, neobstojí-li pak opět, může být reprobován na dobu neurčitou</a:t>
            </a:r>
          </a:p>
          <a:p>
            <a:r>
              <a:rPr lang="cs-CZ" sz="1200" i="1" dirty="0" smtClean="0">
                <a:latin typeface="Georgia" pitchFamily="18" charset="0"/>
              </a:rPr>
              <a:t>Zdroj: Ottův slovník naučný,1896.</a:t>
            </a:r>
          </a:p>
          <a:p>
            <a:endParaRPr lang="cs-CZ" sz="1200" i="1" dirty="0" smtClean="0">
              <a:latin typeface="Georgia" pitchFamily="18" charset="0"/>
            </a:endParaRPr>
          </a:p>
          <a:p>
            <a:r>
              <a:rPr lang="cs-CZ" sz="1400" i="1" dirty="0" smtClean="0">
                <a:latin typeface="Georgia" pitchFamily="18" charset="0"/>
              </a:rPr>
              <a:t>C. k. zemský školní inspektor a vládní rada Emanuel Klázl jezdil v době maturit po Čechách a zanechával po sobě dvacet procent reprobovaných na dobu jednoho roku. Prvním českým c. k. zemským školním inspektorem se stal v roce 1888 </a:t>
            </a:r>
            <a:r>
              <a:rPr lang="cs-CZ" sz="1400" i="1" dirty="0" smtClean="0">
                <a:solidFill>
                  <a:srgbClr val="0070C0"/>
                </a:solidFill>
                <a:latin typeface="Georgia" pitchFamily="18" charset="0"/>
              </a:rPr>
              <a:t>Václav Royt (1827-1907)</a:t>
            </a:r>
            <a:endParaRPr lang="cs-CZ" dirty="0">
              <a:solidFill>
                <a:srgbClr val="0070C0"/>
              </a:solidFill>
              <a:latin typeface="Georgia" pitchFamily="18" charset="0"/>
            </a:endParaRPr>
          </a:p>
        </p:txBody>
      </p:sp>
      <p:pic>
        <p:nvPicPr>
          <p:cNvPr id="97281" name="Picture 1"/>
          <p:cNvPicPr>
            <a:picLocks noChangeAspect="1" noChangeArrowheads="1"/>
          </p:cNvPicPr>
          <p:nvPr/>
        </p:nvPicPr>
        <p:blipFill>
          <a:blip r:embed="rId3" cstate="print"/>
          <a:srcRect/>
          <a:stretch>
            <a:fillRect/>
          </a:stretch>
        </p:blipFill>
        <p:spPr bwMode="auto">
          <a:xfrm>
            <a:off x="4794065" y="1844824"/>
            <a:ext cx="3234319"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Picture 2"/>
          <p:cNvPicPr>
            <a:picLocks noChangeAspect="1" noChangeArrowheads="1"/>
          </p:cNvPicPr>
          <p:nvPr/>
        </p:nvPicPr>
        <p:blipFill>
          <a:blip r:embed="rId3" cstate="print"/>
          <a:srcRect/>
          <a:stretch>
            <a:fillRect/>
          </a:stretch>
        </p:blipFill>
        <p:spPr bwMode="auto">
          <a:xfrm>
            <a:off x="395536" y="764704"/>
            <a:ext cx="7992888" cy="44431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285728"/>
            <a:ext cx="878684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71440" y="908720"/>
            <a:ext cx="8177024" cy="4062651"/>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1849-1908</a:t>
            </a:r>
          </a:p>
          <a:p>
            <a:endParaRPr lang="cs-CZ" sz="2800" dirty="0" smtClean="0">
              <a:solidFill>
                <a:srgbClr val="FF0000"/>
              </a:solidFill>
              <a:latin typeface="Georgia" pitchFamily="18" charset="0"/>
            </a:endParaRPr>
          </a:p>
          <a:p>
            <a:r>
              <a:rPr lang="cs-CZ" sz="2000" dirty="0" smtClean="0">
                <a:latin typeface="Georgia" pitchFamily="18" charset="0"/>
              </a:rPr>
              <a:t>Původní návrh Bonitz-Exnerův počítal s ústní maturitní zkouškou ze všech předmětů</a:t>
            </a:r>
          </a:p>
          <a:p>
            <a:pPr lvl="1"/>
            <a:endParaRPr lang="cs-CZ" sz="2000" dirty="0" smtClean="0">
              <a:latin typeface="Georgia" pitchFamily="18" charset="0"/>
            </a:endParaRPr>
          </a:p>
          <a:p>
            <a:pPr marL="0" lvl="1">
              <a:buFont typeface="Arial" pitchFamily="34" charset="0"/>
              <a:buChar char="•"/>
            </a:pPr>
            <a:r>
              <a:rPr lang="cs-CZ" sz="2000" dirty="0" smtClean="0">
                <a:latin typeface="Georgia" pitchFamily="18" charset="0"/>
              </a:rPr>
              <a:t>    </a:t>
            </a:r>
            <a:r>
              <a:rPr lang="cs-CZ" sz="2000" dirty="0" smtClean="0">
                <a:solidFill>
                  <a:srgbClr val="FF0000"/>
                </a:solidFill>
                <a:latin typeface="Georgia" pitchFamily="18" charset="0"/>
              </a:rPr>
              <a:t>1853  </a:t>
            </a:r>
            <a:r>
              <a:rPr lang="cs-CZ" sz="2000" dirty="0" smtClean="0">
                <a:latin typeface="Georgia" pitchFamily="18" charset="0"/>
              </a:rPr>
              <a:t>volno mezi písemnou a ústní zkouškou se nemá dávat</a:t>
            </a:r>
          </a:p>
          <a:p>
            <a:pPr>
              <a:buFont typeface="Arial" pitchFamily="34" charset="0"/>
              <a:buChar char="•"/>
            </a:pPr>
            <a:r>
              <a:rPr lang="cs-CZ" sz="2000" dirty="0" smtClean="0">
                <a:latin typeface="Georgia" pitchFamily="18" charset="0"/>
              </a:rPr>
              <a:t>    </a:t>
            </a:r>
            <a:r>
              <a:rPr lang="cs-CZ" sz="2000" dirty="0" smtClean="0">
                <a:solidFill>
                  <a:srgbClr val="FF0000"/>
                </a:solidFill>
                <a:latin typeface="Georgia" pitchFamily="18" charset="0"/>
              </a:rPr>
              <a:t>1855</a:t>
            </a:r>
            <a:r>
              <a:rPr lang="cs-CZ" sz="2000" dirty="0" smtClean="0">
                <a:latin typeface="Georgia" pitchFamily="18" charset="0"/>
              </a:rPr>
              <a:t>	 zrušena maturitní zkouška z </a:t>
            </a:r>
            <a:r>
              <a:rPr lang="cs-CZ" sz="2000" dirty="0" smtClean="0">
                <a:solidFill>
                  <a:srgbClr val="0070C0"/>
                </a:solidFill>
                <a:latin typeface="Georgia" pitchFamily="18" charset="0"/>
              </a:rPr>
              <a:t>biologie</a:t>
            </a:r>
          </a:p>
          <a:p>
            <a:pPr>
              <a:buFont typeface="Arial" pitchFamily="34" charset="0"/>
              <a:buChar char="•"/>
            </a:pPr>
            <a:r>
              <a:rPr lang="cs-CZ" sz="2000" dirty="0" smtClean="0">
                <a:latin typeface="Georgia" pitchFamily="18" charset="0"/>
              </a:rPr>
              <a:t>    </a:t>
            </a:r>
            <a:r>
              <a:rPr lang="cs-CZ" sz="2000" dirty="0" smtClean="0">
                <a:solidFill>
                  <a:srgbClr val="FF0000"/>
                </a:solidFill>
                <a:latin typeface="Georgia" pitchFamily="18" charset="0"/>
              </a:rPr>
              <a:t>1856	 </a:t>
            </a:r>
            <a:r>
              <a:rPr lang="cs-CZ" sz="2000" dirty="0" smtClean="0">
                <a:latin typeface="Georgia" pitchFamily="18" charset="0"/>
              </a:rPr>
              <a:t>zrušena maturitní zkouška z </a:t>
            </a:r>
            <a:r>
              <a:rPr lang="cs-CZ" sz="2000" dirty="0" smtClean="0">
                <a:solidFill>
                  <a:srgbClr val="0070C0"/>
                </a:solidFill>
                <a:latin typeface="Georgia" pitchFamily="18" charset="0"/>
              </a:rPr>
              <a:t>filosofické propedeutiky</a:t>
            </a:r>
          </a:p>
          <a:p>
            <a:pPr>
              <a:buFont typeface="Arial" pitchFamily="34" charset="0"/>
              <a:buChar char="•"/>
            </a:pPr>
            <a:r>
              <a:rPr lang="cs-CZ" sz="2000" dirty="0" smtClean="0">
                <a:latin typeface="Georgia" pitchFamily="18" charset="0"/>
              </a:rPr>
              <a:t>    </a:t>
            </a:r>
            <a:r>
              <a:rPr lang="cs-CZ" sz="2000" dirty="0" smtClean="0">
                <a:solidFill>
                  <a:srgbClr val="FF0000"/>
                </a:solidFill>
                <a:latin typeface="Georgia" pitchFamily="18" charset="0"/>
              </a:rPr>
              <a:t>1878	</a:t>
            </a:r>
            <a:r>
              <a:rPr lang="cs-CZ" sz="2000" dirty="0" smtClean="0">
                <a:latin typeface="Georgia" pitchFamily="18" charset="0"/>
              </a:rPr>
              <a:t> zrušena maturitní zkouška z </a:t>
            </a:r>
            <a:r>
              <a:rPr lang="cs-CZ" sz="2000" dirty="0" smtClean="0">
                <a:solidFill>
                  <a:srgbClr val="0070C0"/>
                </a:solidFill>
                <a:latin typeface="Georgia" pitchFamily="18" charset="0"/>
              </a:rPr>
              <a:t>náboženství</a:t>
            </a:r>
          </a:p>
          <a:p>
            <a:pPr>
              <a:buFont typeface="Arial" pitchFamily="34" charset="0"/>
              <a:buChar char="•"/>
            </a:pPr>
            <a:r>
              <a:rPr lang="cs-CZ" sz="2000" dirty="0" smtClean="0">
                <a:latin typeface="Georgia" pitchFamily="18" charset="0"/>
              </a:rPr>
              <a:t>    zkoušení ze všech předmětů probíhalo v jednom dni</a:t>
            </a:r>
          </a:p>
          <a:p>
            <a:r>
              <a:rPr lang="cs-CZ" sz="1400" dirty="0" smtClean="0"/>
              <a:t>	</a:t>
            </a:r>
          </a:p>
          <a:p>
            <a:endParaRPr lang="cs-CZ" sz="1400" dirty="0" smtClean="0"/>
          </a:p>
          <a:p>
            <a:endParaRPr lang="cs-CZ" dirty="0"/>
          </a:p>
        </p:txBody>
      </p:sp>
      <p:pic>
        <p:nvPicPr>
          <p:cNvPr id="129025" name="Picture 1"/>
          <p:cNvPicPr>
            <a:picLocks noChangeAspect="1" noChangeArrowheads="1"/>
          </p:cNvPicPr>
          <p:nvPr/>
        </p:nvPicPr>
        <p:blipFill>
          <a:blip r:embed="rId3" cstate="print"/>
          <a:srcRect/>
          <a:stretch>
            <a:fillRect/>
          </a:stretch>
        </p:blipFill>
        <p:spPr bwMode="auto">
          <a:xfrm>
            <a:off x="971600" y="4293096"/>
            <a:ext cx="2859674" cy="2204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285728"/>
            <a:ext cx="878684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28596" y="908721"/>
            <a:ext cx="8175852" cy="5893921"/>
          </a:xfrm>
          <a:prstGeom prst="rect">
            <a:avLst/>
          </a:prstGeom>
          <a:noFill/>
        </p:spPr>
        <p:txBody>
          <a:bodyPr wrap="square" rtlCol="0">
            <a:spAutoFit/>
          </a:bodyPr>
          <a:lstStyle/>
          <a:p>
            <a:pPr>
              <a:tabLst>
                <a:tab pos="3143250" algn="l"/>
              </a:tabLst>
            </a:pPr>
            <a:r>
              <a:rPr lang="cs-CZ" sz="1600" dirty="0" smtClean="0">
                <a:solidFill>
                  <a:srgbClr val="FF0000"/>
                </a:solidFill>
                <a:latin typeface="Georgia" pitchFamily="18" charset="0"/>
              </a:rPr>
              <a:t>Počty českých gymnázií, reálných gymnázií a reálek v Čechách v letech 1848 – 1914</a:t>
            </a:r>
          </a:p>
          <a:p>
            <a:pPr defTabSz="360000"/>
            <a:endParaRPr lang="cs-CZ" sz="1000" u="sng" dirty="0" smtClean="0">
              <a:latin typeface="Georgia" pitchFamily="18" charset="0"/>
            </a:endParaRPr>
          </a:p>
          <a:p>
            <a:pPr defTabSz="360000"/>
            <a:r>
              <a:rPr lang="cs-CZ" sz="1600" u="sng" dirty="0" smtClean="0">
                <a:latin typeface="Georgia" pitchFamily="18" charset="0"/>
              </a:rPr>
              <a:t>Rok				Počet gymnázií			Počet reálek	</a:t>
            </a:r>
            <a:r>
              <a:rPr lang="cs-CZ" sz="1600" dirty="0" smtClean="0">
                <a:latin typeface="Georgia" pitchFamily="18" charset="0"/>
              </a:rPr>
              <a:t>		</a:t>
            </a:r>
          </a:p>
          <a:p>
            <a:pPr defTabSz="360000"/>
            <a:r>
              <a:rPr lang="cs-CZ" sz="1600" dirty="0" smtClean="0">
                <a:latin typeface="Georgia" pitchFamily="18" charset="0"/>
              </a:rPr>
              <a:t>1848					12						  1</a:t>
            </a:r>
          </a:p>
          <a:p>
            <a:pPr defTabSz="360000"/>
            <a:r>
              <a:rPr lang="cs-CZ" sz="1600" dirty="0" smtClean="0">
                <a:latin typeface="Georgia" pitchFamily="18" charset="0"/>
              </a:rPr>
              <a:t>1860					12						  6</a:t>
            </a:r>
          </a:p>
          <a:p>
            <a:pPr defTabSz="360000"/>
            <a:r>
              <a:rPr lang="cs-CZ" sz="1600" dirty="0" smtClean="0">
                <a:latin typeface="Georgia" pitchFamily="18" charset="0"/>
              </a:rPr>
              <a:t>1870					17						  9</a:t>
            </a:r>
          </a:p>
          <a:p>
            <a:pPr defTabSz="360000"/>
            <a:r>
              <a:rPr lang="cs-CZ" sz="1600" dirty="0" smtClean="0">
                <a:latin typeface="Georgia" pitchFamily="18" charset="0"/>
              </a:rPr>
              <a:t>1880					26						10</a:t>
            </a:r>
            <a:r>
              <a:rPr lang="cs-CZ" sz="1600" dirty="0" smtClean="0"/>
              <a:t> </a:t>
            </a:r>
            <a:endParaRPr lang="cs-CZ" sz="1600" dirty="0" smtClean="0">
              <a:latin typeface="Georgia" pitchFamily="18" charset="0"/>
            </a:endParaRPr>
          </a:p>
          <a:p>
            <a:pPr defTabSz="360000"/>
            <a:r>
              <a:rPr lang="cs-CZ" sz="1600" dirty="0" smtClean="0">
                <a:latin typeface="Georgia" pitchFamily="18" charset="0"/>
              </a:rPr>
              <a:t>1890					29						11</a:t>
            </a:r>
          </a:p>
          <a:p>
            <a:pPr defTabSz="360000"/>
            <a:r>
              <a:rPr lang="cs-CZ" sz="1600" dirty="0" smtClean="0">
                <a:latin typeface="Georgia" pitchFamily="18" charset="0"/>
              </a:rPr>
              <a:t>1900					31						20							</a:t>
            </a:r>
          </a:p>
          <a:p>
            <a:pPr defTabSz="360000"/>
            <a:r>
              <a:rPr lang="cs-CZ" sz="1600" u="sng" dirty="0" smtClean="0">
                <a:latin typeface="Georgia" pitchFamily="18" charset="0"/>
              </a:rPr>
              <a:t>1914					40						30		___</a:t>
            </a:r>
          </a:p>
          <a:p>
            <a:pPr defTabSz="360000"/>
            <a:r>
              <a:rPr lang="cs-CZ" sz="2400" dirty="0" smtClean="0">
                <a:solidFill>
                  <a:srgbClr val="FF0000"/>
                </a:solidFill>
                <a:latin typeface="Georgia" pitchFamily="18" charset="0"/>
              </a:rPr>
              <a:t>1851</a:t>
            </a:r>
            <a:r>
              <a:rPr lang="cs-CZ" sz="2800" dirty="0" smtClean="0">
                <a:solidFill>
                  <a:srgbClr val="FF0000"/>
                </a:solidFill>
                <a:latin typeface="Georgia" pitchFamily="18" charset="0"/>
              </a:rPr>
              <a:t>		</a:t>
            </a:r>
          </a:p>
          <a:p>
            <a:pPr defTabSz="360000">
              <a:buFont typeface="Arial" pitchFamily="34" charset="0"/>
              <a:buChar char="•"/>
            </a:pPr>
            <a:r>
              <a:rPr lang="cs-CZ" sz="1600" dirty="0" smtClean="0">
                <a:latin typeface="Georgia" pitchFamily="18" charset="0"/>
              </a:rPr>
              <a:t>    </a:t>
            </a:r>
            <a:r>
              <a:rPr lang="cs-CZ" sz="1400" dirty="0" smtClean="0">
                <a:latin typeface="Georgia" pitchFamily="18" charset="0"/>
              </a:rPr>
              <a:t>statistika z roku 1851 poprvé zaznamenává vyučovací jazyk</a:t>
            </a:r>
          </a:p>
          <a:p>
            <a:pPr defTabSz="360000"/>
            <a:r>
              <a:rPr lang="cs-CZ" sz="1400" dirty="0" smtClean="0">
                <a:solidFill>
                  <a:srgbClr val="FF0000"/>
                </a:solidFill>
                <a:latin typeface="Georgia" pitchFamily="18" charset="0"/>
              </a:rPr>
              <a:t>V Čechách 		</a:t>
            </a:r>
            <a:r>
              <a:rPr lang="cs-CZ" sz="1400" dirty="0" smtClean="0">
                <a:latin typeface="Georgia" pitchFamily="18" charset="0"/>
              </a:rPr>
              <a:t>6 škol z 22 převážně církevních gymnázií</a:t>
            </a:r>
            <a:endParaRPr lang="cs-CZ" sz="1400" dirty="0" smtClean="0">
              <a:solidFill>
                <a:srgbClr val="FF0000"/>
              </a:solidFill>
              <a:latin typeface="Georgia" pitchFamily="18" charset="0"/>
            </a:endParaRPr>
          </a:p>
          <a:p>
            <a:pPr defTabSz="360000">
              <a:buFont typeface="Arial" pitchFamily="34" charset="0"/>
              <a:buChar char="•"/>
            </a:pPr>
            <a:r>
              <a:rPr lang="cs-CZ" sz="1400" dirty="0" smtClean="0">
                <a:latin typeface="Georgia" pitchFamily="18" charset="0"/>
              </a:rPr>
              <a:t>    utrakvistické	</a:t>
            </a:r>
            <a:r>
              <a:rPr lang="cs-CZ" sz="1400" dirty="0" smtClean="0">
                <a:solidFill>
                  <a:srgbClr val="0070C0"/>
                </a:solidFill>
                <a:latin typeface="Georgia" pitchFamily="18" charset="0"/>
              </a:rPr>
              <a:t>Akademické gymnázium Praha</a:t>
            </a:r>
          </a:p>
          <a:p>
            <a:pPr defTabSz="360000">
              <a:buFont typeface="Arial" pitchFamily="34" charset="0"/>
              <a:buChar char="•"/>
            </a:pPr>
            <a:r>
              <a:rPr lang="cs-CZ" sz="1400" dirty="0" smtClean="0">
                <a:latin typeface="Georgia" pitchFamily="18" charset="0"/>
              </a:rPr>
              <a:t>    české			</a:t>
            </a:r>
            <a:r>
              <a:rPr lang="cs-CZ" sz="1400" dirty="0" smtClean="0">
                <a:solidFill>
                  <a:srgbClr val="0070C0"/>
                </a:solidFill>
                <a:latin typeface="Georgia" pitchFamily="18" charset="0"/>
              </a:rPr>
              <a:t>Jičín, Hradec Králové, Jindřichův Hradec, Písek, Německý Brod</a:t>
            </a:r>
          </a:p>
          <a:p>
            <a:pPr defTabSz="360000"/>
            <a:r>
              <a:rPr lang="cs-CZ" sz="1400" dirty="0" smtClean="0">
                <a:solidFill>
                  <a:srgbClr val="FF0000"/>
                </a:solidFill>
                <a:latin typeface="Georgia" pitchFamily="18" charset="0"/>
              </a:rPr>
              <a:t>Na Moravě 		</a:t>
            </a:r>
            <a:r>
              <a:rPr lang="cs-CZ" sz="1400" dirty="0" smtClean="0">
                <a:latin typeface="Georgia" pitchFamily="18" charset="0"/>
              </a:rPr>
              <a:t>na</a:t>
            </a:r>
            <a:r>
              <a:rPr lang="cs-CZ" sz="1400" dirty="0" smtClean="0">
                <a:solidFill>
                  <a:srgbClr val="FF0000"/>
                </a:solidFill>
                <a:latin typeface="Georgia" pitchFamily="18" charset="0"/>
              </a:rPr>
              <a:t> </a:t>
            </a:r>
            <a:r>
              <a:rPr lang="cs-CZ" sz="1400" dirty="0" smtClean="0">
                <a:latin typeface="Georgia" pitchFamily="18" charset="0"/>
              </a:rPr>
              <a:t>žádné škole z 8 gymnázií se čeština neprosadila</a:t>
            </a:r>
          </a:p>
          <a:p>
            <a:pPr defTabSz="360000"/>
            <a:r>
              <a:rPr lang="cs-CZ" sz="2400" dirty="0" smtClean="0">
                <a:solidFill>
                  <a:srgbClr val="FF0000"/>
                </a:solidFill>
                <a:latin typeface="Georgia" pitchFamily="18" charset="0"/>
              </a:rPr>
              <a:t>1853</a:t>
            </a:r>
          </a:p>
          <a:p>
            <a:pPr defTabSz="360000">
              <a:buFont typeface="Arial" pitchFamily="34" charset="0"/>
              <a:buChar char="•"/>
            </a:pPr>
            <a:r>
              <a:rPr lang="cs-CZ" sz="1400" dirty="0" smtClean="0">
                <a:latin typeface="Georgia" pitchFamily="18" charset="0"/>
              </a:rPr>
              <a:t>     ministerské nařízení omezilo češtinu jen na výuku náboženství na NG</a:t>
            </a:r>
          </a:p>
          <a:p>
            <a:pPr defTabSz="360000">
              <a:buFont typeface="Arial" pitchFamily="34" charset="0"/>
              <a:buChar char="•"/>
            </a:pPr>
            <a:r>
              <a:rPr lang="cs-CZ" sz="1400" dirty="0" smtClean="0">
                <a:latin typeface="Georgia" pitchFamily="18" charset="0"/>
              </a:rPr>
              <a:t>     doba Bachova absolutismu </a:t>
            </a:r>
            <a:r>
              <a:rPr lang="cs-CZ" sz="1200" i="1" dirty="0" smtClean="0">
                <a:latin typeface="Georgia" pitchFamily="18" charset="0"/>
              </a:rPr>
              <a:t>(</a:t>
            </a:r>
            <a:r>
              <a:rPr lang="cs-CZ" sz="1200" dirty="0" smtClean="0">
                <a:solidFill>
                  <a:srgbClr val="0070C0"/>
                </a:solidFill>
                <a:latin typeface="Georgia" pitchFamily="18" charset="0"/>
              </a:rPr>
              <a:t>Alexander Freiherr von Bach, 1813-1893, </a:t>
            </a:r>
            <a:r>
              <a:rPr lang="cs-CZ" sz="1200" i="1" dirty="0" smtClean="0">
                <a:latin typeface="Georgia" pitchFamily="18" charset="0"/>
              </a:rPr>
              <a:t>dej si bacha)</a:t>
            </a:r>
          </a:p>
          <a:p>
            <a:pPr defTabSz="360000">
              <a:buFont typeface="Arial" pitchFamily="34" charset="0"/>
              <a:buChar char="•"/>
            </a:pPr>
            <a:r>
              <a:rPr lang="cs-CZ" sz="1100" i="1" dirty="0" smtClean="0">
                <a:solidFill>
                  <a:schemeClr val="accent1"/>
                </a:solidFill>
                <a:latin typeface="Georgia" pitchFamily="18" charset="0"/>
              </a:rPr>
              <a:t>     </a:t>
            </a:r>
            <a:r>
              <a:rPr lang="cs-CZ" sz="1100" i="1" dirty="0" smtClean="0">
                <a:latin typeface="Georgia" pitchFamily="18" charset="0"/>
              </a:rPr>
              <a:t>  </a:t>
            </a:r>
            <a:r>
              <a:rPr lang="cs-CZ" sz="1400" dirty="0" smtClean="0">
                <a:solidFill>
                  <a:schemeClr val="accent1"/>
                </a:solidFill>
                <a:latin typeface="Georgia" pitchFamily="18" charset="0"/>
              </a:rPr>
              <a:t>Václav Kliment Klicpera </a:t>
            </a:r>
            <a:r>
              <a:rPr lang="cs-CZ" sz="1000" dirty="0" smtClean="0">
                <a:latin typeface="Georgia" pitchFamily="18" charset="0"/>
              </a:rPr>
              <a:t>(aféra na Akademickém gymnáziu)</a:t>
            </a:r>
          </a:p>
          <a:p>
            <a:pPr defTabSz="360000"/>
            <a:r>
              <a:rPr lang="cs-CZ" sz="2400" dirty="0" smtClean="0">
                <a:solidFill>
                  <a:srgbClr val="FF0000"/>
                </a:solidFill>
                <a:latin typeface="Georgia" pitchFamily="18" charset="0"/>
              </a:rPr>
              <a:t>1855	</a:t>
            </a:r>
            <a:r>
              <a:rPr lang="cs-CZ" sz="2800" dirty="0" smtClean="0">
                <a:solidFill>
                  <a:srgbClr val="FF0000"/>
                </a:solidFill>
                <a:latin typeface="Georgia" pitchFamily="18" charset="0"/>
              </a:rPr>
              <a:t>	</a:t>
            </a:r>
            <a:endParaRPr lang="cs-CZ" sz="2800" dirty="0" smtClean="0">
              <a:latin typeface="Georgia" pitchFamily="18" charset="0"/>
            </a:endParaRPr>
          </a:p>
          <a:p>
            <a:pPr defTabSz="360000">
              <a:buFont typeface="Arial" pitchFamily="34" charset="0"/>
              <a:buChar char="•"/>
            </a:pPr>
            <a:r>
              <a:rPr lang="cs-CZ" sz="1400" dirty="0" smtClean="0">
                <a:latin typeface="Georgia" pitchFamily="18" charset="0"/>
              </a:rPr>
              <a:t>       uzavření konkordátu </a:t>
            </a:r>
            <a:r>
              <a:rPr lang="cs-CZ" sz="1000" dirty="0" smtClean="0">
                <a:latin typeface="Georgia" pitchFamily="18" charset="0"/>
              </a:rPr>
              <a:t>(smlouva s Vatikánem, podřízení škol církevnímu dozoru)</a:t>
            </a:r>
            <a:r>
              <a:rPr lang="cs-CZ" sz="1400" dirty="0" smtClean="0">
                <a:latin typeface="Georgia" pitchFamily="18" charset="0"/>
              </a:rPr>
              <a:t>				        </a:t>
            </a:r>
            <a:r>
              <a:rPr lang="cs-CZ" sz="1100" dirty="0" smtClean="0">
                <a:solidFill>
                  <a:srgbClr val="0070C0"/>
                </a:solidFill>
                <a:latin typeface="Georgia" pitchFamily="18" charset="0"/>
              </a:rPr>
              <a:t>V. K. Klicpera</a:t>
            </a:r>
          </a:p>
          <a:p>
            <a:pPr defTabSz="360000"/>
            <a:r>
              <a:rPr lang="cs-CZ" sz="1100" i="1" dirty="0" smtClean="0">
                <a:solidFill>
                  <a:srgbClr val="0070C0"/>
                </a:solidFill>
                <a:latin typeface="Georgia" pitchFamily="18" charset="0"/>
              </a:rPr>
              <a:t>Zdroj: [1], str. 19, 200 - 201 </a:t>
            </a:r>
            <a:r>
              <a:rPr lang="cs-CZ" sz="1100" dirty="0" smtClean="0">
                <a:solidFill>
                  <a:srgbClr val="0070C0"/>
                </a:solidFill>
                <a:latin typeface="Georgia" pitchFamily="18" charset="0"/>
              </a:rPr>
              <a:t>			</a:t>
            </a:r>
          </a:p>
        </p:txBody>
      </p:sp>
      <p:pic>
        <p:nvPicPr>
          <p:cNvPr id="122881" name="Picture 1"/>
          <p:cNvPicPr>
            <a:picLocks noChangeAspect="1" noChangeArrowheads="1"/>
          </p:cNvPicPr>
          <p:nvPr/>
        </p:nvPicPr>
        <p:blipFill>
          <a:blip r:embed="rId3" cstate="print"/>
          <a:srcRect/>
          <a:stretch>
            <a:fillRect/>
          </a:stretch>
        </p:blipFill>
        <p:spPr bwMode="auto">
          <a:xfrm>
            <a:off x="7164288" y="4293096"/>
            <a:ext cx="1287016" cy="1930524"/>
          </a:xfrm>
          <a:prstGeom prst="rect">
            <a:avLst/>
          </a:prstGeom>
          <a:noFill/>
          <a:ln w="9525">
            <a:noFill/>
            <a:miter lim="800000"/>
            <a:headEnd/>
            <a:tailEnd/>
          </a:ln>
        </p:spPr>
      </p:pic>
      <p:pic>
        <p:nvPicPr>
          <p:cNvPr id="122882" name="Picture 2"/>
          <p:cNvPicPr>
            <a:picLocks noChangeAspect="1" noChangeArrowheads="1"/>
          </p:cNvPicPr>
          <p:nvPr/>
        </p:nvPicPr>
        <p:blipFill>
          <a:blip r:embed="rId4" cstate="print"/>
          <a:srcRect/>
          <a:stretch>
            <a:fillRect/>
          </a:stretch>
        </p:blipFill>
        <p:spPr bwMode="auto">
          <a:xfrm>
            <a:off x="6588224" y="1484784"/>
            <a:ext cx="1392154" cy="18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57158" y="285728"/>
            <a:ext cx="878684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28596" y="908720"/>
            <a:ext cx="8175852" cy="5832366"/>
          </a:xfrm>
          <a:prstGeom prst="rect">
            <a:avLst/>
          </a:prstGeom>
          <a:noFill/>
        </p:spPr>
        <p:txBody>
          <a:bodyPr wrap="square" rtlCol="0">
            <a:spAutoFit/>
          </a:bodyPr>
          <a:lstStyle/>
          <a:p>
            <a:pPr marL="342900" indent="-342900" defTabSz="360000"/>
            <a:r>
              <a:rPr lang="cs-CZ" sz="3200" dirty="0" smtClean="0">
                <a:solidFill>
                  <a:srgbClr val="FF0000"/>
                </a:solidFill>
                <a:latin typeface="Georgia" pitchFamily="18" charset="0"/>
              </a:rPr>
              <a:t>1869</a:t>
            </a:r>
          </a:p>
          <a:p>
            <a:pPr marL="342900" indent="-342900" defTabSz="360000"/>
            <a:r>
              <a:rPr lang="cs-CZ" sz="1600" dirty="0" smtClean="0">
                <a:solidFill>
                  <a:srgbClr val="FF0000"/>
                </a:solidFill>
                <a:latin typeface="Georgia" pitchFamily="18" charset="0"/>
              </a:rPr>
              <a:t>Školský zákon</a:t>
            </a:r>
            <a:r>
              <a:rPr lang="cs-CZ" sz="1400" dirty="0" smtClean="0">
                <a:latin typeface="Georgia" pitchFamily="18" charset="0"/>
              </a:rPr>
              <a:t>, přijatý 15. května 1869, předložil ministr kultu a vyučování</a:t>
            </a:r>
          </a:p>
          <a:p>
            <a:pPr marL="342900" indent="-342900" defTabSz="360000"/>
            <a:r>
              <a:rPr lang="cs-CZ" sz="1600" b="1" dirty="0" smtClean="0">
                <a:solidFill>
                  <a:srgbClr val="0070C0"/>
                </a:solidFill>
                <a:latin typeface="Georgia" pitchFamily="18" charset="0"/>
              </a:rPr>
              <a:t>Dr. Leopold von Hasner, </a:t>
            </a:r>
            <a:r>
              <a:rPr lang="cs-CZ" sz="1600" dirty="0" smtClean="0">
                <a:solidFill>
                  <a:srgbClr val="0070C0"/>
                </a:solidFill>
                <a:latin typeface="Georgia" pitchFamily="18" charset="0"/>
              </a:rPr>
              <a:t>rytíř z Arthy, pražský Němec </a:t>
            </a:r>
          </a:p>
          <a:p>
            <a:pPr marL="342900" indent="-342900" defTabSz="360000"/>
            <a:r>
              <a:rPr lang="cs-CZ" sz="1100" dirty="0" smtClean="0">
                <a:latin typeface="Georgia" pitchFamily="18" charset="0"/>
              </a:rPr>
              <a:t>(*15. 3. 1818, Praha – †5. 1. 891, Bad Ischl) , ministrem v letech 1868-1870,</a:t>
            </a:r>
          </a:p>
          <a:p>
            <a:pPr marL="342900" indent="-342900" defTabSz="360000"/>
            <a:r>
              <a:rPr lang="cs-CZ" sz="1100" dirty="0" smtClean="0">
                <a:latin typeface="Georgia" pitchFamily="18" charset="0"/>
              </a:rPr>
              <a:t>mimořádně výrazná osobnost mezi ministry kultu a vyučování</a:t>
            </a:r>
          </a:p>
          <a:p>
            <a:pPr marL="342900" indent="-342900" defTabSz="360000"/>
            <a:endParaRPr lang="cs-CZ" sz="1100" dirty="0" smtClean="0">
              <a:latin typeface="Georgia" pitchFamily="18" charset="0"/>
            </a:endParaRPr>
          </a:p>
          <a:p>
            <a:pPr marL="342900" indent="-342900" defTabSz="360000">
              <a:buFont typeface="Arial" pitchFamily="34" charset="0"/>
              <a:buChar char="•"/>
            </a:pPr>
            <a:r>
              <a:rPr lang="cs-CZ" sz="1600" dirty="0" smtClean="0">
                <a:latin typeface="Georgia" pitchFamily="18" charset="0"/>
              </a:rPr>
              <a:t>zákon byl v podstatě překonán až v roce 1948, přelomový zákon</a:t>
            </a:r>
          </a:p>
          <a:p>
            <a:pPr marL="342900" indent="-342900" defTabSz="360000">
              <a:buFont typeface="Arial" pitchFamily="34" charset="0"/>
              <a:buChar char="•"/>
            </a:pPr>
            <a:r>
              <a:rPr lang="cs-CZ" sz="1600" dirty="0" smtClean="0">
                <a:latin typeface="Georgia" pitchFamily="18" charset="0"/>
              </a:rPr>
              <a:t>prodloužení školní docházky na osm let</a:t>
            </a:r>
          </a:p>
          <a:p>
            <a:pPr marL="342900" indent="-342900" defTabSz="360000">
              <a:buFont typeface="Arial" pitchFamily="34" charset="0"/>
              <a:buChar char="•"/>
            </a:pPr>
            <a:r>
              <a:rPr lang="cs-CZ" sz="1600" dirty="0" smtClean="0">
                <a:latin typeface="Georgia" pitchFamily="18" charset="0"/>
              </a:rPr>
              <a:t>stanovena příprava učitelů na bezplatných učitelských ústavech</a:t>
            </a:r>
          </a:p>
          <a:p>
            <a:pPr marL="342900" indent="-342900" defTabSz="360000">
              <a:buFont typeface="Arial" pitchFamily="34" charset="0"/>
              <a:buChar char="•"/>
            </a:pPr>
            <a:r>
              <a:rPr lang="cs-CZ" sz="1600" dirty="0" smtClean="0">
                <a:latin typeface="Georgia" pitchFamily="18" charset="0"/>
              </a:rPr>
              <a:t>zásady financování škol včetně požadavku na umístění a stavbu školní budovy</a:t>
            </a:r>
          </a:p>
          <a:p>
            <a:pPr marL="342900" indent="-342900" defTabSz="360000">
              <a:buFont typeface="Arial" pitchFamily="34" charset="0"/>
              <a:buChar char="•"/>
            </a:pPr>
            <a:r>
              <a:rPr lang="cs-CZ" sz="1600" dirty="0" smtClean="0">
                <a:latin typeface="Georgia" pitchFamily="18" charset="0"/>
              </a:rPr>
              <a:t>přesně stanovil nejvyšší možné počty žáků ve třídách a maximální úvazky</a:t>
            </a:r>
          </a:p>
          <a:p>
            <a:pPr marL="342900" indent="-342900" defTabSz="360000">
              <a:buFont typeface="Arial" pitchFamily="34" charset="0"/>
              <a:buChar char="•"/>
            </a:pPr>
            <a:r>
              <a:rPr lang="cs-CZ" sz="1600" dirty="0" smtClean="0">
                <a:latin typeface="Georgia" pitchFamily="18" charset="0"/>
              </a:rPr>
              <a:t>zákon stanovil, že učiteli musí být vyplácen alespoň taková plat, aby se mohl svému povolání věnovat „jsa prost všelikého překážejícího mu zaměstnání vedlejšího“</a:t>
            </a:r>
          </a:p>
          <a:p>
            <a:pPr marL="342900" indent="-342900" defTabSz="360000">
              <a:buFont typeface="Arial" pitchFamily="34" charset="0"/>
              <a:buChar char="•"/>
            </a:pPr>
            <a:r>
              <a:rPr lang="cs-CZ" sz="1600" dirty="0" smtClean="0">
                <a:latin typeface="Georgia" pitchFamily="18" charset="0"/>
              </a:rPr>
              <a:t>reálky rozšířeny na sedm tříd, výuka rozšířena o deskriptivní geometrii</a:t>
            </a:r>
          </a:p>
          <a:p>
            <a:pPr marL="342900" indent="-342900" defTabSz="360000"/>
            <a:r>
              <a:rPr lang="cs-CZ" sz="2400" dirty="0" smtClean="0">
                <a:solidFill>
                  <a:srgbClr val="FF0000"/>
                </a:solidFill>
                <a:latin typeface="Georgia" pitchFamily="18" charset="0"/>
              </a:rPr>
              <a:t>1870		</a:t>
            </a:r>
            <a:r>
              <a:rPr lang="cs-CZ" sz="1400" dirty="0" smtClean="0">
                <a:latin typeface="Georgia" pitchFamily="18" charset="0"/>
              </a:rPr>
              <a:t>řády vyzvány, aby na jejich gymnáziích vyučovali pouze státem zkoušení profesoři</a:t>
            </a:r>
            <a:endParaRPr lang="cs-CZ" sz="2400" dirty="0" smtClean="0">
              <a:solidFill>
                <a:srgbClr val="FF0000"/>
              </a:solidFill>
              <a:latin typeface="Georgia" pitchFamily="18" charset="0"/>
            </a:endParaRPr>
          </a:p>
          <a:p>
            <a:pPr marL="342900" indent="-342900" defTabSz="360000"/>
            <a:r>
              <a:rPr lang="cs-CZ" sz="2400" dirty="0" smtClean="0">
                <a:solidFill>
                  <a:srgbClr val="FF0000"/>
                </a:solidFill>
                <a:latin typeface="Georgia" pitchFamily="18" charset="0"/>
              </a:rPr>
              <a:t>1872</a:t>
            </a:r>
          </a:p>
          <a:p>
            <a:pPr marL="342900" indent="-342900" defTabSz="360000"/>
            <a:r>
              <a:rPr lang="cs-CZ" sz="1600" dirty="0" smtClean="0">
                <a:solidFill>
                  <a:srgbClr val="FF0000"/>
                </a:solidFill>
                <a:latin typeface="Georgia" pitchFamily="18" charset="0"/>
              </a:rPr>
              <a:t>Zavedení povinné maturitní zkoušky na reálkách </a:t>
            </a:r>
            <a:r>
              <a:rPr lang="cs-CZ" sz="1200" dirty="0" smtClean="0">
                <a:latin typeface="Georgia" pitchFamily="18" charset="0"/>
              </a:rPr>
              <a:t>(ministerské nařízení ze dne 9. května 1872)</a:t>
            </a:r>
          </a:p>
          <a:p>
            <a:pPr marL="342900" indent="-342900" defTabSz="360000"/>
            <a:endParaRPr lang="cs-CZ" sz="1200" dirty="0" smtClean="0">
              <a:latin typeface="Georgia" pitchFamily="18" charset="0"/>
            </a:endParaRPr>
          </a:p>
          <a:p>
            <a:pPr marL="342900" indent="-342900" defTabSz="360000"/>
            <a:r>
              <a:rPr lang="cs-CZ" sz="1200" dirty="0" smtClean="0">
                <a:latin typeface="Georgia" pitchFamily="18" charset="0"/>
              </a:rPr>
              <a:t>PÍSEMNÁ ZKOUŠKA					ÚSTNÍ ZKOUŠKA</a:t>
            </a:r>
          </a:p>
          <a:p>
            <a:pPr marL="342900" indent="-342900" defTabSz="360000"/>
            <a:r>
              <a:rPr lang="cs-CZ" sz="1200" dirty="0" smtClean="0">
                <a:solidFill>
                  <a:srgbClr val="0070C0"/>
                </a:solidFill>
                <a:latin typeface="Georgia" pitchFamily="18" charset="0"/>
              </a:rPr>
              <a:t>pojednání z jazyka vyučujícího				zeměpis a dějepis</a:t>
            </a:r>
          </a:p>
          <a:p>
            <a:pPr marL="342900" indent="-342900" defTabSz="360000"/>
            <a:r>
              <a:rPr lang="cs-CZ" sz="1200" dirty="0" smtClean="0">
                <a:solidFill>
                  <a:srgbClr val="0070C0"/>
                </a:solidFill>
                <a:latin typeface="Georgia" pitchFamily="18" charset="0"/>
              </a:rPr>
              <a:t>překlad z francouzštiny do češtiny			matematika</a:t>
            </a:r>
          </a:p>
          <a:p>
            <a:pPr marL="342900" indent="-342900" defTabSz="360000"/>
            <a:r>
              <a:rPr lang="cs-CZ" sz="1200" dirty="0" smtClean="0">
                <a:solidFill>
                  <a:srgbClr val="0070C0"/>
                </a:solidFill>
                <a:latin typeface="Georgia" pitchFamily="18" charset="0"/>
              </a:rPr>
              <a:t>překlad z češtiny do francouzštiny			přírodopis</a:t>
            </a:r>
          </a:p>
          <a:p>
            <a:pPr marL="342900" indent="-342900" defTabSz="360000"/>
            <a:r>
              <a:rPr lang="cs-CZ" sz="1200" dirty="0" smtClean="0">
                <a:solidFill>
                  <a:srgbClr val="0070C0"/>
                </a:solidFill>
                <a:latin typeface="Georgia" pitchFamily="18" charset="0"/>
              </a:rPr>
              <a:t>úkol matematický						fyzika a chemie</a:t>
            </a:r>
          </a:p>
          <a:p>
            <a:pPr marL="342900" indent="-342900" defTabSz="360000"/>
            <a:r>
              <a:rPr lang="cs-CZ" sz="1200" dirty="0" smtClean="0">
                <a:solidFill>
                  <a:srgbClr val="0070C0"/>
                </a:solidFill>
                <a:latin typeface="Georgia" pitchFamily="18" charset="0"/>
              </a:rPr>
              <a:t>úkol deskriptivní</a:t>
            </a:r>
            <a:endParaRPr lang="cs-CZ" sz="1200" dirty="0">
              <a:latin typeface="Georgia" pitchFamily="18" charset="0"/>
            </a:endParaRPr>
          </a:p>
        </p:txBody>
      </p:sp>
      <p:pic>
        <p:nvPicPr>
          <p:cNvPr id="120833" name="Picture 1"/>
          <p:cNvPicPr>
            <a:picLocks noChangeAspect="1" noChangeArrowheads="1"/>
          </p:cNvPicPr>
          <p:nvPr/>
        </p:nvPicPr>
        <p:blipFill>
          <a:blip r:embed="rId3" cstate="print"/>
          <a:srcRect/>
          <a:stretch>
            <a:fillRect/>
          </a:stretch>
        </p:blipFill>
        <p:spPr bwMode="auto">
          <a:xfrm>
            <a:off x="6876256" y="908720"/>
            <a:ext cx="1656184" cy="19322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39552" y="260648"/>
            <a:ext cx="7779694" cy="584775"/>
          </a:xfrm>
          <a:prstGeom prst="rect">
            <a:avLst/>
          </a:prstGeom>
        </p:spPr>
        <p:txBody>
          <a:bodyPr wrap="none">
            <a:sp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323528" y="908720"/>
            <a:ext cx="8352928" cy="5632311"/>
          </a:xfrm>
          <a:prstGeom prst="rect">
            <a:avLst/>
          </a:prstGeom>
          <a:noFill/>
        </p:spPr>
        <p:txBody>
          <a:bodyPr wrap="square" rtlCol="0">
            <a:spAutoFit/>
          </a:bodyPr>
          <a:lstStyle/>
          <a:p>
            <a:pPr>
              <a:buFont typeface="Arial" pitchFamily="34" charset="0"/>
              <a:buChar char="•"/>
              <a:tabLst>
                <a:tab pos="266700" algn="l"/>
              </a:tabLst>
            </a:pPr>
            <a:r>
              <a:rPr lang="cs-CZ" sz="1600" dirty="0" smtClean="0">
                <a:latin typeface="Georgia" pitchFamily="18" charset="0"/>
              </a:rPr>
              <a:t>   školní rok od 16. září do 15. července</a:t>
            </a:r>
          </a:p>
          <a:p>
            <a:pPr>
              <a:buFont typeface="Arial" pitchFamily="34" charset="0"/>
              <a:buChar char="•"/>
            </a:pPr>
            <a:r>
              <a:rPr lang="cs-CZ" sz="1600" dirty="0" smtClean="0">
                <a:latin typeface="Georgia" pitchFamily="18" charset="0"/>
              </a:rPr>
              <a:t>   </a:t>
            </a:r>
            <a:r>
              <a:rPr lang="cs-CZ" sz="1600" dirty="0" smtClean="0">
                <a:solidFill>
                  <a:srgbClr val="FF0000"/>
                </a:solidFill>
                <a:latin typeface="Georgia" pitchFamily="18" charset="0"/>
              </a:rPr>
              <a:t>v jedné třídě má být nejvýše 50 žáků</a:t>
            </a:r>
          </a:p>
          <a:p>
            <a:pPr defTabSz="360000">
              <a:buFont typeface="Arial" pitchFamily="34" charset="0"/>
              <a:buChar char="•"/>
              <a:tabLst>
                <a:tab pos="180975" algn="l"/>
              </a:tabLst>
            </a:pPr>
            <a:r>
              <a:rPr lang="cs-CZ" sz="1600" dirty="0" smtClean="0">
                <a:latin typeface="Georgia" pitchFamily="18" charset="0"/>
              </a:rPr>
              <a:t>   za vyučování se platí školné, chudí nebo nemajetní zcela nebo z poloviny osvobozeni,    	 mají-li prospěch aspoň první třídy</a:t>
            </a:r>
          </a:p>
          <a:p>
            <a:pPr defTabSz="360000">
              <a:buFont typeface="Arial" pitchFamily="34" charset="0"/>
              <a:buChar char="•"/>
              <a:tabLst>
                <a:tab pos="180975" algn="l"/>
              </a:tabLst>
            </a:pPr>
            <a:r>
              <a:rPr lang="cs-CZ" sz="1600" dirty="0" smtClean="0">
                <a:latin typeface="Georgia" pitchFamily="18" charset="0"/>
              </a:rPr>
              <a:t>   v každé třídě </a:t>
            </a:r>
            <a:r>
              <a:rPr lang="cs-CZ" sz="1600" dirty="0" smtClean="0">
                <a:solidFill>
                  <a:srgbClr val="0070C0"/>
                </a:solidFill>
                <a:latin typeface="Georgia" pitchFamily="18" charset="0"/>
              </a:rPr>
              <a:t>třídní knihy</a:t>
            </a:r>
          </a:p>
          <a:p>
            <a:pPr defTabSz="360000">
              <a:buFont typeface="Arial" pitchFamily="34" charset="0"/>
              <a:buChar char="•"/>
              <a:tabLst>
                <a:tab pos="180975" algn="l"/>
              </a:tabLst>
            </a:pPr>
            <a:r>
              <a:rPr lang="cs-CZ" sz="1600" dirty="0" smtClean="0">
                <a:latin typeface="Georgia" pitchFamily="18" charset="0"/>
              </a:rPr>
              <a:t>   </a:t>
            </a:r>
            <a:r>
              <a:rPr lang="cs-CZ" sz="2400" dirty="0" smtClean="0">
                <a:solidFill>
                  <a:srgbClr val="FF0000"/>
                </a:solidFill>
                <a:latin typeface="Georgia" pitchFamily="18" charset="0"/>
              </a:rPr>
              <a:t>1887</a:t>
            </a:r>
            <a:r>
              <a:rPr lang="cs-CZ" sz="1600" dirty="0" smtClean="0">
                <a:latin typeface="Georgia" pitchFamily="18" charset="0"/>
              </a:rPr>
              <a:t> </a:t>
            </a:r>
            <a:r>
              <a:rPr lang="cs-CZ" sz="1600" dirty="0" smtClean="0">
                <a:solidFill>
                  <a:srgbClr val="0070C0"/>
                </a:solidFill>
                <a:latin typeface="Georgia" pitchFamily="18" charset="0"/>
              </a:rPr>
              <a:t>třídní katalogy </a:t>
            </a:r>
            <a:r>
              <a:rPr lang="cs-CZ" sz="1600" dirty="0" smtClean="0">
                <a:latin typeface="Georgia" pitchFamily="18" charset="0"/>
              </a:rPr>
              <a:t>do kterých denně zapisovány známky</a:t>
            </a:r>
          </a:p>
          <a:p>
            <a:pPr defTabSz="360000">
              <a:buFont typeface="Arial" pitchFamily="34" charset="0"/>
              <a:buChar char="•"/>
              <a:tabLst>
                <a:tab pos="180975" algn="l"/>
              </a:tabLst>
            </a:pPr>
            <a:r>
              <a:rPr lang="cs-CZ" sz="1600" dirty="0" smtClean="0">
                <a:latin typeface="Georgia" pitchFamily="18" charset="0"/>
              </a:rPr>
              <a:t>   z každého předmětu má být žák za semestr aspoň 4 – 5 krát zkoušen</a:t>
            </a:r>
          </a:p>
          <a:p>
            <a:pPr defTabSz="360000">
              <a:buFont typeface="Arial" pitchFamily="34" charset="0"/>
              <a:buChar char="•"/>
              <a:tabLst>
                <a:tab pos="180975" algn="l"/>
              </a:tabLst>
            </a:pPr>
            <a:r>
              <a:rPr lang="cs-CZ" sz="1600" dirty="0" smtClean="0">
                <a:latin typeface="Georgia" pitchFamily="18" charset="0"/>
              </a:rPr>
              <a:t>   na vysvědčení hodnocena </a:t>
            </a:r>
            <a:r>
              <a:rPr lang="cs-CZ" sz="1600" dirty="0" smtClean="0">
                <a:solidFill>
                  <a:srgbClr val="0070C0"/>
                </a:solidFill>
                <a:latin typeface="Georgia" pitchFamily="18" charset="0"/>
              </a:rPr>
              <a:t>píle, mravnost a prospěch</a:t>
            </a:r>
          </a:p>
          <a:p>
            <a:pPr defTabSz="360000">
              <a:buFont typeface="Arial" pitchFamily="34" charset="0"/>
              <a:buChar char="•"/>
              <a:tabLst>
                <a:tab pos="180975" algn="l"/>
              </a:tabLst>
            </a:pPr>
            <a:r>
              <a:rPr lang="cs-CZ" sz="1600" dirty="0" smtClean="0">
                <a:latin typeface="Georgia" pitchFamily="18" charset="0"/>
              </a:rPr>
              <a:t>   mimo známky jsou vysvědčení označena povšechnou třídou</a:t>
            </a:r>
          </a:p>
          <a:p>
            <a:pPr lvl="1" defTabSz="360000">
              <a:buFont typeface="Wingdings" pitchFamily="2" charset="2"/>
              <a:buChar char="§"/>
              <a:tabLst>
                <a:tab pos="180975" algn="l"/>
              </a:tabLst>
            </a:pPr>
            <a:r>
              <a:rPr lang="cs-CZ" sz="1600" dirty="0" smtClean="0">
                <a:solidFill>
                  <a:srgbClr val="0070C0"/>
                </a:solidFill>
                <a:latin typeface="Georgia" pitchFamily="18" charset="0"/>
              </a:rPr>
              <a:t>  vysvědčení 1. třídy s vyznamenáním</a:t>
            </a:r>
          </a:p>
          <a:p>
            <a:pPr lvl="1" defTabSz="360000">
              <a:buFont typeface="Wingdings" pitchFamily="2" charset="2"/>
              <a:buChar char="§"/>
              <a:tabLst>
                <a:tab pos="180975" algn="l"/>
              </a:tabLst>
            </a:pPr>
            <a:r>
              <a:rPr lang="cs-CZ" sz="1600" dirty="0" smtClean="0">
                <a:solidFill>
                  <a:srgbClr val="0070C0"/>
                </a:solidFill>
                <a:latin typeface="Georgia" pitchFamily="18" charset="0"/>
              </a:rPr>
              <a:t>  vysvědčení 1. třídy </a:t>
            </a:r>
          </a:p>
          <a:p>
            <a:pPr lvl="1" defTabSz="360000">
              <a:buFont typeface="Wingdings" pitchFamily="2" charset="2"/>
              <a:buChar char="§"/>
              <a:tabLst>
                <a:tab pos="180975" algn="l"/>
              </a:tabLst>
            </a:pPr>
            <a:r>
              <a:rPr lang="cs-CZ" sz="1600" dirty="0" smtClean="0">
                <a:solidFill>
                  <a:srgbClr val="0070C0"/>
                </a:solidFill>
                <a:latin typeface="Georgia" pitchFamily="18" charset="0"/>
              </a:rPr>
              <a:t>  vysvědčení 2. třídy </a:t>
            </a:r>
          </a:p>
          <a:p>
            <a:pPr lvl="1" defTabSz="360000">
              <a:buFont typeface="Wingdings" pitchFamily="2" charset="2"/>
              <a:buChar char="§"/>
              <a:tabLst>
                <a:tab pos="180975" algn="l"/>
              </a:tabLst>
            </a:pPr>
            <a:r>
              <a:rPr lang="cs-CZ" sz="1600" dirty="0" smtClean="0">
                <a:solidFill>
                  <a:srgbClr val="0070C0"/>
                </a:solidFill>
                <a:latin typeface="Georgia" pitchFamily="18" charset="0"/>
              </a:rPr>
              <a:t>  vysvědčení 3. třídy</a:t>
            </a:r>
          </a:p>
          <a:p>
            <a:pPr marL="0" lvl="1" defTabSz="360000">
              <a:buFont typeface="Arial" pitchFamily="34" charset="0"/>
              <a:buChar char="•"/>
              <a:tabLst>
                <a:tab pos="180975" algn="l"/>
                <a:tab pos="266700" algn="l"/>
              </a:tabLst>
            </a:pPr>
            <a:r>
              <a:rPr lang="cs-CZ" sz="1600" dirty="0" smtClean="0">
                <a:latin typeface="Georgia" pitchFamily="18" charset="0"/>
              </a:rPr>
              <a:t>    stupnice pro mravné chování		pro pilnost			pro prospěch</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a:t>
            </a:r>
            <a:r>
              <a:rPr lang="cs-CZ" sz="1600" dirty="0" smtClean="0">
                <a:solidFill>
                  <a:srgbClr val="FF0000"/>
                </a:solidFill>
                <a:latin typeface="Georgia" pitchFamily="18" charset="0"/>
              </a:rPr>
              <a:t> </a:t>
            </a:r>
            <a:r>
              <a:rPr lang="cs-CZ" sz="1600" dirty="0" smtClean="0">
                <a:solidFill>
                  <a:srgbClr val="0070C0"/>
                </a:solidFill>
                <a:latin typeface="Georgia" pitchFamily="18" charset="0"/>
              </a:rPr>
              <a:t>chvalitebné					vytrvalá			výborný</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uspokojivé					náležitá				chvalitebný</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zákonné						dostatečná			dobrý</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méně zákonné				nestálá				dostatečný</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nezákonné					nepatrná			nedostatečný</a:t>
            </a:r>
          </a:p>
          <a:p>
            <a:pPr marL="457200" lvl="2" defTabSz="360000">
              <a:buFont typeface="Arial" pitchFamily="34" charset="0"/>
              <a:buChar char="•"/>
              <a:tabLst>
                <a:tab pos="180975" algn="l"/>
              </a:tabLst>
            </a:pPr>
            <a:r>
              <a:rPr lang="cs-CZ" sz="1600" dirty="0" smtClean="0">
                <a:solidFill>
                  <a:srgbClr val="0070C0"/>
                </a:solidFill>
                <a:latin typeface="Georgia" pitchFamily="18" charset="0"/>
              </a:rPr>
              <a:t>													zcela nedostatečný</a:t>
            </a:r>
          </a:p>
          <a:p>
            <a:pPr>
              <a:buFont typeface="Arial" pitchFamily="34" charset="0"/>
              <a:buChar char="•"/>
            </a:pPr>
            <a:r>
              <a:rPr lang="cs-CZ" sz="1600" dirty="0" smtClean="0">
                <a:latin typeface="Georgia" pitchFamily="18" charset="0"/>
              </a:rPr>
              <a:t>   </a:t>
            </a:r>
            <a:r>
              <a:rPr lang="cs-CZ" sz="2400" dirty="0" smtClean="0">
                <a:solidFill>
                  <a:srgbClr val="FF0000"/>
                </a:solidFill>
                <a:latin typeface="Georgia" pitchFamily="18" charset="0"/>
              </a:rPr>
              <a:t>1886</a:t>
            </a:r>
            <a:r>
              <a:rPr lang="cs-CZ" sz="2400" dirty="0" smtClean="0">
                <a:latin typeface="Georgia" pitchFamily="18" charset="0"/>
              </a:rPr>
              <a:t> </a:t>
            </a:r>
            <a:r>
              <a:rPr lang="cs-CZ" sz="1600" dirty="0" smtClean="0">
                <a:latin typeface="Georgia" pitchFamily="18" charset="0"/>
              </a:rPr>
              <a:t>upuštěno od lokace žáků ( stanovení pořadí žáků podle prospěchu)</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260648"/>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683568" y="1484784"/>
            <a:ext cx="7992888" cy="4493538"/>
          </a:xfrm>
          <a:prstGeom prst="rect">
            <a:avLst/>
          </a:prstGeom>
          <a:noFill/>
        </p:spPr>
        <p:txBody>
          <a:bodyPr wrap="square" rtlCol="0">
            <a:spAutoFit/>
          </a:bodyPr>
          <a:lstStyle/>
          <a:p>
            <a:r>
              <a:rPr lang="cs-CZ" sz="2400" dirty="0" smtClean="0">
                <a:solidFill>
                  <a:srgbClr val="FF0000"/>
                </a:solidFill>
                <a:latin typeface="Georgia" pitchFamily="18" charset="0"/>
              </a:rPr>
              <a:t>1882</a:t>
            </a:r>
          </a:p>
          <a:p>
            <a:pPr>
              <a:buFont typeface="Arial" pitchFamily="34" charset="0"/>
              <a:buChar char="•"/>
            </a:pPr>
            <a:r>
              <a:rPr lang="cs-CZ" sz="1600" dirty="0" smtClean="0">
                <a:latin typeface="Georgia" pitchFamily="18" charset="0"/>
              </a:rPr>
              <a:t> zákonem z 28. 2. 1882 se dosavadní německá Karlo-Ferdinandova </a:t>
            </a:r>
          </a:p>
          <a:p>
            <a:r>
              <a:rPr lang="cs-CZ" sz="1600" dirty="0" smtClean="0">
                <a:latin typeface="Georgia" pitchFamily="18" charset="0"/>
              </a:rPr>
              <a:t>   univerzita rozdělila na dvě - českou a německou	</a:t>
            </a:r>
          </a:p>
          <a:p>
            <a:pPr>
              <a:buFont typeface="Arial" pitchFamily="34" charset="0"/>
              <a:buChar char="•"/>
            </a:pPr>
            <a:r>
              <a:rPr lang="cs-CZ" sz="1600" dirty="0" smtClean="0">
                <a:latin typeface="Georgia" pitchFamily="18" charset="0"/>
              </a:rPr>
              <a:t> prvním rektorem české univerzity byl </a:t>
            </a:r>
            <a:r>
              <a:rPr lang="cs-CZ" sz="1600" dirty="0" smtClean="0">
                <a:solidFill>
                  <a:srgbClr val="0070C0"/>
                </a:solidFill>
                <a:latin typeface="Georgia" pitchFamily="18" charset="0"/>
              </a:rPr>
              <a:t>W. W. Tomek</a:t>
            </a:r>
          </a:p>
          <a:p>
            <a:pPr>
              <a:buFont typeface="Arial" pitchFamily="34" charset="0"/>
              <a:buChar char="•"/>
            </a:pPr>
            <a:r>
              <a:rPr lang="cs-CZ" sz="1600" dirty="0" smtClean="0">
                <a:latin typeface="Georgia" pitchFamily="18" charset="0"/>
              </a:rPr>
              <a:t> česká univerzita se stala místem rozvoje české vědy a kultury</a:t>
            </a:r>
          </a:p>
          <a:p>
            <a:r>
              <a:rPr lang="cs-CZ" sz="1600" dirty="0" smtClean="0">
                <a:latin typeface="Georgia" pitchFamily="18" charset="0"/>
              </a:rPr>
              <a:t>  </a:t>
            </a:r>
            <a:r>
              <a:rPr lang="cs-CZ" sz="1400" i="1" dirty="0" smtClean="0">
                <a:latin typeface="Georgia" pitchFamily="18" charset="0"/>
              </a:rPr>
              <a:t>(Hostinský, Tyrš, Goll, Masaryk, Tomek a další)</a:t>
            </a:r>
          </a:p>
          <a:p>
            <a:r>
              <a:rPr lang="cs-CZ" sz="1400" i="1" dirty="0" smtClean="0">
                <a:latin typeface="Georgia" pitchFamily="18" charset="0"/>
              </a:rPr>
              <a:t>						           </a:t>
            </a:r>
            <a:r>
              <a:rPr lang="cs-CZ" sz="1200" i="1" dirty="0" smtClean="0">
                <a:latin typeface="Georgia" pitchFamily="18" charset="0"/>
              </a:rPr>
              <a:t>Jaroslav Goll (1846-1929)</a:t>
            </a:r>
          </a:p>
          <a:p>
            <a:r>
              <a:rPr lang="cs-CZ" sz="2400" dirty="0" smtClean="0">
                <a:solidFill>
                  <a:srgbClr val="FF0000"/>
                </a:solidFill>
                <a:latin typeface="Georgia" pitchFamily="18" charset="0"/>
              </a:rPr>
              <a:t>1890</a:t>
            </a:r>
          </a:p>
          <a:p>
            <a:pPr>
              <a:buFont typeface="Arial" pitchFamily="34" charset="0"/>
              <a:buChar char="•"/>
            </a:pPr>
            <a:r>
              <a:rPr lang="cs-CZ" sz="1600" dirty="0" smtClean="0">
                <a:latin typeface="Georgia" pitchFamily="18" charset="0"/>
              </a:rPr>
              <a:t> otevřeno první dívčí gymnázium v Rakousku zvané </a:t>
            </a:r>
            <a:r>
              <a:rPr lang="cs-CZ" sz="1600" dirty="0" smtClean="0">
                <a:solidFill>
                  <a:srgbClr val="0070C0"/>
                </a:solidFill>
                <a:latin typeface="Georgia" pitchFamily="18" charset="0"/>
              </a:rPr>
              <a:t>MINERVA, </a:t>
            </a:r>
          </a:p>
          <a:p>
            <a:r>
              <a:rPr lang="cs-CZ" sz="1600" dirty="0" smtClean="0">
                <a:solidFill>
                  <a:srgbClr val="0070C0"/>
                </a:solidFill>
                <a:latin typeface="Georgia" pitchFamily="18" charset="0"/>
              </a:rPr>
              <a:t>   </a:t>
            </a:r>
            <a:r>
              <a:rPr lang="cs-CZ" sz="1400" dirty="0" smtClean="0">
                <a:latin typeface="Georgia" pitchFamily="18" charset="0"/>
              </a:rPr>
              <a:t>(Praha, ul. Pštrossova)</a:t>
            </a:r>
          </a:p>
          <a:p>
            <a:pPr>
              <a:buFont typeface="Arial" pitchFamily="34" charset="0"/>
              <a:buChar char="•"/>
            </a:pPr>
            <a:r>
              <a:rPr lang="cs-CZ" sz="1600" dirty="0" smtClean="0">
                <a:latin typeface="Georgia" pitchFamily="18" charset="0"/>
              </a:rPr>
              <a:t> zásluha </a:t>
            </a:r>
            <a:r>
              <a:rPr lang="cs-CZ" sz="1600" dirty="0" smtClean="0">
                <a:solidFill>
                  <a:srgbClr val="0070C0"/>
                </a:solidFill>
                <a:latin typeface="Georgia" pitchFamily="18" charset="0"/>
              </a:rPr>
              <a:t>Elišky Krásnohorské</a:t>
            </a:r>
          </a:p>
          <a:p>
            <a:pPr>
              <a:buFont typeface="Arial" pitchFamily="34" charset="0"/>
              <a:buChar char="•"/>
            </a:pPr>
            <a:r>
              <a:rPr lang="cs-CZ" sz="1600" dirty="0" smtClean="0">
                <a:latin typeface="Georgia" pitchFamily="18" charset="0"/>
              </a:rPr>
              <a:t> profesorský sbor vytvořen z učitelů chlapeckých gymnázií</a:t>
            </a:r>
          </a:p>
          <a:p>
            <a:pPr>
              <a:buFont typeface="Arial" pitchFamily="34" charset="0"/>
              <a:buChar char="•"/>
            </a:pPr>
            <a:r>
              <a:rPr lang="cs-CZ" sz="1600" dirty="0" smtClean="0">
                <a:latin typeface="Georgia" pitchFamily="18" charset="0"/>
              </a:rPr>
              <a:t> absolventkám dívčích gymnázií povoleno studium na vysoké škole </a:t>
            </a:r>
          </a:p>
          <a:p>
            <a:r>
              <a:rPr lang="cs-CZ" sz="1600" dirty="0" smtClean="0">
                <a:latin typeface="Georgia" pitchFamily="18" charset="0"/>
              </a:rPr>
              <a:t>   od roku 1897 na filosofické fakultě a od roku 1900 na lékařské fakultě</a:t>
            </a:r>
          </a:p>
          <a:p>
            <a:pPr>
              <a:buFont typeface="Arial" pitchFamily="34" charset="0"/>
              <a:buChar char="•"/>
            </a:pPr>
            <a:r>
              <a:rPr lang="cs-CZ" sz="1600" dirty="0" smtClean="0">
                <a:latin typeface="Georgia" pitchFamily="18" charset="0"/>
              </a:rPr>
              <a:t> </a:t>
            </a:r>
            <a:r>
              <a:rPr lang="cs-CZ" sz="1600" dirty="0" smtClean="0">
                <a:solidFill>
                  <a:srgbClr val="0070C0"/>
                </a:solidFill>
                <a:latin typeface="Georgia" pitchFamily="18" charset="0"/>
              </a:rPr>
              <a:t>škola neměla právo veřejnosti, několik let musely absolventky skládat</a:t>
            </a:r>
          </a:p>
          <a:p>
            <a:r>
              <a:rPr lang="cs-CZ" sz="1600" dirty="0" smtClean="0">
                <a:solidFill>
                  <a:srgbClr val="0070C0"/>
                </a:solidFill>
                <a:latin typeface="Georgia" pitchFamily="18" charset="0"/>
              </a:rPr>
              <a:t>   maturitu na Akademickém gymnáziu</a:t>
            </a:r>
          </a:p>
          <a:p>
            <a:pPr>
              <a:buFont typeface="Arial" pitchFamily="34" charset="0"/>
              <a:buChar char="•"/>
            </a:pPr>
            <a:r>
              <a:rPr lang="cs-CZ" sz="1600" dirty="0" smtClean="0">
                <a:latin typeface="Georgia" pitchFamily="18" charset="0"/>
              </a:rPr>
              <a:t> maturity na Minervě až od roku 1901</a:t>
            </a:r>
            <a:endParaRPr lang="cs-CZ" sz="1600" dirty="0">
              <a:latin typeface="Georgia" pitchFamily="18" charset="0"/>
            </a:endParaRPr>
          </a:p>
        </p:txBody>
      </p:sp>
      <p:pic>
        <p:nvPicPr>
          <p:cNvPr id="137218" name="Picture 2" descr="C:\Documents and Settings\Dag - Hrubý\Plocha\ek2.jpg"/>
          <p:cNvPicPr>
            <a:picLocks noChangeAspect="1" noChangeArrowheads="1"/>
          </p:cNvPicPr>
          <p:nvPr/>
        </p:nvPicPr>
        <p:blipFill>
          <a:blip r:embed="rId3" cstate="print"/>
          <a:srcRect/>
          <a:stretch>
            <a:fillRect/>
          </a:stretch>
        </p:blipFill>
        <p:spPr bwMode="auto">
          <a:xfrm>
            <a:off x="7236296" y="3933056"/>
            <a:ext cx="1440160" cy="1728192"/>
          </a:xfrm>
          <a:prstGeom prst="rect">
            <a:avLst/>
          </a:prstGeom>
          <a:noFill/>
        </p:spPr>
      </p:pic>
      <p:pic>
        <p:nvPicPr>
          <p:cNvPr id="71681" name="Picture 1" descr="C:\Documents and Settings\Dag - Hrubý\Plocha\170px-GollJ.JPG"/>
          <p:cNvPicPr>
            <a:picLocks noChangeAspect="1" noChangeArrowheads="1"/>
          </p:cNvPicPr>
          <p:nvPr/>
        </p:nvPicPr>
        <p:blipFill>
          <a:blip r:embed="rId4" cstate="print"/>
          <a:srcRect/>
          <a:stretch>
            <a:fillRect/>
          </a:stretch>
        </p:blipFill>
        <p:spPr bwMode="auto">
          <a:xfrm>
            <a:off x="6948264" y="1484784"/>
            <a:ext cx="1456944" cy="1657416"/>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79512" y="260648"/>
            <a:ext cx="8786842" cy="584775"/>
          </a:xfrm>
          <a:prstGeom prst="rect">
            <a:avLst/>
          </a:prstGeom>
        </p:spPr>
        <p:txBody>
          <a:bodyPr wrap="square">
            <a:spAutoFit/>
          </a:bodyPr>
          <a:lstStyle/>
          <a:p>
            <a:pPr algn="ctr"/>
            <a:r>
              <a:rPr lang="cs-CZ" sz="2400" dirty="0" smtClean="0"/>
              <a:t>	</a:t>
            </a: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28596" y="980728"/>
            <a:ext cx="8103844" cy="4832092"/>
          </a:xfrm>
          <a:prstGeom prst="rect">
            <a:avLst/>
          </a:prstGeom>
          <a:noFill/>
        </p:spPr>
        <p:txBody>
          <a:bodyPr wrap="square" rtlCol="0">
            <a:spAutoFit/>
          </a:bodyPr>
          <a:lstStyle/>
          <a:p>
            <a:pPr>
              <a:tabLst>
                <a:tab pos="3143250" algn="l"/>
              </a:tabLst>
            </a:pPr>
            <a:r>
              <a:rPr lang="cs-CZ" sz="2400" dirty="0" smtClean="0">
                <a:solidFill>
                  <a:srgbClr val="FF0000"/>
                </a:solidFill>
                <a:latin typeface="Georgia" pitchFamily="18" charset="0"/>
              </a:rPr>
              <a:t>Učební plán gymnázia z roku 1884</a:t>
            </a:r>
          </a:p>
          <a:p>
            <a:pPr>
              <a:tabLst>
                <a:tab pos="3143250" algn="l"/>
              </a:tabLst>
            </a:pPr>
            <a:endParaRPr lang="cs-CZ" sz="2400" dirty="0" smtClean="0">
              <a:solidFill>
                <a:srgbClr val="FF0000"/>
              </a:solidFill>
              <a:latin typeface="Georgia" pitchFamily="18" charset="0"/>
            </a:endParaRPr>
          </a:p>
          <a:p>
            <a:pPr defTabSz="360000"/>
            <a:r>
              <a:rPr lang="cs-CZ" sz="1600" u="sng" dirty="0" smtClean="0">
                <a:latin typeface="Georgia" pitchFamily="18" charset="0"/>
              </a:rPr>
              <a:t>Předmět/Ročník					1	2	3	4	5	6	7	8			Ph		</a:t>
            </a:r>
            <a:endParaRPr lang="cs-CZ" sz="1600" dirty="0" smtClean="0">
              <a:latin typeface="Georgia" pitchFamily="18" charset="0"/>
            </a:endParaRPr>
          </a:p>
          <a:p>
            <a:pPr defTabSz="360000"/>
            <a:r>
              <a:rPr lang="cs-CZ" sz="1600" dirty="0" smtClean="0">
                <a:latin typeface="Georgia" pitchFamily="18" charset="0"/>
              </a:rPr>
              <a:t>Náboženství						2	2	2	2	2	2	2	2			16	</a:t>
            </a:r>
          </a:p>
          <a:p>
            <a:pPr defTabSz="360000"/>
            <a:r>
              <a:rPr lang="cs-CZ" sz="1600" dirty="0" smtClean="0">
                <a:latin typeface="Georgia" pitchFamily="18" charset="0"/>
              </a:rPr>
              <a:t>Latina								8	8	6	6	6	6	5	5			50</a:t>
            </a:r>
          </a:p>
          <a:p>
            <a:pPr defTabSz="360000"/>
            <a:r>
              <a:rPr lang="cs-CZ" sz="1600" dirty="0" smtClean="0">
                <a:latin typeface="Georgia" pitchFamily="18" charset="0"/>
              </a:rPr>
              <a:t>Řečtina								0	0	5	4	5	5	4	5			28</a:t>
            </a:r>
          </a:p>
          <a:p>
            <a:pPr defTabSz="360000"/>
            <a:r>
              <a:rPr lang="cs-CZ" sz="1600" dirty="0" smtClean="0">
                <a:latin typeface="Georgia" pitchFamily="18" charset="0"/>
              </a:rPr>
              <a:t>Vyučovací jazyk						4	4	3	3	3	3	3	3			26</a:t>
            </a:r>
          </a:p>
          <a:p>
            <a:pPr defTabSz="360000"/>
            <a:r>
              <a:rPr lang="cs-CZ" sz="1600" dirty="0" smtClean="0">
                <a:latin typeface="Georgia" pitchFamily="18" charset="0"/>
              </a:rPr>
              <a:t>Dějepis a zeměpis					3	4	3	4	3	4	3	3			27</a:t>
            </a:r>
          </a:p>
          <a:p>
            <a:pPr defTabSz="360000"/>
            <a:r>
              <a:rPr lang="cs-CZ" sz="1600" dirty="0" smtClean="0">
                <a:latin typeface="Georgia" pitchFamily="18" charset="0"/>
              </a:rPr>
              <a:t>Matematika						3	3	3	3	4	3	3	2			24</a:t>
            </a:r>
          </a:p>
          <a:p>
            <a:pPr defTabSz="360000"/>
            <a:r>
              <a:rPr lang="cs-CZ" sz="1600" dirty="0" smtClean="0">
                <a:latin typeface="Georgia" pitchFamily="18" charset="0"/>
              </a:rPr>
              <a:t>Biologie							2	2	2	0	2	2	0	0			</a:t>
            </a:r>
            <a:r>
              <a:rPr lang="cs-CZ" sz="1600" dirty="0" smtClean="0">
                <a:latin typeface="Georgia" pitchFamily="18" charset="0"/>
              </a:rPr>
              <a:t> 10</a:t>
            </a:r>
            <a:endParaRPr lang="cs-CZ" sz="1600" dirty="0" smtClean="0">
              <a:latin typeface="Georgia" pitchFamily="18" charset="0"/>
            </a:endParaRPr>
          </a:p>
          <a:p>
            <a:pPr defTabSz="360000"/>
            <a:r>
              <a:rPr lang="cs-CZ" sz="1600" dirty="0" smtClean="0">
                <a:latin typeface="Georgia" pitchFamily="18" charset="0"/>
              </a:rPr>
              <a:t>Fyzika								0	0	2	3	0	0	3	3			</a:t>
            </a:r>
            <a:r>
              <a:rPr lang="cs-CZ" sz="1600" dirty="0" smtClean="0">
                <a:latin typeface="Georgia" pitchFamily="18" charset="0"/>
              </a:rPr>
              <a:t> 11</a:t>
            </a:r>
            <a:endParaRPr lang="cs-CZ" sz="1600" dirty="0" smtClean="0">
              <a:latin typeface="Georgia" pitchFamily="18" charset="0"/>
            </a:endParaRPr>
          </a:p>
          <a:p>
            <a:pPr defTabSz="360000"/>
            <a:r>
              <a:rPr lang="cs-CZ" sz="1600" u="sng" dirty="0" smtClean="0">
                <a:latin typeface="Georgia" pitchFamily="18" charset="0"/>
              </a:rPr>
              <a:t>Filozofická propedeutika			0	0	0	0	0	0	2	2			  4		</a:t>
            </a:r>
          </a:p>
          <a:p>
            <a:pPr defTabSz="360000"/>
            <a:r>
              <a:rPr lang="cs-CZ" sz="1600" dirty="0" smtClean="0">
                <a:latin typeface="Georgia" pitchFamily="18" charset="0"/>
              </a:rPr>
              <a:t>Celkem						      	       22   23  24   25  25   25   25   25    		</a:t>
            </a:r>
          </a:p>
          <a:p>
            <a:pPr defTabSz="360000"/>
            <a:endParaRPr lang="cs-CZ" sz="1600" dirty="0" smtClean="0">
              <a:latin typeface="Georgia" pitchFamily="18" charset="0"/>
            </a:endParaRPr>
          </a:p>
          <a:p>
            <a:pPr defTabSz="360000"/>
            <a:r>
              <a:rPr lang="cs-CZ" sz="1100" i="1" dirty="0" smtClean="0">
                <a:solidFill>
                  <a:srgbClr val="0070C0"/>
                </a:solidFill>
                <a:latin typeface="Georgia" pitchFamily="18" charset="0"/>
              </a:rPr>
              <a:t>Zdroj: [1], strana 204 </a:t>
            </a:r>
            <a:r>
              <a:rPr lang="cs-CZ" sz="2000" dirty="0" smtClean="0">
                <a:latin typeface="Georgia" pitchFamily="18" charset="0"/>
              </a:rPr>
              <a:t>		</a:t>
            </a:r>
            <a:endParaRPr lang="cs-CZ" sz="1600" dirty="0" smtClean="0">
              <a:latin typeface="Georgia" pitchFamily="18" charset="0"/>
            </a:endParaRPr>
          </a:p>
          <a:p>
            <a:pPr defTabSz="360000"/>
            <a:endParaRPr lang="cs-CZ" sz="1600" dirty="0" smtClean="0">
              <a:latin typeface="Georgia" pitchFamily="18" charset="0"/>
            </a:endParaRPr>
          </a:p>
          <a:p>
            <a:pPr defTabSz="360000"/>
            <a:r>
              <a:rPr lang="cs-CZ" sz="1600" dirty="0" smtClean="0">
                <a:latin typeface="Georgia" pitchFamily="18" charset="0"/>
              </a:rPr>
              <a:t>																				</a:t>
            </a:r>
            <a:r>
              <a:rPr lang="cs-CZ" sz="1600" dirty="0" smtClean="0"/>
              <a:t>			</a:t>
            </a:r>
            <a:endParaRPr lang="cs-CZ" sz="16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27303" y="332656"/>
            <a:ext cx="7779694" cy="584775"/>
          </a:xfrm>
          <a:prstGeom prst="rect">
            <a:avLst/>
          </a:prstGeom>
        </p:spPr>
        <p:txBody>
          <a:bodyPr wrap="non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980728"/>
            <a:ext cx="8424936" cy="4801314"/>
          </a:xfrm>
          <a:prstGeom prst="rect">
            <a:avLst/>
          </a:prstGeom>
          <a:noFill/>
        </p:spPr>
        <p:txBody>
          <a:bodyPr wrap="square" rtlCol="0">
            <a:spAutoFit/>
          </a:bodyPr>
          <a:lstStyle/>
          <a:p>
            <a:r>
              <a:rPr lang="cs-CZ" sz="2000" dirty="0" smtClean="0">
                <a:solidFill>
                  <a:srgbClr val="FF0000"/>
                </a:solidFill>
                <a:latin typeface="Georgia" pitchFamily="18" charset="0"/>
              </a:rPr>
              <a:t>Stav středních škol před rokem 1908</a:t>
            </a:r>
          </a:p>
          <a:p>
            <a:r>
              <a:rPr lang="cs-CZ" sz="1400" dirty="0" smtClean="0">
                <a:latin typeface="Georgia" pitchFamily="18" charset="0"/>
              </a:rPr>
              <a:t>Střední školy v Čechách a na Moravě a ve Slezsku s vyučovacím jazykem </a:t>
            </a:r>
            <a:r>
              <a:rPr lang="cs-CZ" sz="1400" dirty="0" smtClean="0">
                <a:solidFill>
                  <a:srgbClr val="0070C0"/>
                </a:solidFill>
                <a:latin typeface="Georgia" pitchFamily="18" charset="0"/>
              </a:rPr>
              <a:t>českým</a:t>
            </a:r>
            <a:r>
              <a:rPr lang="cs-CZ" sz="1400" dirty="0" smtClean="0">
                <a:latin typeface="Georgia" pitchFamily="18" charset="0"/>
              </a:rPr>
              <a:t> nebo </a:t>
            </a:r>
            <a:r>
              <a:rPr lang="cs-CZ" sz="1400" dirty="0" smtClean="0">
                <a:solidFill>
                  <a:srgbClr val="0070C0"/>
                </a:solidFill>
                <a:latin typeface="Georgia" pitchFamily="18" charset="0"/>
              </a:rPr>
              <a:t>německým</a:t>
            </a:r>
            <a:r>
              <a:rPr lang="cs-CZ" sz="1400" dirty="0" smtClean="0">
                <a:latin typeface="Georgia" pitchFamily="18" charset="0"/>
              </a:rPr>
              <a:t>, výjimečně </a:t>
            </a:r>
            <a:r>
              <a:rPr lang="cs-CZ" sz="1400" dirty="0" smtClean="0">
                <a:solidFill>
                  <a:srgbClr val="0070C0"/>
                </a:solidFill>
                <a:latin typeface="Georgia" pitchFamily="18" charset="0"/>
              </a:rPr>
              <a:t>utrakvistické</a:t>
            </a:r>
            <a:r>
              <a:rPr lang="cs-CZ" sz="1400" dirty="0" smtClean="0">
                <a:latin typeface="Georgia" pitchFamily="18" charset="0"/>
              </a:rPr>
              <a:t> (s oběma jazyky)</a:t>
            </a:r>
          </a:p>
          <a:p>
            <a:r>
              <a:rPr lang="cs-CZ" sz="2400" dirty="0" smtClean="0">
                <a:solidFill>
                  <a:srgbClr val="FF0000"/>
                </a:solidFill>
                <a:latin typeface="Georgia" pitchFamily="18" charset="0"/>
              </a:rPr>
              <a:t>1861</a:t>
            </a:r>
            <a:r>
              <a:rPr lang="cs-CZ" sz="2400" dirty="0" smtClean="0">
                <a:latin typeface="Georgia" pitchFamily="18" charset="0"/>
              </a:rPr>
              <a:t> </a:t>
            </a:r>
          </a:p>
          <a:p>
            <a:pPr>
              <a:buFont typeface="Arial" pitchFamily="34" charset="0"/>
              <a:buChar char="•"/>
            </a:pPr>
            <a:r>
              <a:rPr lang="cs-CZ" sz="1400" dirty="0" smtClean="0">
                <a:latin typeface="Georgia" pitchFamily="18" charset="0"/>
              </a:rPr>
              <a:t>   opět povoleno vyučovat některé předměty v češtině, v jiných předmětech se učilo střídavě </a:t>
            </a:r>
          </a:p>
          <a:p>
            <a:r>
              <a:rPr lang="cs-CZ" sz="2400" dirty="0" smtClean="0">
                <a:solidFill>
                  <a:srgbClr val="FF0000"/>
                </a:solidFill>
                <a:latin typeface="Georgia" pitchFamily="18" charset="0"/>
              </a:rPr>
              <a:t>1864</a:t>
            </a:r>
          </a:p>
          <a:p>
            <a:pPr>
              <a:buFont typeface="Arial" pitchFamily="34" charset="0"/>
              <a:buChar char="•"/>
              <a:tabLst>
                <a:tab pos="180975" algn="l"/>
              </a:tabLst>
            </a:pPr>
            <a:r>
              <a:rPr lang="cs-CZ" sz="1400" dirty="0" smtClean="0">
                <a:latin typeface="Georgia" pitchFamily="18" charset="0"/>
              </a:rPr>
              <a:t>   v květnu schválena zásada rovného práva češtiny a němčiny jako vyučovacího jazyka, druhý zemský    	jazyk měl být na všech středních školách jako povinný</a:t>
            </a:r>
          </a:p>
          <a:p>
            <a:pPr>
              <a:buFont typeface="Arial" pitchFamily="34" charset="0"/>
              <a:buChar char="•"/>
            </a:pPr>
            <a:r>
              <a:rPr lang="cs-CZ" sz="1600" dirty="0" smtClean="0">
                <a:latin typeface="Georgia" pitchFamily="18" charset="0"/>
              </a:rPr>
              <a:t>  zákon z roku 1864 potvrzen císařem 18. ledna 1866</a:t>
            </a:r>
          </a:p>
          <a:p>
            <a:pPr>
              <a:buFont typeface="Arial" pitchFamily="34" charset="0"/>
              <a:buChar char="•"/>
            </a:pPr>
            <a:r>
              <a:rPr lang="cs-CZ" sz="1600" dirty="0" smtClean="0">
                <a:latin typeface="Georgia" pitchFamily="18" charset="0"/>
              </a:rPr>
              <a:t>  </a:t>
            </a:r>
            <a:r>
              <a:rPr lang="cs-CZ" sz="1400" dirty="0" smtClean="0">
                <a:latin typeface="Georgia" pitchFamily="18" charset="0"/>
              </a:rPr>
              <a:t>o českém středním školství jako systému lze tedy hovořit až od roku 1866</a:t>
            </a:r>
          </a:p>
          <a:p>
            <a:pPr>
              <a:tabLst>
                <a:tab pos="361950" algn="l"/>
              </a:tabLst>
            </a:pPr>
            <a:r>
              <a:rPr lang="cs-CZ" sz="2400" dirty="0" smtClean="0">
                <a:solidFill>
                  <a:srgbClr val="FF0000"/>
                </a:solidFill>
                <a:latin typeface="Georgia" pitchFamily="18" charset="0"/>
              </a:rPr>
              <a:t>1868</a:t>
            </a:r>
          </a:p>
          <a:p>
            <a:pPr>
              <a:buFont typeface="Arial" pitchFamily="34" charset="0"/>
              <a:buChar char="•"/>
              <a:tabLst>
                <a:tab pos="361950" algn="l"/>
              </a:tabLst>
            </a:pPr>
            <a:r>
              <a:rPr lang="cs-CZ" sz="1400" dirty="0" smtClean="0">
                <a:latin typeface="Georgia" pitchFamily="18" charset="0"/>
              </a:rPr>
              <a:t>   říšský zákon 25. 5. 1868, nejvyšší dohled nad veškerým vyučováním, včetně náboženství, má stát </a:t>
            </a:r>
          </a:p>
          <a:p>
            <a:pPr>
              <a:buFont typeface="Arial" pitchFamily="34" charset="0"/>
              <a:buChar char="•"/>
              <a:tabLst>
                <a:tab pos="361950" algn="l"/>
              </a:tabLst>
            </a:pPr>
            <a:r>
              <a:rPr lang="cs-CZ" sz="1400" dirty="0" smtClean="0">
                <a:latin typeface="Georgia" pitchFamily="18" charset="0"/>
              </a:rPr>
              <a:t>   církev řídila pouze vyučování náboženské, do výuky ostatních předmětů neměla právo zasahovat</a:t>
            </a:r>
          </a:p>
          <a:p>
            <a:pPr>
              <a:buFont typeface="Arial" pitchFamily="34" charset="0"/>
              <a:buChar char="•"/>
              <a:tabLst>
                <a:tab pos="361950" algn="l"/>
              </a:tabLst>
            </a:pPr>
            <a:r>
              <a:rPr lang="cs-CZ" sz="1400" dirty="0" smtClean="0">
                <a:latin typeface="Georgia" pitchFamily="18" charset="0"/>
              </a:rPr>
              <a:t>   německá většina ve sněmu viděla v povinném učení češtiny nemístný nátlak, zákon z roku 1866 zrušen</a:t>
            </a:r>
          </a:p>
          <a:p>
            <a:pPr>
              <a:tabLst>
                <a:tab pos="361950" algn="l"/>
              </a:tabLst>
            </a:pPr>
            <a:endParaRPr lang="cs-CZ" sz="1400" dirty="0" smtClean="0">
              <a:latin typeface="Georgia" pitchFamily="18" charset="0"/>
            </a:endParaRPr>
          </a:p>
          <a:p>
            <a:pPr>
              <a:tabLst>
                <a:tab pos="361950" algn="l"/>
              </a:tabLst>
            </a:pPr>
            <a:r>
              <a:rPr lang="cs-CZ" sz="1400" dirty="0" smtClean="0">
                <a:latin typeface="Georgia" pitchFamily="18" charset="0"/>
              </a:rPr>
              <a:t>Existovaly  dva typy středních škol: </a:t>
            </a:r>
          </a:p>
          <a:p>
            <a:pPr>
              <a:buFont typeface="Arial" pitchFamily="34" charset="0"/>
              <a:buChar char="•"/>
              <a:tabLst>
                <a:tab pos="361950" algn="l"/>
              </a:tabLst>
            </a:pPr>
            <a:r>
              <a:rPr lang="cs-CZ" sz="1400" dirty="0" smtClean="0">
                <a:solidFill>
                  <a:srgbClr val="FF0000"/>
                </a:solidFill>
                <a:latin typeface="Georgia" pitchFamily="18" charset="0"/>
              </a:rPr>
              <a:t>    Gymnázia</a:t>
            </a:r>
            <a:r>
              <a:rPr lang="cs-CZ" sz="1400" dirty="0" smtClean="0">
                <a:latin typeface="Georgia" pitchFamily="18" charset="0"/>
              </a:rPr>
              <a:t> (klasická, říšské zákonodárství)      </a:t>
            </a:r>
          </a:p>
          <a:p>
            <a:pPr>
              <a:buFont typeface="Arial" pitchFamily="34" charset="0"/>
              <a:buChar char="•"/>
              <a:tabLst>
                <a:tab pos="361950" algn="l"/>
              </a:tabLst>
            </a:pPr>
            <a:r>
              <a:rPr lang="cs-CZ" sz="1400" dirty="0" smtClean="0">
                <a:solidFill>
                  <a:srgbClr val="FF0000"/>
                </a:solidFill>
                <a:latin typeface="Georgia" pitchFamily="18" charset="0"/>
              </a:rPr>
              <a:t>   </a:t>
            </a:r>
            <a:r>
              <a:rPr lang="cs-CZ" sz="1400" dirty="0" smtClean="0">
                <a:latin typeface="Georgia" pitchFamily="18" charset="0"/>
              </a:rPr>
              <a:t> </a:t>
            </a:r>
            <a:r>
              <a:rPr lang="cs-CZ" sz="1400" dirty="0" smtClean="0">
                <a:solidFill>
                  <a:srgbClr val="FF0000"/>
                </a:solidFill>
                <a:latin typeface="Georgia" pitchFamily="18" charset="0"/>
              </a:rPr>
              <a:t>Reálky</a:t>
            </a:r>
            <a:r>
              <a:rPr lang="cs-CZ" sz="1400" dirty="0" smtClean="0">
                <a:latin typeface="Georgia" pitchFamily="18" charset="0"/>
              </a:rPr>
              <a:t> (do roku 1868 šestileté, pak sedmileté, zemské zákony)</a:t>
            </a:r>
            <a:r>
              <a:rPr lang="cs-CZ" sz="1400" dirty="0" smtClean="0">
                <a:solidFill>
                  <a:srgbClr val="FF0000"/>
                </a:solidFill>
                <a:latin typeface="Georgia" pitchFamily="18" charset="0"/>
              </a:rPr>
              <a:t>	</a:t>
            </a:r>
            <a:r>
              <a:rPr lang="cs-CZ" sz="1400" dirty="0" smtClean="0">
                <a:latin typeface="Georgia" pitchFamily="18" charset="0"/>
              </a:rPr>
              <a:t>  </a:t>
            </a:r>
          </a:p>
          <a:p>
            <a:r>
              <a:rPr lang="cs-CZ" sz="1400" dirty="0" smtClean="0">
                <a:latin typeface="Georgia" pitchFamily="18" charset="0"/>
              </a:rPr>
              <a:t>Od 60. let tendence reformovat tyto dva základní typy (reálná gymnázia, Tábor 1862)</a:t>
            </a:r>
            <a:endParaRPr lang="cs-CZ" sz="1400" dirty="0">
              <a:latin typeface="Georgia"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467544" y="1124744"/>
            <a:ext cx="8352928" cy="5078313"/>
          </a:xfrm>
          <a:prstGeom prst="rect">
            <a:avLst/>
          </a:prstGeom>
        </p:spPr>
        <p:txBody>
          <a:bodyPr wrap="square">
            <a:spAutoFit/>
          </a:bodyPr>
          <a:lstStyle/>
          <a:p>
            <a:r>
              <a:rPr lang="cs-CZ" sz="3200" dirty="0" smtClean="0">
                <a:solidFill>
                  <a:srgbClr val="FF0000"/>
                </a:solidFill>
                <a:latin typeface="Georgia" pitchFamily="18" charset="0"/>
              </a:rPr>
              <a:t>1905 	Meránský program</a:t>
            </a:r>
          </a:p>
          <a:p>
            <a:pPr algn="just"/>
            <a:r>
              <a:rPr lang="cs-CZ" sz="1600" dirty="0" smtClean="0">
                <a:latin typeface="Georgia" pitchFamily="18" charset="0"/>
              </a:rPr>
              <a:t>Návrh německé komise pro vyučování matematice a přírodovědným předmětům na reformu středoškolského matematicko - přírodovědného vzdělávání. Program  připisuje matematice ve středoškolském vzdělávání jedno z klíčových postavení a její úkoly vidí zejména v </a:t>
            </a:r>
            <a:r>
              <a:rPr lang="cs-CZ" sz="1600" b="1" dirty="0" smtClean="0">
                <a:latin typeface="Georgia" pitchFamily="18" charset="0"/>
                <a:cs typeface="Arial" charset="0"/>
              </a:rPr>
              <a:t>rozvíjení prostorové představivosti a logického a funkčního myšlení.</a:t>
            </a:r>
            <a:r>
              <a:rPr lang="cs-CZ" sz="1600" b="1" dirty="0" smtClean="0">
                <a:latin typeface="Georgia" pitchFamily="18" charset="0"/>
              </a:rPr>
              <a:t>  </a:t>
            </a:r>
            <a:r>
              <a:rPr lang="cs-CZ" sz="1600" dirty="0" smtClean="0">
                <a:latin typeface="Georgia" pitchFamily="18" charset="0"/>
              </a:rPr>
              <a:t>Meránské návrhy se staly východiskem dalších reforem</a:t>
            </a:r>
            <a:r>
              <a:rPr lang="cs-CZ" dirty="0" smtClean="0">
                <a:latin typeface="Georgia" pitchFamily="18" charset="0"/>
              </a:rPr>
              <a:t>.</a:t>
            </a:r>
          </a:p>
          <a:p>
            <a:pPr algn="just">
              <a:buFont typeface="Wingdings" charset="2"/>
              <a:buChar char="q"/>
            </a:pPr>
            <a:r>
              <a:rPr lang="cs-CZ" sz="1400" dirty="0" smtClean="0">
                <a:latin typeface="Georgia" pitchFamily="18" charset="0"/>
              </a:rPr>
              <a:t> </a:t>
            </a:r>
            <a:r>
              <a:rPr lang="cs-CZ" sz="1400" i="1" dirty="0" smtClean="0">
                <a:solidFill>
                  <a:srgbClr val="0070C0"/>
                </a:solidFill>
                <a:latin typeface="Georgia" pitchFamily="18" charset="0"/>
              </a:rPr>
              <a:t>Czuber, E.:  </a:t>
            </a:r>
          </a:p>
          <a:p>
            <a:pPr algn="just"/>
            <a:r>
              <a:rPr lang="cs-CZ" sz="1400" i="1" dirty="0" smtClean="0">
                <a:latin typeface="Georgia" pitchFamily="18" charset="0"/>
              </a:rPr>
              <a:t>Die frage der Einführung der Infinitesimalrechnung in </a:t>
            </a:r>
          </a:p>
          <a:p>
            <a:pPr algn="just"/>
            <a:r>
              <a:rPr lang="cs-CZ" sz="1400" i="1" dirty="0" smtClean="0">
                <a:latin typeface="Georgia" pitchFamily="18" charset="0"/>
              </a:rPr>
              <a:t>der Mittelschulunterricht vom österreichische Standpunkte. </a:t>
            </a:r>
          </a:p>
          <a:p>
            <a:pPr algn="just"/>
            <a:r>
              <a:rPr lang="cs-CZ" sz="1400" i="1" dirty="0" smtClean="0">
                <a:latin typeface="Georgia" pitchFamily="18" charset="0"/>
              </a:rPr>
              <a:t>(Meran, 25. září 1905)</a:t>
            </a:r>
          </a:p>
          <a:p>
            <a:pPr algn="just">
              <a:buFont typeface="Wingdings" charset="2"/>
              <a:buChar char="q"/>
            </a:pPr>
            <a:r>
              <a:rPr lang="cs-CZ" sz="1400" i="1" dirty="0" smtClean="0">
                <a:latin typeface="Georgia" pitchFamily="18" charset="0"/>
              </a:rPr>
              <a:t> </a:t>
            </a:r>
            <a:r>
              <a:rPr lang="cs-CZ" sz="1400" i="1" dirty="0" smtClean="0">
                <a:solidFill>
                  <a:srgbClr val="0070C0"/>
                </a:solidFill>
                <a:latin typeface="Georgia" pitchFamily="18" charset="0"/>
              </a:rPr>
              <a:t>Hočevar, F.:  </a:t>
            </a:r>
            <a:r>
              <a:rPr lang="cs-CZ" sz="1400" i="1" dirty="0" smtClean="0">
                <a:latin typeface="Georgia" pitchFamily="18" charset="0"/>
              </a:rPr>
              <a:t>Sind die Elemente der Infinitesimalrechnung </a:t>
            </a:r>
          </a:p>
          <a:p>
            <a:pPr algn="just"/>
            <a:r>
              <a:rPr lang="cs-CZ" sz="1400" i="1" dirty="0" smtClean="0">
                <a:latin typeface="Georgia" pitchFamily="18" charset="0"/>
              </a:rPr>
              <a:t>an den Mittelschulen einzuführen oder nicht? </a:t>
            </a:r>
          </a:p>
          <a:p>
            <a:pPr algn="just"/>
            <a:r>
              <a:rPr lang="cs-CZ" sz="1400" i="1" dirty="0" smtClean="0">
                <a:latin typeface="Georgia" pitchFamily="18" charset="0"/>
              </a:rPr>
              <a:t>(Meran, 25. září 1905)        </a:t>
            </a:r>
          </a:p>
          <a:p>
            <a:pPr algn="just">
              <a:buFont typeface="Wingdings" charset="2"/>
              <a:buChar char="q"/>
            </a:pPr>
            <a:r>
              <a:rPr lang="cs-CZ" sz="1400" i="1" dirty="0" smtClean="0">
                <a:latin typeface="Georgia" pitchFamily="18" charset="0"/>
              </a:rPr>
              <a:t> </a:t>
            </a:r>
            <a:r>
              <a:rPr lang="cs-CZ" sz="1400" i="1" dirty="0" smtClean="0">
                <a:solidFill>
                  <a:srgbClr val="0070C0"/>
                </a:solidFill>
                <a:latin typeface="Georgia" pitchFamily="18" charset="0"/>
              </a:rPr>
              <a:t>Zahradníček, K.: </a:t>
            </a:r>
          </a:p>
          <a:p>
            <a:pPr algn="just"/>
            <a:r>
              <a:rPr lang="cs-CZ" sz="1400" i="1" dirty="0" smtClean="0">
                <a:latin typeface="Georgia" pitchFamily="18" charset="0"/>
              </a:rPr>
              <a:t>Zur Frage der Infinitesimalrechnung an der österreichischen Mittelschule.            	             (Wien, 9. duben 1906)</a:t>
            </a:r>
          </a:p>
          <a:p>
            <a:pPr algn="just"/>
            <a:r>
              <a:rPr lang="cs-CZ" sz="1400" dirty="0" smtClean="0">
                <a:latin typeface="Georgia" pitchFamily="18" charset="0"/>
              </a:rPr>
              <a:t>V přednášce K. Zahradníček pokládá za velmi žádoucí, aby ve středoškolské matematice byl obsažen pojem funkce a prvky diferenciálního a integrálního počtu. Je to nutné při moderním pojetí didaktiky matematiky, má-li odpovídat současnému vědeckému pojetí a je to nutné i pro použití matematiky ve fyzice, která svým charakterem spadá do oblasti infinitezimální analýzy, jejíž metody zde mhou být</a:t>
            </a:r>
          </a:p>
          <a:p>
            <a:pPr algn="just"/>
            <a:r>
              <a:rPr lang="cs-CZ" sz="1400" dirty="0" smtClean="0">
                <a:latin typeface="Georgia" pitchFamily="18" charset="0"/>
              </a:rPr>
              <a:t>jednoduše užity.</a:t>
            </a:r>
            <a:r>
              <a:rPr lang="cs-CZ" sz="1400" dirty="0" smtClean="0">
                <a:solidFill>
                  <a:schemeClr val="tx2"/>
                </a:solidFill>
                <a:latin typeface="Georgia" pitchFamily="18" charset="0"/>
              </a:rPr>
              <a:t>      	</a:t>
            </a:r>
          </a:p>
        </p:txBody>
      </p:sp>
      <p:sp>
        <p:nvSpPr>
          <p:cNvPr id="4" name="Obdélník 3"/>
          <p:cNvSpPr/>
          <p:nvPr/>
        </p:nvSpPr>
        <p:spPr>
          <a:xfrm>
            <a:off x="467544" y="404664"/>
            <a:ext cx="8064896"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pic>
        <p:nvPicPr>
          <p:cNvPr id="52225" name="Picture 1" descr="C:\Documents and Settings\Dag - Hrubý\Plocha\czuber2.jpg"/>
          <p:cNvPicPr>
            <a:picLocks noChangeAspect="1" noChangeArrowheads="1"/>
          </p:cNvPicPr>
          <p:nvPr/>
        </p:nvPicPr>
        <p:blipFill>
          <a:blip r:embed="rId3" cstate="print"/>
          <a:srcRect/>
          <a:stretch>
            <a:fillRect/>
          </a:stretch>
        </p:blipFill>
        <p:spPr bwMode="auto">
          <a:xfrm>
            <a:off x="6084168" y="2996952"/>
            <a:ext cx="1296144" cy="1512168"/>
          </a:xfrm>
          <a:prstGeom prst="rect">
            <a:avLst/>
          </a:prstGeom>
          <a:noFill/>
        </p:spPr>
      </p:pic>
      <p:pic>
        <p:nvPicPr>
          <p:cNvPr id="52226" name="Picture 2" descr="C:\Documents and Settings\Dag - Hrubý\Plocha\200px-Franc_Hocevar.jpg"/>
          <p:cNvPicPr>
            <a:picLocks noChangeAspect="1" noChangeArrowheads="1"/>
          </p:cNvPicPr>
          <p:nvPr/>
        </p:nvPicPr>
        <p:blipFill>
          <a:blip r:embed="rId4" cstate="print"/>
          <a:srcRect/>
          <a:stretch>
            <a:fillRect/>
          </a:stretch>
        </p:blipFill>
        <p:spPr bwMode="auto">
          <a:xfrm>
            <a:off x="7740352" y="2996952"/>
            <a:ext cx="1080120" cy="2016224"/>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543956"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pic>
        <p:nvPicPr>
          <p:cNvPr id="3" name="Picture 2" descr="http://aeiou.iicm.tugraz.at/aeiou.encyclop.data.image.m/m131210a.jps">
            <a:hlinkClick r:id="rId3"/>
          </p:cNvPr>
          <p:cNvPicPr>
            <a:picLocks noChangeAspect="1" noChangeArrowheads="1"/>
          </p:cNvPicPr>
          <p:nvPr/>
        </p:nvPicPr>
        <p:blipFill>
          <a:blip r:embed="rId4" cstate="print"/>
          <a:srcRect/>
          <a:stretch>
            <a:fillRect/>
          </a:stretch>
        </p:blipFill>
        <p:spPr bwMode="auto">
          <a:xfrm>
            <a:off x="755576" y="1052736"/>
            <a:ext cx="2530468" cy="3240360"/>
          </a:xfrm>
          <a:prstGeom prst="rect">
            <a:avLst/>
          </a:prstGeom>
          <a:noFill/>
        </p:spPr>
      </p:pic>
      <p:sp>
        <p:nvSpPr>
          <p:cNvPr id="4" name="TextovéPole 3"/>
          <p:cNvSpPr txBox="1"/>
          <p:nvPr/>
        </p:nvSpPr>
        <p:spPr>
          <a:xfrm>
            <a:off x="3563888" y="1052736"/>
            <a:ext cx="5403058" cy="2616101"/>
          </a:xfrm>
          <a:prstGeom prst="rect">
            <a:avLst/>
          </a:prstGeom>
          <a:noFill/>
        </p:spPr>
        <p:txBody>
          <a:bodyPr wrap="square" rtlCol="0">
            <a:spAutoFit/>
          </a:bodyPr>
          <a:lstStyle/>
          <a:p>
            <a:pPr algn="ctr"/>
            <a:r>
              <a:rPr lang="cs-CZ" sz="3200" dirty="0" smtClean="0">
                <a:solidFill>
                  <a:srgbClr val="0070C0"/>
                </a:solidFill>
                <a:latin typeface="Georgia" pitchFamily="18" charset="0"/>
              </a:rPr>
              <a:t>Dr. Gustav MARCHET</a:t>
            </a:r>
          </a:p>
          <a:p>
            <a:pPr algn="ctr"/>
            <a:r>
              <a:rPr lang="cs-CZ" dirty="0" smtClean="0">
                <a:latin typeface="Georgia" pitchFamily="18" charset="0"/>
              </a:rPr>
              <a:t>(</a:t>
            </a:r>
            <a:r>
              <a:rPr lang="cs-CZ" i="1" dirty="0" smtClean="0">
                <a:latin typeface="Georgia" pitchFamily="18" charset="0"/>
              </a:rPr>
              <a:t>* 29.5.1846 Baden - † 27.4.1916 Ostrov</a:t>
            </a:r>
            <a:r>
              <a:rPr lang="cs-CZ" dirty="0" smtClean="0">
                <a:latin typeface="Georgia" pitchFamily="18" charset="0"/>
              </a:rPr>
              <a:t>)</a:t>
            </a:r>
          </a:p>
          <a:p>
            <a:pPr algn="ctr"/>
            <a:r>
              <a:rPr lang="cs-CZ" sz="1600" dirty="0" smtClean="0">
                <a:latin typeface="Georgia" pitchFamily="18" charset="0"/>
              </a:rPr>
              <a:t>ministr školství Rakouska-Uherska</a:t>
            </a:r>
          </a:p>
          <a:p>
            <a:pPr algn="ctr"/>
            <a:r>
              <a:rPr lang="it-IT" sz="1600" dirty="0" smtClean="0">
                <a:latin typeface="Georgia" pitchFamily="18" charset="0"/>
              </a:rPr>
              <a:t>2.6. 1906 – 15.11. 1908</a:t>
            </a:r>
            <a:endParaRPr lang="cs-CZ" sz="1600" dirty="0" smtClean="0">
              <a:latin typeface="Georgia" pitchFamily="18" charset="0"/>
            </a:endParaRPr>
          </a:p>
          <a:p>
            <a:pPr algn="ctr"/>
            <a:r>
              <a:rPr lang="cs-CZ" sz="1600" dirty="0" smtClean="0">
                <a:latin typeface="Georgia" pitchFamily="18" charset="0"/>
              </a:rPr>
              <a:t>C. k. ministerstvo kultu a vyučování </a:t>
            </a:r>
          </a:p>
          <a:p>
            <a:pPr algn="ctr"/>
            <a:r>
              <a:rPr lang="cs-CZ" sz="1600" dirty="0" smtClean="0">
                <a:latin typeface="Georgia" pitchFamily="18" charset="0"/>
              </a:rPr>
              <a:t>(Vídeň I., Minoritenplatz 5)</a:t>
            </a:r>
          </a:p>
          <a:p>
            <a:pPr algn="ctr"/>
            <a:r>
              <a:rPr lang="cs-CZ" sz="3200" dirty="0" smtClean="0">
                <a:solidFill>
                  <a:srgbClr val="FF0000"/>
                </a:solidFill>
                <a:latin typeface="Georgia" pitchFamily="18" charset="0"/>
              </a:rPr>
              <a:t>Marchetova reforma 1908</a:t>
            </a:r>
          </a:p>
          <a:p>
            <a:endParaRPr lang="cs-CZ" dirty="0">
              <a:latin typeface="Georgia" pitchFamily="18" charset="0"/>
            </a:endParaRPr>
          </a:p>
        </p:txBody>
      </p:sp>
      <p:pic>
        <p:nvPicPr>
          <p:cNvPr id="94209" name="Picture 1"/>
          <p:cNvPicPr>
            <a:picLocks noChangeAspect="1" noChangeArrowheads="1"/>
          </p:cNvPicPr>
          <p:nvPr/>
        </p:nvPicPr>
        <p:blipFill>
          <a:blip r:embed="rId5" cstate="print"/>
          <a:srcRect/>
          <a:stretch>
            <a:fillRect/>
          </a:stretch>
        </p:blipFill>
        <p:spPr bwMode="auto">
          <a:xfrm>
            <a:off x="6516216" y="3789040"/>
            <a:ext cx="1864394" cy="21642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404664"/>
            <a:ext cx="8543956" cy="57606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6" name="TextovéPole 5"/>
          <p:cNvSpPr txBox="1"/>
          <p:nvPr/>
        </p:nvSpPr>
        <p:spPr>
          <a:xfrm>
            <a:off x="395536" y="1196752"/>
            <a:ext cx="8496944" cy="5262979"/>
          </a:xfrm>
          <a:prstGeom prst="rect">
            <a:avLst/>
          </a:prstGeom>
          <a:noFill/>
        </p:spPr>
        <p:txBody>
          <a:bodyPr wrap="square" rtlCol="0">
            <a:spAutoFit/>
          </a:bodyPr>
          <a:lstStyle/>
          <a:p>
            <a:pPr>
              <a:tabLst>
                <a:tab pos="361950" algn="l"/>
              </a:tabLst>
            </a:pPr>
            <a:r>
              <a:rPr lang="cs-CZ" sz="1600" dirty="0" smtClean="0"/>
              <a:t>	</a:t>
            </a:r>
          </a:p>
          <a:p>
            <a:pPr>
              <a:tabLst>
                <a:tab pos="361950" algn="l"/>
              </a:tabLst>
            </a:pPr>
            <a:r>
              <a:rPr lang="cs-CZ" sz="3200" dirty="0" smtClean="0">
                <a:solidFill>
                  <a:srgbClr val="FF0000"/>
                </a:solidFill>
                <a:latin typeface="Georgia" pitchFamily="18" charset="0"/>
              </a:rPr>
              <a:t>1908		 Marchetova reforma </a:t>
            </a:r>
            <a:endParaRPr lang="cs-CZ" sz="3200" dirty="0" smtClean="0">
              <a:latin typeface="Georgia" pitchFamily="18" charset="0"/>
            </a:endParaRPr>
          </a:p>
          <a:p>
            <a:pPr>
              <a:tabLst>
                <a:tab pos="361950" algn="l"/>
              </a:tabLst>
            </a:pPr>
            <a:endParaRPr lang="cs-CZ" sz="1600" dirty="0" smtClean="0">
              <a:latin typeface="Georgia" pitchFamily="18" charset="0"/>
            </a:endParaRPr>
          </a:p>
          <a:p>
            <a:pPr>
              <a:tabLst>
                <a:tab pos="361950" algn="l"/>
              </a:tabLst>
            </a:pPr>
            <a:r>
              <a:rPr lang="cs-CZ" sz="1600" dirty="0" smtClean="0">
                <a:latin typeface="Georgia" pitchFamily="18" charset="0"/>
              </a:rPr>
              <a:t>Lze říci, že ve druhé polovině 19. století proběhly ve středním školství jen dílčí změny, snahy a diskuse však připravily podmínky pro reformu systému v roce 1908. K naléhavému problému úplné reformy středního školství přistoupila rakouská vláda vyhlášením </a:t>
            </a:r>
            <a:r>
              <a:rPr lang="cs-CZ" sz="1600" i="1" dirty="0" smtClean="0">
                <a:solidFill>
                  <a:srgbClr val="FF0000"/>
                </a:solidFill>
                <a:latin typeface="Georgia" pitchFamily="18" charset="0"/>
              </a:rPr>
              <a:t>vídeňské lednové ankety </a:t>
            </a:r>
            <a:r>
              <a:rPr lang="cs-CZ" sz="1600" i="1" dirty="0" smtClean="0">
                <a:latin typeface="Georgia" pitchFamily="18" charset="0"/>
              </a:rPr>
              <a:t>(21. – 25. 1. 1908). </a:t>
            </a:r>
            <a:r>
              <a:rPr lang="cs-CZ" sz="1600" dirty="0" smtClean="0">
                <a:latin typeface="Georgia" pitchFamily="18" charset="0"/>
              </a:rPr>
              <a:t>Otázky, v anketě položené vycházely, vycházely z dlouholetých diskusí o zastaralém obsahu výuky na gymnáziích. </a:t>
            </a:r>
            <a:r>
              <a:rPr lang="cs-CZ" sz="1600" b="1" dirty="0" smtClean="0">
                <a:latin typeface="Georgia" pitchFamily="18" charset="0"/>
              </a:rPr>
              <a:t>Myšlenka jednotné střední školy byla vládou odmítnuta již před anketou.</a:t>
            </a:r>
          </a:p>
          <a:p>
            <a:pPr>
              <a:tabLst>
                <a:tab pos="361950" algn="l"/>
              </a:tabLst>
            </a:pPr>
            <a:endParaRPr lang="cs-CZ" sz="1600" dirty="0" smtClean="0">
              <a:solidFill>
                <a:srgbClr val="FF0000"/>
              </a:solidFill>
              <a:latin typeface="Georgia" pitchFamily="18" charset="0"/>
            </a:endParaRPr>
          </a:p>
          <a:p>
            <a:pPr>
              <a:buFont typeface="Arial" pitchFamily="34" charset="0"/>
              <a:buChar char="•"/>
              <a:tabLst>
                <a:tab pos="361950" algn="l"/>
              </a:tabLst>
            </a:pPr>
            <a:r>
              <a:rPr lang="cs-CZ" sz="1600" dirty="0" smtClean="0">
                <a:latin typeface="Georgia" pitchFamily="18" charset="0"/>
              </a:rPr>
              <a:t>	V anketě Ministerstva kultu a vyučování se střetávaly dva hlavní proudy. První usiloval o </a:t>
            </a:r>
          </a:p>
          <a:p>
            <a:pPr>
              <a:tabLst>
                <a:tab pos="361950" algn="l"/>
              </a:tabLst>
            </a:pPr>
            <a:r>
              <a:rPr lang="cs-CZ" sz="1600" dirty="0" smtClean="0">
                <a:latin typeface="Georgia" pitchFamily="18" charset="0"/>
              </a:rPr>
              <a:t>	</a:t>
            </a:r>
            <a:r>
              <a:rPr lang="cs-CZ" sz="1600" dirty="0" smtClean="0">
                <a:solidFill>
                  <a:srgbClr val="0070C0"/>
                </a:solidFill>
                <a:latin typeface="Georgia" pitchFamily="18" charset="0"/>
              </a:rPr>
              <a:t>jednotnou střední školu</a:t>
            </a:r>
            <a:r>
              <a:rPr lang="cs-CZ" sz="1600" dirty="0" smtClean="0">
                <a:latin typeface="Georgia" pitchFamily="18" charset="0"/>
              </a:rPr>
              <a:t>, druhý vycházel z vazby na vysoké školy a viděl řešení 	v rozmanitosti typů středních škol podle orientace na praxi. </a:t>
            </a:r>
          </a:p>
          <a:p>
            <a:pPr indent="361950">
              <a:buFont typeface="Arial" pitchFamily="34" charset="0"/>
              <a:buChar char="•"/>
              <a:tabLst>
                <a:tab pos="361950" algn="l"/>
              </a:tabLst>
            </a:pPr>
            <a:r>
              <a:rPr lang="cs-CZ" sz="1600" dirty="0" smtClean="0">
                <a:latin typeface="Georgia" pitchFamily="18" charset="0"/>
              </a:rPr>
              <a:t>Závěrem ankety bylo doporučení ponechat dosavadní typy středních škol, tj. osmitřídní 	gymnázia a sedmitřídní reálku, a reformovat  jejich osnovy.   </a:t>
            </a:r>
          </a:p>
          <a:p>
            <a:pPr indent="361950">
              <a:buFont typeface="Arial" pitchFamily="34" charset="0"/>
              <a:buChar char="•"/>
              <a:tabLst>
                <a:tab pos="361950" algn="l"/>
              </a:tabLst>
            </a:pPr>
            <a:r>
              <a:rPr lang="cs-CZ" sz="1600" dirty="0" smtClean="0">
                <a:latin typeface="Georgia" pitchFamily="18" charset="0"/>
              </a:rPr>
              <a:t>Nejpodstatnějšími změnami jsou pro matematiku ty změny, které vyplynuly z přijetí 	</a:t>
            </a:r>
            <a:r>
              <a:rPr lang="cs-CZ" sz="1600" dirty="0" smtClean="0">
                <a:solidFill>
                  <a:srgbClr val="0070C0"/>
                </a:solidFill>
                <a:latin typeface="Georgia" pitchFamily="18" charset="0"/>
              </a:rPr>
              <a:t>Meranského programu</a:t>
            </a:r>
            <a:r>
              <a:rPr lang="cs-CZ" sz="1600" dirty="0" smtClean="0">
                <a:latin typeface="Georgia" pitchFamily="18" charset="0"/>
              </a:rPr>
              <a:t>. Šlo především o zavedení pojmu funkce a základů 	diferenciálního a integrálního počtu. </a:t>
            </a:r>
          </a:p>
          <a:p>
            <a:pPr indent="361950">
              <a:buFont typeface="Arial" pitchFamily="34" charset="0"/>
              <a:buChar char="•"/>
              <a:tabLst>
                <a:tab pos="361950" algn="l"/>
              </a:tabLst>
            </a:pPr>
            <a:r>
              <a:rPr lang="cs-CZ" sz="1600" dirty="0" smtClean="0">
                <a:latin typeface="Georgia" pitchFamily="18" charset="0"/>
              </a:rPr>
              <a:t>V kvartě se poprvé objevuje pojem lineární funkce a používá se ke  grafickému řešení 	lineárních rovnic. </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7" name="Picture 3"/>
          <p:cNvPicPr>
            <a:picLocks noChangeAspect="1" noChangeArrowheads="1"/>
          </p:cNvPicPr>
          <p:nvPr/>
        </p:nvPicPr>
        <p:blipFill>
          <a:blip r:embed="rId3" cstate="print"/>
          <a:srcRect/>
          <a:stretch>
            <a:fillRect/>
          </a:stretch>
        </p:blipFill>
        <p:spPr bwMode="auto">
          <a:xfrm>
            <a:off x="2915816" y="1340768"/>
            <a:ext cx="2776000" cy="3936872"/>
          </a:xfrm>
          <a:prstGeom prst="rect">
            <a:avLst/>
          </a:prstGeom>
          <a:noFill/>
          <a:ln w="9525">
            <a:noFill/>
            <a:miter lim="800000"/>
            <a:headEnd/>
            <a:tailEnd/>
          </a:ln>
        </p:spPr>
      </p:pic>
      <p:pic>
        <p:nvPicPr>
          <p:cNvPr id="194561" name="Picture 1"/>
          <p:cNvPicPr>
            <a:picLocks noChangeAspect="1" noChangeArrowheads="1"/>
          </p:cNvPicPr>
          <p:nvPr/>
        </p:nvPicPr>
        <p:blipFill>
          <a:blip r:embed="rId4" cstate="print"/>
          <a:srcRect/>
          <a:stretch>
            <a:fillRect/>
          </a:stretch>
        </p:blipFill>
        <p:spPr bwMode="auto">
          <a:xfrm>
            <a:off x="629092" y="1844824"/>
            <a:ext cx="1854676" cy="3183398"/>
          </a:xfrm>
          <a:prstGeom prst="rect">
            <a:avLst/>
          </a:prstGeom>
          <a:noFill/>
          <a:ln w="9525">
            <a:noFill/>
            <a:miter lim="800000"/>
            <a:headEnd/>
            <a:tailEnd/>
          </a:ln>
        </p:spPr>
      </p:pic>
      <p:pic>
        <p:nvPicPr>
          <p:cNvPr id="194565" name="Picture 5"/>
          <p:cNvPicPr>
            <a:picLocks noChangeAspect="1" noChangeArrowheads="1"/>
          </p:cNvPicPr>
          <p:nvPr/>
        </p:nvPicPr>
        <p:blipFill>
          <a:blip r:embed="rId5" cstate="print"/>
          <a:srcRect/>
          <a:stretch>
            <a:fillRect/>
          </a:stretch>
        </p:blipFill>
        <p:spPr bwMode="auto">
          <a:xfrm>
            <a:off x="6084168" y="1340768"/>
            <a:ext cx="2232248" cy="2232248"/>
          </a:xfrm>
          <a:prstGeom prst="rect">
            <a:avLst/>
          </a:prstGeom>
          <a:noFill/>
          <a:ln w="9525">
            <a:noFill/>
            <a:miter lim="800000"/>
            <a:headEnd/>
            <a:tailEnd/>
          </a:ln>
        </p:spPr>
      </p:pic>
      <p:pic>
        <p:nvPicPr>
          <p:cNvPr id="194566" name="Picture 6"/>
          <p:cNvPicPr>
            <a:picLocks noChangeAspect="1" noChangeArrowheads="1"/>
          </p:cNvPicPr>
          <p:nvPr/>
        </p:nvPicPr>
        <p:blipFill>
          <a:blip r:embed="rId6" cstate="print"/>
          <a:srcRect/>
          <a:stretch>
            <a:fillRect/>
          </a:stretch>
        </p:blipFill>
        <p:spPr bwMode="auto">
          <a:xfrm>
            <a:off x="6372200" y="3573016"/>
            <a:ext cx="1728192" cy="17359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857224" y="285728"/>
            <a:ext cx="8143932"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4" name="TextovéPole 3"/>
          <p:cNvSpPr txBox="1"/>
          <p:nvPr/>
        </p:nvSpPr>
        <p:spPr>
          <a:xfrm>
            <a:off x="785786" y="1214422"/>
            <a:ext cx="8034686" cy="5262979"/>
          </a:xfrm>
          <a:prstGeom prst="rect">
            <a:avLst/>
          </a:prstGeom>
          <a:noFill/>
        </p:spPr>
        <p:txBody>
          <a:bodyPr wrap="square" rtlCol="0">
            <a:spAutoFit/>
          </a:bodyPr>
          <a:lstStyle/>
          <a:p>
            <a:r>
              <a:rPr lang="cs-CZ" sz="1600" dirty="0" smtClean="0">
                <a:latin typeface="Georgia" pitchFamily="18" charset="0"/>
              </a:rPr>
              <a:t>U nás se k problémům vídeňského jednání nejobsáhleji vyjádřil z organizací </a:t>
            </a:r>
            <a:r>
              <a:rPr lang="cs-CZ" sz="1600" i="1" dirty="0" smtClean="0">
                <a:solidFill>
                  <a:srgbClr val="FF0000"/>
                </a:solidFill>
                <a:latin typeface="Georgia" pitchFamily="18" charset="0"/>
              </a:rPr>
              <a:t>Spolek českých profesorů, </a:t>
            </a:r>
            <a:r>
              <a:rPr lang="cs-CZ" sz="1600" dirty="0" smtClean="0">
                <a:latin typeface="Georgia" pitchFamily="18" charset="0"/>
              </a:rPr>
              <a:t>který vyhlásil v dubnu 1908 vlastní anketu, z 1 984 zaslaných dotazníků se vrátilo 1 444. Z celkového počtu asi 70 účastníků vídeňské ankety bylo sedm mužů zastupujících české země, z nichž nejvýraznější a nezpochybnitelný odborník byl profesor pedagogiky na české univerzitě</a:t>
            </a:r>
          </a:p>
          <a:p>
            <a:endParaRPr lang="cs-CZ" sz="3200" dirty="0" smtClean="0">
              <a:solidFill>
                <a:srgbClr val="0070C0"/>
              </a:solidFill>
              <a:latin typeface="Georgia" pitchFamily="18" charset="0"/>
            </a:endParaRPr>
          </a:p>
          <a:p>
            <a:r>
              <a:rPr lang="cs-CZ" sz="3200" dirty="0" smtClean="0">
                <a:solidFill>
                  <a:srgbClr val="0070C0"/>
                </a:solidFill>
                <a:latin typeface="Georgia" pitchFamily="18" charset="0"/>
              </a:rPr>
              <a:t>Dr. František Drtina</a:t>
            </a:r>
          </a:p>
          <a:p>
            <a:r>
              <a:rPr lang="cs-CZ" sz="1600" i="1" dirty="0" smtClean="0">
                <a:solidFill>
                  <a:srgbClr val="0070C0"/>
                </a:solidFill>
                <a:latin typeface="Georgia" pitchFamily="18" charset="0"/>
              </a:rPr>
              <a:t>(3. 10. 1861 – 14. 1. 1925)</a:t>
            </a:r>
          </a:p>
          <a:p>
            <a:endParaRPr lang="cs-CZ" sz="1600" i="1" dirty="0" smtClean="0">
              <a:solidFill>
                <a:srgbClr val="0070C0"/>
              </a:solidFill>
              <a:latin typeface="Georgia" pitchFamily="18" charset="0"/>
            </a:endParaRPr>
          </a:p>
          <a:p>
            <a:r>
              <a:rPr lang="cs-CZ" sz="1600" i="1" dirty="0" smtClean="0">
                <a:latin typeface="Georgia" pitchFamily="18" charset="0"/>
              </a:rPr>
              <a:t>„Vyšší oddělení střední školy má poskytovat vzdělání, odrůzněné</a:t>
            </a:r>
          </a:p>
          <a:p>
            <a:r>
              <a:rPr lang="cs-CZ" sz="1600" i="1" dirty="0" smtClean="0">
                <a:latin typeface="Georgia" pitchFamily="18" charset="0"/>
              </a:rPr>
              <a:t>podle nadání a podle schopností jednotlivých žáků se zřetelem k</a:t>
            </a:r>
          </a:p>
          <a:p>
            <a:r>
              <a:rPr lang="cs-CZ" sz="1600" i="1" dirty="0" smtClean="0">
                <a:latin typeface="Georgia" pitchFamily="18" charset="0"/>
              </a:rPr>
              <a:t>budoucímu studijnímu oboru jejich na vysoké škole“</a:t>
            </a:r>
          </a:p>
          <a:p>
            <a:endParaRPr lang="cs-CZ" sz="1600" i="1" dirty="0" smtClean="0">
              <a:latin typeface="Georgia" pitchFamily="18" charset="0"/>
            </a:endParaRPr>
          </a:p>
          <a:p>
            <a:endParaRPr lang="cs-CZ" sz="1600" i="1" dirty="0" smtClean="0">
              <a:latin typeface="Georgia" pitchFamily="18" charset="0"/>
            </a:endParaRPr>
          </a:p>
          <a:p>
            <a:endParaRPr lang="cs-CZ" sz="1600" i="1" dirty="0" smtClean="0"/>
          </a:p>
          <a:p>
            <a:endParaRPr lang="cs-CZ" sz="1600" i="1" dirty="0" smtClean="0"/>
          </a:p>
          <a:p>
            <a:endParaRPr lang="cs-CZ" sz="1600" i="1" dirty="0" smtClean="0"/>
          </a:p>
          <a:p>
            <a:endParaRPr lang="cs-CZ" sz="1600" i="1" dirty="0" smtClean="0"/>
          </a:p>
          <a:p>
            <a:endParaRPr lang="cs-CZ" sz="1600" i="1" dirty="0"/>
          </a:p>
        </p:txBody>
      </p:sp>
      <p:pic>
        <p:nvPicPr>
          <p:cNvPr id="55298" name="Picture 2" descr="http://www.phil.muni.cz/fil/scf/foto/drtina.jpg"/>
          <p:cNvPicPr>
            <a:picLocks noChangeAspect="1" noChangeArrowheads="1"/>
          </p:cNvPicPr>
          <p:nvPr/>
        </p:nvPicPr>
        <p:blipFill>
          <a:blip r:embed="rId3" cstate="print"/>
          <a:srcRect/>
          <a:stretch>
            <a:fillRect/>
          </a:stretch>
        </p:blipFill>
        <p:spPr bwMode="auto">
          <a:xfrm>
            <a:off x="6876256" y="3068960"/>
            <a:ext cx="1736193" cy="2232248"/>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83568" y="260648"/>
            <a:ext cx="771530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785786" y="928670"/>
            <a:ext cx="8143900" cy="5878532"/>
          </a:xfrm>
          <a:prstGeom prst="rect">
            <a:avLst/>
          </a:prstGeom>
          <a:noFill/>
        </p:spPr>
        <p:txBody>
          <a:bodyPr wrap="square" rtlCol="0">
            <a:spAutoFit/>
          </a:bodyPr>
          <a:lstStyle/>
          <a:p>
            <a:r>
              <a:rPr lang="cs-CZ" sz="2400" dirty="0" smtClean="0">
                <a:solidFill>
                  <a:srgbClr val="FF0000"/>
                </a:solidFill>
                <a:latin typeface="Georgia" pitchFamily="18" charset="0"/>
              </a:rPr>
              <a:t>Výsledky Marchetovy reformy</a:t>
            </a:r>
          </a:p>
          <a:p>
            <a:pPr indent="361950">
              <a:buFont typeface="Arial" pitchFamily="34" charset="0"/>
              <a:buChar char="•"/>
            </a:pPr>
            <a:r>
              <a:rPr lang="cs-CZ" sz="1600" dirty="0" smtClean="0">
                <a:latin typeface="Georgia" pitchFamily="18" charset="0"/>
              </a:rPr>
              <a:t>stávající osmitřídní </a:t>
            </a:r>
            <a:r>
              <a:rPr lang="cs-CZ" sz="1600" dirty="0" smtClean="0">
                <a:solidFill>
                  <a:srgbClr val="FF0000"/>
                </a:solidFill>
                <a:latin typeface="Georgia" pitchFamily="18" charset="0"/>
              </a:rPr>
              <a:t>klasická gymnázia </a:t>
            </a:r>
            <a:r>
              <a:rPr lang="cs-CZ" sz="1600" dirty="0" smtClean="0">
                <a:latin typeface="Georgia" pitchFamily="18" charset="0"/>
              </a:rPr>
              <a:t>a sedmitřídní </a:t>
            </a:r>
            <a:r>
              <a:rPr lang="cs-CZ" sz="1600" dirty="0" smtClean="0">
                <a:solidFill>
                  <a:srgbClr val="FF0000"/>
                </a:solidFill>
                <a:latin typeface="Georgia" pitchFamily="18" charset="0"/>
              </a:rPr>
              <a:t>reálky</a:t>
            </a:r>
            <a:r>
              <a:rPr lang="cs-CZ" sz="1600" dirty="0" smtClean="0">
                <a:latin typeface="Georgia" pitchFamily="18" charset="0"/>
              </a:rPr>
              <a:t> rozšířeny o nový typ</a:t>
            </a:r>
          </a:p>
          <a:p>
            <a:pPr indent="361950">
              <a:buFont typeface="Arial" pitchFamily="34" charset="0"/>
              <a:buChar char="•"/>
              <a:tabLst>
                <a:tab pos="361950" algn="l"/>
              </a:tabLst>
            </a:pPr>
            <a:r>
              <a:rPr lang="cs-CZ" sz="1600" dirty="0" smtClean="0">
                <a:latin typeface="Georgia" pitchFamily="18" charset="0"/>
              </a:rPr>
              <a:t>osmitřídní </a:t>
            </a:r>
            <a:r>
              <a:rPr lang="cs-CZ" sz="1600" dirty="0" smtClean="0">
                <a:solidFill>
                  <a:srgbClr val="FF0000"/>
                </a:solidFill>
                <a:latin typeface="Georgia" pitchFamily="18" charset="0"/>
              </a:rPr>
              <a:t>reálné gymnázium </a:t>
            </a:r>
            <a:r>
              <a:rPr lang="cs-CZ" sz="1600" dirty="0" smtClean="0">
                <a:latin typeface="Georgia" pitchFamily="18" charset="0"/>
              </a:rPr>
              <a:t>bez řečtiny s latinou, s jedním moderním jazykem a 	rozšířenou výukou přírodovědných předmětů</a:t>
            </a:r>
          </a:p>
          <a:p>
            <a:pPr indent="361950">
              <a:buFont typeface="Arial" pitchFamily="34" charset="0"/>
              <a:buChar char="•"/>
              <a:tabLst>
                <a:tab pos="361950" algn="l"/>
              </a:tabLst>
            </a:pPr>
            <a:r>
              <a:rPr lang="cs-CZ" sz="1600" dirty="0" smtClean="0">
                <a:latin typeface="Georgia" pitchFamily="18" charset="0"/>
              </a:rPr>
              <a:t>tato reálná gymnázia byla rozlišena podle typů, se vžitým označením A, B</a:t>
            </a:r>
          </a:p>
          <a:p>
            <a:pPr indent="361950">
              <a:buFont typeface="Arial" pitchFamily="34" charset="0"/>
              <a:buChar char="•"/>
              <a:tabLst>
                <a:tab pos="361950" algn="l"/>
              </a:tabLst>
            </a:pPr>
            <a:r>
              <a:rPr lang="cs-CZ" sz="1600" dirty="0" smtClean="0">
                <a:solidFill>
                  <a:srgbClr val="FF0000"/>
                </a:solidFill>
                <a:latin typeface="Georgia" pitchFamily="18" charset="0"/>
              </a:rPr>
              <a:t>reálné gymnázium typu A</a:t>
            </a:r>
          </a:p>
          <a:p>
            <a:pPr indent="361950">
              <a:buFont typeface="Arial" pitchFamily="34" charset="0"/>
              <a:buChar char="•"/>
              <a:tabLst>
                <a:tab pos="361950" algn="l"/>
              </a:tabLst>
            </a:pPr>
            <a:r>
              <a:rPr lang="cs-CZ" sz="1600" dirty="0" smtClean="0">
                <a:solidFill>
                  <a:srgbClr val="FF0000"/>
                </a:solidFill>
                <a:latin typeface="Georgia" pitchFamily="18" charset="0"/>
              </a:rPr>
              <a:t>reálné gymnázium typu B </a:t>
            </a:r>
            <a:r>
              <a:rPr lang="cs-CZ" sz="1600" dirty="0" smtClean="0">
                <a:latin typeface="Georgia" pitchFamily="18" charset="0"/>
              </a:rPr>
              <a:t>(rovněž se užíval název </a:t>
            </a:r>
            <a:r>
              <a:rPr lang="cs-CZ" sz="1600" dirty="0" smtClean="0">
                <a:solidFill>
                  <a:srgbClr val="FF0000"/>
                </a:solidFill>
                <a:latin typeface="Georgia" pitchFamily="18" charset="0"/>
              </a:rPr>
              <a:t>reformní reální gymnázium</a:t>
            </a:r>
            <a:r>
              <a:rPr lang="cs-CZ" sz="1600" dirty="0" smtClean="0">
                <a:latin typeface="Georgia" pitchFamily="18" charset="0"/>
              </a:rPr>
              <a:t>)</a:t>
            </a:r>
          </a:p>
          <a:p>
            <a:pPr indent="361950">
              <a:buFont typeface="Arial" pitchFamily="34" charset="0"/>
              <a:buChar char="•"/>
              <a:tabLst>
                <a:tab pos="361950" algn="l"/>
              </a:tabLst>
            </a:pPr>
            <a:r>
              <a:rPr lang="cs-CZ" sz="1600" dirty="0" smtClean="0">
                <a:latin typeface="Georgia" pitchFamily="18" charset="0"/>
              </a:rPr>
              <a:t>školy typu A byly oblíbené, typ B se nevžil</a:t>
            </a:r>
          </a:p>
          <a:p>
            <a:pPr indent="361950">
              <a:buFont typeface="Arial" pitchFamily="34" charset="0"/>
              <a:buChar char="•"/>
              <a:tabLst>
                <a:tab pos="361950" algn="l"/>
              </a:tabLst>
            </a:pPr>
            <a:r>
              <a:rPr lang="cs-CZ" sz="1600" dirty="0" smtClean="0">
                <a:solidFill>
                  <a:srgbClr val="FF0000"/>
                </a:solidFill>
                <a:latin typeface="Georgia" pitchFamily="18" charset="0"/>
              </a:rPr>
              <a:t>reálky</a:t>
            </a:r>
            <a:r>
              <a:rPr lang="cs-CZ" sz="1600" dirty="0" smtClean="0">
                <a:latin typeface="Georgia" pitchFamily="18" charset="0"/>
              </a:rPr>
              <a:t> zůstaly sedmitřídní</a:t>
            </a:r>
          </a:p>
          <a:p>
            <a:pPr indent="361950">
              <a:buFont typeface="Arial" pitchFamily="34" charset="0"/>
              <a:buChar char="•"/>
              <a:tabLst>
                <a:tab pos="361950" algn="l"/>
              </a:tabLst>
            </a:pPr>
            <a:r>
              <a:rPr lang="cs-CZ" sz="1600" dirty="0" smtClean="0">
                <a:solidFill>
                  <a:srgbClr val="0070C0"/>
                </a:solidFill>
                <a:latin typeface="Georgia" pitchFamily="18" charset="0"/>
              </a:rPr>
              <a:t>zjednodušeny maturitní zkoušky, klasifikace a zkoušení</a:t>
            </a:r>
          </a:p>
          <a:p>
            <a:pPr indent="361950">
              <a:buFont typeface="Arial" pitchFamily="34" charset="0"/>
              <a:buChar char="•"/>
              <a:tabLst>
                <a:tab pos="361950" algn="l"/>
              </a:tabLst>
            </a:pPr>
            <a:r>
              <a:rPr lang="cs-CZ" sz="1600" dirty="0" smtClean="0">
                <a:solidFill>
                  <a:srgbClr val="0070C0"/>
                </a:solidFill>
                <a:latin typeface="Georgia" pitchFamily="18" charset="0"/>
              </a:rPr>
              <a:t>cílem maturitní zkoušky bylo zhodnotit míru vzdělání získaného na střední škole</a:t>
            </a:r>
          </a:p>
          <a:p>
            <a:pPr indent="361950">
              <a:buFont typeface="Arial" pitchFamily="34" charset="0"/>
              <a:buChar char="•"/>
              <a:tabLst>
                <a:tab pos="361950" algn="l"/>
              </a:tabLst>
            </a:pPr>
            <a:r>
              <a:rPr lang="cs-CZ" sz="1600" dirty="0" smtClean="0">
                <a:solidFill>
                  <a:srgbClr val="0070C0"/>
                </a:solidFill>
                <a:latin typeface="Georgia" pitchFamily="18" charset="0"/>
              </a:rPr>
              <a:t>obsáhlá písemná a ústní maturita byla zredukována</a:t>
            </a:r>
          </a:p>
          <a:p>
            <a:pPr indent="361950">
              <a:buFont typeface="Arial" pitchFamily="34" charset="0"/>
              <a:buChar char="•"/>
              <a:tabLst>
                <a:tab pos="361950" algn="l"/>
              </a:tabLst>
            </a:pPr>
            <a:r>
              <a:rPr lang="cs-CZ" sz="1600" dirty="0" smtClean="0">
                <a:solidFill>
                  <a:srgbClr val="0070C0"/>
                </a:solidFill>
                <a:latin typeface="Georgia" pitchFamily="18" charset="0"/>
              </a:rPr>
              <a:t>byla zrušena písemná zkouška z matematiky</a:t>
            </a:r>
          </a:p>
          <a:p>
            <a:pPr indent="361950">
              <a:buFont typeface="Arial" pitchFamily="34" charset="0"/>
              <a:buChar char="•"/>
              <a:tabLst>
                <a:tab pos="361950" algn="l"/>
              </a:tabLst>
            </a:pPr>
            <a:r>
              <a:rPr lang="cs-CZ" sz="1600" dirty="0" smtClean="0">
                <a:solidFill>
                  <a:srgbClr val="0070C0"/>
                </a:solidFill>
                <a:latin typeface="Georgia" pitchFamily="18" charset="0"/>
              </a:rPr>
              <a:t>na maturitním vysvědčení nebyly uvedeny známky</a:t>
            </a:r>
          </a:p>
          <a:p>
            <a:pPr indent="361950">
              <a:buFont typeface="Arial" pitchFamily="34" charset="0"/>
              <a:buChar char="•"/>
              <a:tabLst>
                <a:tab pos="361950" algn="l"/>
              </a:tabLst>
            </a:pPr>
            <a:r>
              <a:rPr lang="cs-CZ" sz="1600" dirty="0" smtClean="0">
                <a:solidFill>
                  <a:srgbClr val="0070C0"/>
                </a:solidFill>
                <a:latin typeface="Georgia" pitchFamily="18" charset="0"/>
              </a:rPr>
              <a:t>abiturient byl prohlášen za dospělého s vyznamenáním, všemi hlasy nebo většinou 	hlasů</a:t>
            </a:r>
          </a:p>
          <a:p>
            <a:pPr indent="361950">
              <a:buFont typeface="Arial" pitchFamily="34" charset="0"/>
              <a:buChar char="•"/>
              <a:tabLst>
                <a:tab pos="361950" algn="l"/>
              </a:tabLst>
            </a:pPr>
            <a:r>
              <a:rPr lang="cs-CZ" sz="1600" dirty="0" smtClean="0">
                <a:solidFill>
                  <a:srgbClr val="0070C0"/>
                </a:solidFill>
                <a:latin typeface="Georgia" pitchFamily="18" charset="0"/>
              </a:rPr>
              <a:t>maturitu mohl získat i ten, kdo neprospěl z jednoho předmětu</a:t>
            </a:r>
          </a:p>
          <a:p>
            <a:pPr indent="361950">
              <a:buFont typeface="Arial" pitchFamily="34" charset="0"/>
              <a:buChar char="•"/>
              <a:tabLst>
                <a:tab pos="361950" algn="l"/>
              </a:tabLst>
            </a:pPr>
            <a:r>
              <a:rPr lang="cs-CZ" sz="1600" dirty="0" smtClean="0">
                <a:solidFill>
                  <a:srgbClr val="0070C0"/>
                </a:solidFill>
                <a:latin typeface="Georgia" pitchFamily="18" charset="0"/>
              </a:rPr>
              <a:t>objevily se názory, že je třeba maturitu zpřísnit nebo zrušit</a:t>
            </a:r>
          </a:p>
          <a:p>
            <a:pPr>
              <a:tabLst>
                <a:tab pos="361950" algn="l"/>
              </a:tabLst>
            </a:pPr>
            <a:r>
              <a:rPr lang="cs-CZ" sz="1600" dirty="0" smtClean="0">
                <a:latin typeface="Georgia" pitchFamily="18" charset="0"/>
              </a:rPr>
              <a:t>Středoškolská reforma roku 1908 s následnými úpravami do roku 1910 byla výrazným zlomem, i když zdaleka nevyužila všechny podněty z ankety. Změny měly zásadní vliv na rozvoj středního školství, obliba a rozmach reálných gymnázií vedly ke zvýšenému počtu studující mládeže. Střední škola dala studentům základ všeobecného vzdělání a zrovnoprávnila je při vstupu na vysoké školy.</a:t>
            </a:r>
            <a:endParaRPr lang="cs-CZ" sz="16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714348" y="260648"/>
            <a:ext cx="7715304"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928670"/>
            <a:ext cx="8424936" cy="4031873"/>
          </a:xfrm>
          <a:prstGeom prst="rect">
            <a:avLst/>
          </a:prstGeom>
          <a:noFill/>
        </p:spPr>
        <p:txBody>
          <a:bodyPr wrap="square" rtlCol="0">
            <a:spAutoFit/>
          </a:bodyPr>
          <a:lstStyle/>
          <a:p>
            <a:r>
              <a:rPr lang="cs-CZ" sz="2400" dirty="0" smtClean="0">
                <a:solidFill>
                  <a:srgbClr val="FF0000"/>
                </a:solidFill>
                <a:latin typeface="Georgia" pitchFamily="18" charset="0"/>
              </a:rPr>
              <a:t>Výsledky Marchetovy reformy</a:t>
            </a:r>
          </a:p>
          <a:p>
            <a:endParaRPr lang="cs-CZ" sz="2400" dirty="0" smtClean="0">
              <a:solidFill>
                <a:srgbClr val="FF0000"/>
              </a:solidFill>
              <a:latin typeface="Georgia" pitchFamily="18" charset="0"/>
            </a:endParaRPr>
          </a:p>
          <a:p>
            <a:pPr indent="361950" defTabSz="360000">
              <a:buFont typeface="Arial" pitchFamily="34" charset="0"/>
              <a:buChar char="•"/>
            </a:pPr>
            <a:r>
              <a:rPr lang="cs-CZ" sz="1600" dirty="0" smtClean="0">
                <a:latin typeface="Georgia" pitchFamily="18" charset="0"/>
              </a:rPr>
              <a:t>Nařízení Ministerstva kultu a vyučování ze dne </a:t>
            </a:r>
            <a:r>
              <a:rPr lang="cs-CZ" sz="1600" dirty="0" smtClean="0">
                <a:solidFill>
                  <a:srgbClr val="FF0000"/>
                </a:solidFill>
                <a:latin typeface="Georgia" pitchFamily="18" charset="0"/>
              </a:rPr>
              <a:t>20. března 1909 </a:t>
            </a:r>
            <a:r>
              <a:rPr lang="cs-CZ" sz="1600" dirty="0" smtClean="0">
                <a:latin typeface="Georgia" pitchFamily="18" charset="0"/>
              </a:rPr>
              <a:t>v podstatě 	</a:t>
            </a:r>
            <a:r>
              <a:rPr lang="cs-CZ" sz="1600" dirty="0" smtClean="0">
                <a:solidFill>
                  <a:srgbClr val="0070C0"/>
                </a:solidFill>
                <a:latin typeface="Georgia" pitchFamily="18" charset="0"/>
              </a:rPr>
              <a:t>zrovnoprávnilo maturity</a:t>
            </a:r>
            <a:r>
              <a:rPr lang="cs-CZ" sz="1600" dirty="0" smtClean="0">
                <a:latin typeface="Georgia" pitchFamily="18" charset="0"/>
              </a:rPr>
              <a:t> na gymnáziích, reálkách, reálných gymnáziích, reformních 	reálných gymnázií</a:t>
            </a:r>
          </a:p>
          <a:p>
            <a:pPr indent="361950" defTabSz="360000">
              <a:buFont typeface="Arial" pitchFamily="34" charset="0"/>
              <a:buChar char="•"/>
            </a:pPr>
            <a:r>
              <a:rPr lang="cs-CZ" sz="1600" dirty="0" smtClean="0">
                <a:latin typeface="Georgia" pitchFamily="18" charset="0"/>
              </a:rPr>
              <a:t>v některých případech však požadovány </a:t>
            </a:r>
            <a:r>
              <a:rPr lang="cs-CZ" sz="1600" dirty="0" smtClean="0">
                <a:solidFill>
                  <a:srgbClr val="0070C0"/>
                </a:solidFill>
                <a:latin typeface="Georgia" pitchFamily="18" charset="0"/>
              </a:rPr>
              <a:t>doplňující zkoušky</a:t>
            </a:r>
            <a:endParaRPr lang="cs-CZ" sz="1600" dirty="0" smtClean="0">
              <a:latin typeface="Georgia" pitchFamily="18" charset="0"/>
            </a:endParaRPr>
          </a:p>
          <a:p>
            <a:pPr indent="361950" defTabSz="360000">
              <a:buFont typeface="Arial" pitchFamily="34" charset="0"/>
              <a:buChar char="•"/>
            </a:pPr>
            <a:r>
              <a:rPr lang="cs-CZ" sz="1600" dirty="0" smtClean="0">
                <a:latin typeface="Georgia" pitchFamily="18" charset="0"/>
              </a:rPr>
              <a:t>Abiturienti G, pokud chtěli na studovat techniku, museli vykonat před zahájením studia 	zkoušku z </a:t>
            </a:r>
            <a:r>
              <a:rPr lang="cs-CZ" sz="1600" i="1" dirty="0" smtClean="0">
                <a:solidFill>
                  <a:srgbClr val="0070C0"/>
                </a:solidFill>
                <a:latin typeface="Georgia" pitchFamily="18" charset="0"/>
              </a:rPr>
              <a:t>deskriptivní geometrie</a:t>
            </a:r>
          </a:p>
          <a:p>
            <a:pPr defTabSz="360000">
              <a:buFont typeface="Arial" pitchFamily="34" charset="0"/>
              <a:buChar char="•"/>
            </a:pPr>
            <a:r>
              <a:rPr lang="cs-CZ" sz="1600" dirty="0" smtClean="0">
                <a:latin typeface="Georgia" pitchFamily="18" charset="0"/>
              </a:rPr>
              <a:t>      Abiturienti RG, pokud chtěli na univerzitě studovat klasicko-historické obory, museli 	složit zkoušku z </a:t>
            </a:r>
            <a:r>
              <a:rPr lang="cs-CZ" sz="1600" i="1" dirty="0" smtClean="0">
                <a:solidFill>
                  <a:srgbClr val="0070C0"/>
                </a:solidFill>
                <a:latin typeface="Georgia" pitchFamily="18" charset="0"/>
              </a:rPr>
              <a:t>řečtiny </a:t>
            </a:r>
            <a:r>
              <a:rPr lang="cs-CZ" sz="1400" i="1" dirty="0" smtClean="0">
                <a:latin typeface="Georgia" pitchFamily="18" charset="0"/>
              </a:rPr>
              <a:t>(nejpozději dva roky před státní nebo rigorosní zkouškou)</a:t>
            </a:r>
          </a:p>
          <a:p>
            <a:pPr defTabSz="360000">
              <a:buFont typeface="Arial" pitchFamily="34" charset="0"/>
              <a:buChar char="•"/>
            </a:pPr>
            <a:r>
              <a:rPr lang="cs-CZ" sz="1400" i="1" dirty="0" smtClean="0">
                <a:latin typeface="Georgia" pitchFamily="18" charset="0"/>
              </a:rPr>
              <a:t>       </a:t>
            </a:r>
            <a:r>
              <a:rPr lang="cs-CZ" sz="1600" dirty="0" smtClean="0">
                <a:latin typeface="Georgia" pitchFamily="18" charset="0"/>
              </a:rPr>
              <a:t>Abiturienti RRG museli skládat zkoušku z </a:t>
            </a:r>
            <a:r>
              <a:rPr lang="cs-CZ" sz="1600" i="1" dirty="0" smtClean="0">
                <a:solidFill>
                  <a:srgbClr val="0070C0"/>
                </a:solidFill>
                <a:latin typeface="Georgia" pitchFamily="18" charset="0"/>
              </a:rPr>
              <a:t>řečtiny</a:t>
            </a:r>
            <a:r>
              <a:rPr lang="cs-CZ" sz="1600" dirty="0" smtClean="0">
                <a:latin typeface="Georgia" pitchFamily="18" charset="0"/>
              </a:rPr>
              <a:t> nebo z </a:t>
            </a:r>
            <a:r>
              <a:rPr lang="cs-CZ" sz="1600" i="1" dirty="0" smtClean="0">
                <a:solidFill>
                  <a:srgbClr val="0070C0"/>
                </a:solidFill>
                <a:latin typeface="Georgia" pitchFamily="18" charset="0"/>
              </a:rPr>
              <a:t>deskriptivní geometrie</a:t>
            </a:r>
          </a:p>
          <a:p>
            <a:pPr defTabSz="360000">
              <a:buFont typeface="Arial" pitchFamily="34" charset="0"/>
              <a:buChar char="•"/>
            </a:pPr>
            <a:r>
              <a:rPr lang="cs-CZ" sz="1600" dirty="0" smtClean="0">
                <a:latin typeface="Georgia" pitchFamily="18" charset="0"/>
              </a:rPr>
              <a:t>      Abiturienti reálek, pokud chtěli na univerzitě studovat klasicko-historické obory, 	museli složit zkoušky z </a:t>
            </a:r>
            <a:r>
              <a:rPr lang="cs-CZ" sz="1600" i="1" dirty="0" smtClean="0">
                <a:solidFill>
                  <a:srgbClr val="0070C0"/>
                </a:solidFill>
                <a:latin typeface="Georgia" pitchFamily="18" charset="0"/>
              </a:rPr>
              <a:t>latiny,</a:t>
            </a:r>
            <a:r>
              <a:rPr lang="cs-CZ" sz="1600" dirty="0" smtClean="0">
                <a:latin typeface="Georgia" pitchFamily="18" charset="0"/>
              </a:rPr>
              <a:t> </a:t>
            </a:r>
            <a:r>
              <a:rPr lang="cs-CZ" sz="1600" i="1" dirty="0" smtClean="0">
                <a:solidFill>
                  <a:srgbClr val="0070C0"/>
                </a:solidFill>
                <a:latin typeface="Georgia" pitchFamily="18" charset="0"/>
              </a:rPr>
              <a:t>řečtiny a filosofické propedeutiky, </a:t>
            </a:r>
            <a:r>
              <a:rPr lang="cs-CZ" sz="1600" dirty="0" smtClean="0">
                <a:latin typeface="Georgia" pitchFamily="18" charset="0"/>
              </a:rPr>
              <a:t>pokud jiný obor, tak z 	</a:t>
            </a:r>
            <a:r>
              <a:rPr lang="cs-CZ" sz="1600" i="1" dirty="0" smtClean="0">
                <a:solidFill>
                  <a:srgbClr val="0070C0"/>
                </a:solidFill>
                <a:latin typeface="Georgia" pitchFamily="18" charset="0"/>
              </a:rPr>
              <a:t>latiny a filosofické propedeutiky. </a:t>
            </a:r>
            <a:r>
              <a:rPr lang="cs-CZ" sz="1600" dirty="0" smtClean="0">
                <a:latin typeface="Georgia" pitchFamily="18" charset="0"/>
              </a:rPr>
              <a:t>Všechny tyto zkoušky bylo možné složit až teprve rok 	poté, co úspěšně vykonali maturitní zkoušku na reálce</a:t>
            </a:r>
            <a:endParaRPr lang="cs-CZ" sz="1600" i="1" dirty="0" smtClean="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07504" y="260648"/>
            <a:ext cx="8786842" cy="584775"/>
          </a:xfrm>
          <a:prstGeom prst="rect">
            <a:avLst/>
          </a:prstGeom>
        </p:spPr>
        <p:txBody>
          <a:bodyPr wrap="square">
            <a:spAutoFit/>
          </a:bodyPr>
          <a:lstStyle/>
          <a:p>
            <a:pPr algn="ctr"/>
            <a:r>
              <a:rPr lang="cs-CZ" sz="2400" dirty="0" smtClean="0"/>
              <a:t>	</a:t>
            </a: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28596" y="980728"/>
            <a:ext cx="8175852" cy="5201424"/>
          </a:xfrm>
          <a:prstGeom prst="rect">
            <a:avLst/>
          </a:prstGeom>
          <a:noFill/>
        </p:spPr>
        <p:txBody>
          <a:bodyPr wrap="square" rtlCol="0">
            <a:spAutoFit/>
          </a:bodyPr>
          <a:lstStyle/>
          <a:p>
            <a:pPr>
              <a:tabLst>
                <a:tab pos="3143250" algn="l"/>
              </a:tabLst>
            </a:pPr>
            <a:r>
              <a:rPr lang="cs-CZ" sz="3200" dirty="0" smtClean="0">
                <a:solidFill>
                  <a:srgbClr val="FF0000"/>
                </a:solidFill>
                <a:latin typeface="Georgia" pitchFamily="18" charset="0"/>
              </a:rPr>
              <a:t>1909 </a:t>
            </a:r>
            <a:r>
              <a:rPr lang="cs-CZ" sz="2400" dirty="0" smtClean="0">
                <a:solidFill>
                  <a:srgbClr val="FF0000"/>
                </a:solidFill>
                <a:latin typeface="Georgia" pitchFamily="18" charset="0"/>
              </a:rPr>
              <a:t>  Marchetův učební plán gymnázia z 20. 3. 1909</a:t>
            </a:r>
          </a:p>
          <a:p>
            <a:pPr>
              <a:tabLst>
                <a:tab pos="3143250" algn="l"/>
              </a:tabLst>
            </a:pPr>
            <a:endParaRPr lang="cs-CZ" sz="2400" dirty="0" smtClean="0">
              <a:solidFill>
                <a:srgbClr val="FF0000"/>
              </a:solidFill>
              <a:latin typeface="Georgia" pitchFamily="18" charset="0"/>
            </a:endParaRPr>
          </a:p>
          <a:p>
            <a:pPr defTabSz="360000"/>
            <a:r>
              <a:rPr lang="cs-CZ" sz="1600" u="sng" dirty="0" smtClean="0">
                <a:latin typeface="Georgia" pitchFamily="18" charset="0"/>
              </a:rPr>
              <a:t>Předmět/Ročník					1	2	3	4	5	6	7	8			Ph			</a:t>
            </a:r>
            <a:r>
              <a:rPr lang="cs-CZ" sz="1600" dirty="0" smtClean="0">
                <a:latin typeface="Georgia" pitchFamily="18" charset="0"/>
              </a:rPr>
              <a:t>		</a:t>
            </a:r>
          </a:p>
          <a:p>
            <a:pPr defTabSz="360000"/>
            <a:r>
              <a:rPr lang="cs-CZ" sz="1600" dirty="0" smtClean="0">
                <a:latin typeface="Georgia" pitchFamily="18" charset="0"/>
              </a:rPr>
              <a:t>Náboženství						2	2	2	2	2	2	2	2			16	</a:t>
            </a:r>
          </a:p>
          <a:p>
            <a:pPr defTabSz="360000"/>
            <a:r>
              <a:rPr lang="cs-CZ" sz="1600" dirty="0" smtClean="0">
                <a:latin typeface="Georgia" pitchFamily="18" charset="0"/>
              </a:rPr>
              <a:t>Latina								8	7	6	6	6	5	5	5			48</a:t>
            </a:r>
          </a:p>
          <a:p>
            <a:pPr defTabSz="360000"/>
            <a:r>
              <a:rPr lang="cs-CZ" sz="1600" dirty="0" smtClean="0">
                <a:latin typeface="Georgia" pitchFamily="18" charset="0"/>
              </a:rPr>
              <a:t>Řečtina								0	0	5	4	5	5	5	5			29</a:t>
            </a:r>
          </a:p>
          <a:p>
            <a:pPr defTabSz="360000"/>
            <a:r>
              <a:rPr lang="cs-CZ" sz="1600" dirty="0" smtClean="0">
                <a:latin typeface="Georgia" pitchFamily="18" charset="0"/>
              </a:rPr>
              <a:t>Vyučovací jazyk						4	4	3	3	3	3	3	3			26</a:t>
            </a:r>
          </a:p>
          <a:p>
            <a:pPr defTabSz="360000"/>
            <a:r>
              <a:rPr lang="cs-CZ" sz="1600" dirty="0" smtClean="0">
                <a:latin typeface="Georgia" pitchFamily="18" charset="0"/>
              </a:rPr>
              <a:t>Dějepis 							0	2	2	2	3	4	3	4			20</a:t>
            </a:r>
          </a:p>
          <a:p>
            <a:pPr defTabSz="360000"/>
            <a:r>
              <a:rPr lang="cs-CZ" sz="1600" dirty="0" smtClean="0">
                <a:latin typeface="Georgia" pitchFamily="18" charset="0"/>
              </a:rPr>
              <a:t>Zeměpis							2	2	2	2	1	1	3	3			16</a:t>
            </a:r>
          </a:p>
          <a:p>
            <a:pPr defTabSz="360000"/>
            <a:r>
              <a:rPr lang="cs-CZ" sz="1600" dirty="0" smtClean="0">
                <a:latin typeface="Georgia" pitchFamily="18" charset="0"/>
              </a:rPr>
              <a:t>Matematika						3	3	3	3	3	3	3	2			23</a:t>
            </a:r>
          </a:p>
          <a:p>
            <a:pPr defTabSz="360000"/>
            <a:r>
              <a:rPr lang="cs-CZ" sz="1600" dirty="0" smtClean="0">
                <a:latin typeface="Georgia" pitchFamily="18" charset="0"/>
              </a:rPr>
              <a:t>Biologie							2	2	3	3    2/3	0	0	0			12/13</a:t>
            </a:r>
          </a:p>
          <a:p>
            <a:pPr defTabSz="360000"/>
            <a:r>
              <a:rPr lang="cs-CZ" sz="1600" dirty="0" smtClean="0">
                <a:latin typeface="Georgia" pitchFamily="18" charset="0"/>
              </a:rPr>
              <a:t>Fyzika+chemie						0	2	3	0	0	0	4    3/4			12/13</a:t>
            </a:r>
          </a:p>
          <a:p>
            <a:pPr defTabSz="360000"/>
            <a:r>
              <a:rPr lang="cs-CZ" sz="1600" dirty="0" smtClean="0">
                <a:latin typeface="Georgia" pitchFamily="18" charset="0"/>
              </a:rPr>
              <a:t>Tělocvik							2	2	2	2	2	2	2	2			16</a:t>
            </a:r>
          </a:p>
          <a:p>
            <a:pPr defTabSz="360000"/>
            <a:r>
              <a:rPr lang="cs-CZ" sz="1600" dirty="0" smtClean="0">
                <a:latin typeface="Georgia" pitchFamily="18" charset="0"/>
              </a:rPr>
              <a:t>Kreslení							3	3	2	2	0	0	0	0			10</a:t>
            </a:r>
          </a:p>
          <a:p>
            <a:pPr defTabSz="360000"/>
            <a:r>
              <a:rPr lang="cs-CZ" sz="1600" u="sng" dirty="0" smtClean="0">
                <a:latin typeface="Georgia" pitchFamily="18" charset="0"/>
              </a:rPr>
              <a:t>Filozofická propedeutika			0	0	0	0	0	0	2	2			  4			</a:t>
            </a:r>
          </a:p>
          <a:p>
            <a:pPr defTabSz="360000"/>
            <a:r>
              <a:rPr lang="cs-CZ" sz="1600" dirty="0" smtClean="0">
                <a:latin typeface="Georgia" pitchFamily="18" charset="0"/>
              </a:rPr>
              <a:t>Celkem						     	     26   29    30  29 </a:t>
            </a:r>
            <a:r>
              <a:rPr lang="cs-CZ" sz="1200" dirty="0" smtClean="0">
                <a:latin typeface="Georgia" pitchFamily="18" charset="0"/>
              </a:rPr>
              <a:t>27/28</a:t>
            </a:r>
            <a:r>
              <a:rPr lang="cs-CZ" sz="1600" dirty="0" smtClean="0">
                <a:latin typeface="Georgia" pitchFamily="18" charset="0"/>
              </a:rPr>
              <a:t> 25   27  </a:t>
            </a:r>
            <a:r>
              <a:rPr lang="cs-CZ" sz="1200" dirty="0" smtClean="0">
                <a:latin typeface="Georgia" pitchFamily="18" charset="0"/>
              </a:rPr>
              <a:t>31/32</a:t>
            </a:r>
            <a:r>
              <a:rPr lang="cs-CZ" sz="1600" dirty="0" smtClean="0">
                <a:latin typeface="Georgia" pitchFamily="18" charset="0"/>
              </a:rPr>
              <a:t>  		     </a:t>
            </a:r>
          </a:p>
          <a:p>
            <a:pPr defTabSz="360000"/>
            <a:endParaRPr lang="cs-CZ" sz="1600" dirty="0" smtClean="0">
              <a:latin typeface="Georgia" pitchFamily="18" charset="0"/>
            </a:endParaRPr>
          </a:p>
          <a:p>
            <a:pPr defTabSz="360000"/>
            <a:r>
              <a:rPr lang="cs-CZ" sz="1100" i="1" dirty="0" smtClean="0">
                <a:solidFill>
                  <a:srgbClr val="0070C0"/>
                </a:solidFill>
                <a:latin typeface="Georgia" pitchFamily="18" charset="0"/>
              </a:rPr>
              <a:t>Zdroj: [1], strana 204 </a:t>
            </a:r>
            <a:r>
              <a:rPr lang="cs-CZ" sz="2000" dirty="0" smtClean="0">
                <a:latin typeface="Georgia" pitchFamily="18" charset="0"/>
              </a:rPr>
              <a:t>	</a:t>
            </a:r>
            <a:r>
              <a:rPr lang="cs-CZ" sz="1600" dirty="0" smtClean="0">
                <a:latin typeface="Georgia" pitchFamily="18" charset="0"/>
              </a:rPr>
              <a:t>											</a:t>
            </a:r>
            <a:r>
              <a:rPr lang="cs-CZ" sz="1600" dirty="0" smtClean="0"/>
              <a:t>	</a:t>
            </a:r>
            <a:endParaRPr lang="cs-CZ" sz="1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260648"/>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611560" y="1196752"/>
            <a:ext cx="7604398" cy="4462760"/>
          </a:xfrm>
          <a:prstGeom prst="rect">
            <a:avLst/>
          </a:prstGeom>
          <a:noFill/>
        </p:spPr>
        <p:txBody>
          <a:bodyPr wrap="square" rtlCol="0">
            <a:spAutoFit/>
          </a:bodyPr>
          <a:lstStyle/>
          <a:p>
            <a:r>
              <a:rPr lang="cs-CZ" sz="3200" dirty="0" smtClean="0">
                <a:solidFill>
                  <a:srgbClr val="FF0000"/>
                </a:solidFill>
                <a:latin typeface="Georgia" pitchFamily="18" charset="0"/>
              </a:rPr>
              <a:t>1914-1918</a:t>
            </a:r>
          </a:p>
          <a:p>
            <a:endParaRPr lang="cs-CZ" sz="1200" dirty="0" smtClean="0">
              <a:solidFill>
                <a:srgbClr val="FF0000"/>
              </a:solidFill>
              <a:latin typeface="Georgia" pitchFamily="18" charset="0"/>
            </a:endParaRPr>
          </a:p>
          <a:p>
            <a:pPr defTabSz="360000">
              <a:buFont typeface="Arial" pitchFamily="34" charset="0"/>
              <a:buChar char="•"/>
            </a:pPr>
            <a:r>
              <a:rPr lang="cs-CZ" sz="1600" dirty="0" smtClean="0">
                <a:latin typeface="Georgia" pitchFamily="18" charset="0"/>
              </a:rPr>
              <a:t>     školní rok 1915/1916 – na středních školách zavedena tzv. Junobrana 	(Jungwehr), v podstatě vojenský výcvik vedený v němčině, nahradil tělocvik</a:t>
            </a:r>
          </a:p>
          <a:p>
            <a:pPr defTabSz="360000">
              <a:buFont typeface="Arial" pitchFamily="34" charset="0"/>
              <a:buChar char="•"/>
            </a:pPr>
            <a:r>
              <a:rPr lang="cs-CZ" sz="1600" dirty="0" smtClean="0">
                <a:latin typeface="Georgia" pitchFamily="18" charset="0"/>
              </a:rPr>
              <a:t> 	vlastenecká výchova v rakouském duchu, loajálně dynastické chování</a:t>
            </a:r>
          </a:p>
          <a:p>
            <a:pPr defTabSz="360000">
              <a:buFont typeface="Arial" pitchFamily="34" charset="0"/>
              <a:buChar char="•"/>
            </a:pPr>
            <a:r>
              <a:rPr lang="cs-CZ" sz="1600" dirty="0" smtClean="0">
                <a:latin typeface="Georgia" pitchFamily="18" charset="0"/>
              </a:rPr>
              <a:t> 	revize žákovských knihoven</a:t>
            </a:r>
          </a:p>
          <a:p>
            <a:pPr defTabSz="360000">
              <a:buFont typeface="Arial" pitchFamily="34" charset="0"/>
              <a:buChar char="•"/>
            </a:pPr>
            <a:r>
              <a:rPr lang="cs-CZ" sz="1600" dirty="0" smtClean="0">
                <a:latin typeface="Georgia" pitchFamily="18" charset="0"/>
              </a:rPr>
              <a:t> 	perzekuce studentů a profesorů</a:t>
            </a:r>
          </a:p>
          <a:p>
            <a:pPr defTabSz="360000">
              <a:buFont typeface="Arial" pitchFamily="34" charset="0"/>
              <a:buChar char="•"/>
            </a:pPr>
            <a:r>
              <a:rPr lang="cs-CZ" sz="1600" dirty="0" smtClean="0">
                <a:latin typeface="Georgia" pitchFamily="18" charset="0"/>
              </a:rPr>
              <a:t> 	gymnázium v Kyjově označeno za středisko velezrádných protirakouských 	rejdů a následně uzavřeno</a:t>
            </a:r>
          </a:p>
          <a:p>
            <a:pPr defTabSz="360000">
              <a:buFont typeface="Arial" pitchFamily="34" charset="0"/>
              <a:buChar char="•"/>
            </a:pPr>
            <a:r>
              <a:rPr lang="cs-CZ" sz="1600" dirty="0" smtClean="0">
                <a:latin typeface="Georgia" pitchFamily="18" charset="0"/>
              </a:rPr>
              <a:t> 	školy přicházely i o budovy - ubytováni mobilizujících vojáků, zřízení lazaretů</a:t>
            </a:r>
          </a:p>
          <a:p>
            <a:pPr defTabSz="360000">
              <a:buFont typeface="Arial" pitchFamily="34" charset="0"/>
              <a:buChar char="•"/>
            </a:pPr>
            <a:r>
              <a:rPr lang="cs-CZ" sz="1600" dirty="0" smtClean="0">
                <a:solidFill>
                  <a:srgbClr val="0070C0"/>
                </a:solidFill>
                <a:latin typeface="Georgia" pitchFamily="18" charset="0"/>
              </a:rPr>
              <a:t> 	profesoři a studenti byli povoláváni do armády, studenti už v sextě</a:t>
            </a:r>
          </a:p>
          <a:p>
            <a:pPr defTabSz="360000">
              <a:buFont typeface="Arial" pitchFamily="34" charset="0"/>
              <a:buChar char="•"/>
            </a:pPr>
            <a:r>
              <a:rPr lang="cs-CZ" sz="1600" dirty="0" smtClean="0">
                <a:latin typeface="Georgia" pitchFamily="18" charset="0"/>
              </a:rPr>
              <a:t> 	válka postihovala také vybavení škol (vojensky potřebné kovy)</a:t>
            </a:r>
          </a:p>
          <a:p>
            <a:pPr defTabSz="360000">
              <a:buFont typeface="Arial" pitchFamily="34" charset="0"/>
              <a:buChar char="•"/>
            </a:pPr>
            <a:r>
              <a:rPr lang="cs-CZ" sz="1600" dirty="0" smtClean="0">
                <a:latin typeface="Georgia" pitchFamily="18" charset="0"/>
              </a:rPr>
              <a:t> 	v srpnu 1917 na gymnáziu v HK odevzdáno 19,5 g platiny, zabaveny všechny </a:t>
            </a:r>
          </a:p>
          <a:p>
            <a:pPr defTabSz="360000"/>
            <a:r>
              <a:rPr lang="cs-CZ" sz="1600" dirty="0" smtClean="0">
                <a:latin typeface="Georgia" pitchFamily="18" charset="0"/>
              </a:rPr>
              <a:t>   	školní zvony a zvonky</a:t>
            </a:r>
          </a:p>
          <a:p>
            <a:endParaRPr lang="cs-CZ" sz="1600" dirty="0" smtClean="0">
              <a:latin typeface="Georgia" pitchFamily="18" charset="0"/>
            </a:endParaRPr>
          </a:p>
          <a:p>
            <a:endParaRPr lang="cs-CZ" sz="1600" dirty="0" smtClean="0">
              <a:latin typeface="Georgia" pitchFamily="18" charset="0"/>
            </a:endParaRPr>
          </a:p>
          <a:p>
            <a:endParaRPr lang="cs-CZ" sz="16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611560" y="188640"/>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23528" y="836712"/>
            <a:ext cx="8424936" cy="461665"/>
          </a:xfrm>
          <a:prstGeom prst="rect">
            <a:avLst/>
          </a:prstGeom>
          <a:noFill/>
        </p:spPr>
        <p:txBody>
          <a:bodyPr wrap="square" rtlCol="0">
            <a:spAutoFit/>
          </a:bodyPr>
          <a:lstStyle/>
          <a:p>
            <a:r>
              <a:rPr lang="cs-CZ" sz="2400" dirty="0" smtClean="0">
                <a:solidFill>
                  <a:srgbClr val="FF0000"/>
                </a:solidFill>
                <a:latin typeface="Georgia" pitchFamily="18" charset="0"/>
              </a:rPr>
              <a:t>Počty gymnázií v letech 1816 – 1918</a:t>
            </a:r>
            <a:endParaRPr lang="cs-CZ" sz="1600" dirty="0">
              <a:solidFill>
                <a:srgbClr val="FF0000"/>
              </a:solidFill>
              <a:latin typeface="Georgia" pitchFamily="18" charset="0"/>
            </a:endParaRPr>
          </a:p>
        </p:txBody>
      </p:sp>
      <p:graphicFrame>
        <p:nvGraphicFramePr>
          <p:cNvPr id="4" name="Tabulka 3"/>
          <p:cNvGraphicFramePr>
            <a:graphicFrameLocks noGrp="1"/>
          </p:cNvGraphicFramePr>
          <p:nvPr/>
        </p:nvGraphicFramePr>
        <p:xfrm>
          <a:off x="395536" y="1628800"/>
          <a:ext cx="8072708" cy="4114800"/>
        </p:xfrm>
        <a:graphic>
          <a:graphicData uri="http://schemas.openxmlformats.org/drawingml/2006/table">
            <a:tbl>
              <a:tblPr firstRow="1" bandRow="1">
                <a:tableStyleId>{5C22544A-7EE6-4342-B048-85BDC9FD1C3A}</a:tableStyleId>
              </a:tblPr>
              <a:tblGrid>
                <a:gridCol w="504056"/>
                <a:gridCol w="360040"/>
                <a:gridCol w="504056"/>
                <a:gridCol w="360040"/>
                <a:gridCol w="504056"/>
                <a:gridCol w="360040"/>
                <a:gridCol w="504056"/>
                <a:gridCol w="360040"/>
                <a:gridCol w="504056"/>
                <a:gridCol w="360040"/>
                <a:gridCol w="504056"/>
                <a:gridCol w="432048"/>
                <a:gridCol w="504056"/>
                <a:gridCol w="576064"/>
                <a:gridCol w="504056"/>
                <a:gridCol w="1231948"/>
              </a:tblGrid>
              <a:tr h="216024">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800" dirty="0"/>
                    </a:p>
                  </a:txBody>
                  <a:tcPr>
                    <a:noFill/>
                  </a:tcPr>
                </a:tc>
                <a:tc>
                  <a:txBody>
                    <a:bodyPr/>
                    <a:lstStyle/>
                    <a:p>
                      <a:endParaRPr lang="cs-CZ" sz="1200" dirty="0"/>
                    </a:p>
                  </a:txBody>
                  <a:tcPr>
                    <a:noFill/>
                  </a:tcPr>
                </a:tc>
                <a:tc>
                  <a:txBody>
                    <a:bodyPr/>
                    <a:lstStyle/>
                    <a:p>
                      <a:endParaRPr lang="cs-CZ" sz="800" dirty="0"/>
                    </a:p>
                  </a:txBody>
                  <a:tcPr>
                    <a:noFill/>
                  </a:tcPr>
                </a:tc>
                <a:tc>
                  <a:txBody>
                    <a:bodyPr/>
                    <a:lstStyle/>
                    <a:p>
                      <a:endParaRPr lang="cs-CZ" sz="800" dirty="0"/>
                    </a:p>
                  </a:txBody>
                  <a:tcPr>
                    <a:noFill/>
                  </a:tcPr>
                </a:tc>
              </a:tr>
              <a:tr h="256931">
                <a:tc>
                  <a:txBody>
                    <a:bodyPr/>
                    <a:lstStyle/>
                    <a:p>
                      <a:r>
                        <a:rPr lang="cs-CZ" sz="1200" dirty="0" smtClean="0">
                          <a:solidFill>
                            <a:srgbClr val="FF0000"/>
                          </a:solidFill>
                        </a:rPr>
                        <a:t>1816</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1830</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1844</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1858</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1872</a:t>
                      </a:r>
                      <a:endParaRPr lang="cs-CZ" sz="1200" dirty="0">
                        <a:solidFill>
                          <a:srgbClr val="FF0000"/>
                        </a:solidFill>
                      </a:endParaRPr>
                    </a:p>
                  </a:txBody>
                  <a:tcPr/>
                </a:tc>
                <a:tc>
                  <a:txBody>
                    <a:bodyPr/>
                    <a:lstStyle/>
                    <a:p>
                      <a:r>
                        <a:rPr lang="cs-CZ" sz="1200" dirty="0" smtClean="0"/>
                        <a:t>40</a:t>
                      </a:r>
                      <a:endParaRPr lang="cs-CZ" sz="1200" dirty="0"/>
                    </a:p>
                  </a:txBody>
                  <a:tcPr/>
                </a:tc>
                <a:tc>
                  <a:txBody>
                    <a:bodyPr/>
                    <a:lstStyle/>
                    <a:p>
                      <a:r>
                        <a:rPr lang="cs-CZ" sz="1200" dirty="0" smtClean="0">
                          <a:solidFill>
                            <a:srgbClr val="FF0000"/>
                          </a:solidFill>
                        </a:rPr>
                        <a:t>1886</a:t>
                      </a:r>
                      <a:endParaRPr lang="cs-CZ" sz="1200" dirty="0">
                        <a:solidFill>
                          <a:srgbClr val="FF0000"/>
                        </a:solidFill>
                      </a:endParaRPr>
                    </a:p>
                  </a:txBody>
                  <a:tcPr/>
                </a:tc>
                <a:tc>
                  <a:txBody>
                    <a:bodyPr/>
                    <a:lstStyle/>
                    <a:p>
                      <a:r>
                        <a:rPr lang="cs-CZ" sz="1200" dirty="0" smtClean="0">
                          <a:solidFill>
                            <a:schemeClr val="tx1"/>
                          </a:solidFill>
                        </a:rPr>
                        <a:t>59</a:t>
                      </a:r>
                      <a:endParaRPr lang="cs-CZ" sz="1200" dirty="0">
                        <a:solidFill>
                          <a:schemeClr val="tx1"/>
                        </a:solidFill>
                      </a:endParaRPr>
                    </a:p>
                  </a:txBody>
                  <a:tcPr/>
                </a:tc>
                <a:tc>
                  <a:txBody>
                    <a:bodyPr/>
                    <a:lstStyle/>
                    <a:p>
                      <a:r>
                        <a:rPr lang="cs-CZ" sz="1200" dirty="0" smtClean="0">
                          <a:solidFill>
                            <a:srgbClr val="FF0000"/>
                          </a:solidFill>
                        </a:rPr>
                        <a:t>1900</a:t>
                      </a:r>
                      <a:endParaRPr lang="cs-CZ" sz="1200" dirty="0">
                        <a:solidFill>
                          <a:srgbClr val="FF0000"/>
                        </a:solidFill>
                      </a:endParaRPr>
                    </a:p>
                  </a:txBody>
                  <a:tcPr/>
                </a:tc>
                <a:tc>
                  <a:txBody>
                    <a:bodyPr/>
                    <a:lstStyle/>
                    <a:p>
                      <a:r>
                        <a:rPr lang="cs-CZ" sz="1200" dirty="0" smtClean="0"/>
                        <a:t>86</a:t>
                      </a:r>
                      <a:endParaRPr lang="cs-CZ" sz="1200" dirty="0"/>
                    </a:p>
                  </a:txBody>
                  <a:tcPr/>
                </a:tc>
                <a:tc>
                  <a:txBody>
                    <a:bodyPr/>
                    <a:lstStyle/>
                    <a:p>
                      <a:r>
                        <a:rPr lang="cs-CZ" sz="1200" dirty="0" smtClean="0">
                          <a:solidFill>
                            <a:srgbClr val="FF0000"/>
                          </a:solidFill>
                        </a:rPr>
                        <a:t>1914</a:t>
                      </a:r>
                      <a:endParaRPr lang="cs-CZ" sz="1200" dirty="0">
                        <a:solidFill>
                          <a:srgbClr val="FF0000"/>
                        </a:solidFill>
                      </a:endParaRPr>
                    </a:p>
                  </a:txBody>
                  <a:tcPr/>
                </a:tc>
                <a:tc>
                  <a:txBody>
                    <a:bodyPr/>
                    <a:lstStyle/>
                    <a:p>
                      <a:r>
                        <a:rPr lang="cs-CZ" sz="1200" dirty="0" smtClean="0">
                          <a:solidFill>
                            <a:schemeClr val="tx1"/>
                          </a:solidFill>
                        </a:rPr>
                        <a:t>81</a:t>
                      </a:r>
                      <a:endParaRPr lang="cs-CZ" sz="1200" dirty="0">
                        <a:solidFill>
                          <a:schemeClr val="tx1"/>
                        </a:solidFill>
                      </a:endParaRPr>
                    </a:p>
                  </a:txBody>
                  <a:tcPr/>
                </a:tc>
              </a:tr>
              <a:tr h="256931">
                <a:tc>
                  <a:txBody>
                    <a:bodyPr/>
                    <a:lstStyle/>
                    <a:p>
                      <a:r>
                        <a:rPr lang="cs-CZ" sz="1200" dirty="0" smtClean="0">
                          <a:solidFill>
                            <a:srgbClr val="FF0000"/>
                          </a:solidFill>
                        </a:rPr>
                        <a:t>1817</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1831</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1845</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1859</a:t>
                      </a:r>
                      <a:endParaRPr lang="cs-CZ" sz="1200" dirty="0">
                        <a:solidFill>
                          <a:srgbClr val="FF0000"/>
                        </a:solidFill>
                      </a:endParaRPr>
                    </a:p>
                  </a:txBody>
                  <a:tcPr/>
                </a:tc>
                <a:tc>
                  <a:txBody>
                    <a:bodyPr/>
                    <a:lstStyle/>
                    <a:p>
                      <a:r>
                        <a:rPr lang="cs-CZ" sz="1200" dirty="0" smtClean="0">
                          <a:solidFill>
                            <a:schemeClr val="tx1"/>
                          </a:solidFill>
                        </a:rPr>
                        <a:t>34</a:t>
                      </a:r>
                      <a:endParaRPr lang="cs-CZ" sz="1200" dirty="0">
                        <a:solidFill>
                          <a:schemeClr val="tx1"/>
                        </a:solidFill>
                      </a:endParaRPr>
                    </a:p>
                  </a:txBody>
                  <a:tcPr/>
                </a:tc>
                <a:tc>
                  <a:txBody>
                    <a:bodyPr/>
                    <a:lstStyle/>
                    <a:p>
                      <a:r>
                        <a:rPr lang="cs-CZ" sz="1200" dirty="0" smtClean="0">
                          <a:solidFill>
                            <a:srgbClr val="FF0000"/>
                          </a:solidFill>
                        </a:rPr>
                        <a:t>1873</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1887</a:t>
                      </a:r>
                      <a:endParaRPr lang="cs-CZ" sz="1200" dirty="0">
                        <a:solidFill>
                          <a:srgbClr val="FF0000"/>
                        </a:solidFill>
                      </a:endParaRPr>
                    </a:p>
                  </a:txBody>
                  <a:tcPr/>
                </a:tc>
                <a:tc>
                  <a:txBody>
                    <a:bodyPr/>
                    <a:lstStyle/>
                    <a:p>
                      <a:r>
                        <a:rPr lang="cs-CZ" sz="1200" dirty="0" smtClean="0">
                          <a:solidFill>
                            <a:schemeClr val="tx1"/>
                          </a:solidFill>
                        </a:rPr>
                        <a:t>59</a:t>
                      </a:r>
                      <a:endParaRPr lang="cs-CZ" sz="1200" dirty="0">
                        <a:solidFill>
                          <a:schemeClr val="tx1"/>
                        </a:solidFill>
                      </a:endParaRPr>
                    </a:p>
                  </a:txBody>
                  <a:tcPr/>
                </a:tc>
                <a:tc>
                  <a:txBody>
                    <a:bodyPr/>
                    <a:lstStyle/>
                    <a:p>
                      <a:r>
                        <a:rPr lang="cs-CZ" sz="1200" dirty="0" smtClean="0">
                          <a:solidFill>
                            <a:srgbClr val="FF0000"/>
                          </a:solidFill>
                        </a:rPr>
                        <a:t>1901</a:t>
                      </a:r>
                      <a:endParaRPr lang="cs-CZ" sz="1200" dirty="0">
                        <a:solidFill>
                          <a:srgbClr val="FF0000"/>
                        </a:solidFill>
                      </a:endParaRPr>
                    </a:p>
                  </a:txBody>
                  <a:tcPr/>
                </a:tc>
                <a:tc>
                  <a:txBody>
                    <a:bodyPr/>
                    <a:lstStyle/>
                    <a:p>
                      <a:r>
                        <a:rPr lang="cs-CZ" sz="1200" dirty="0" smtClean="0"/>
                        <a:t>87</a:t>
                      </a:r>
                      <a:endParaRPr lang="cs-CZ" sz="1200" dirty="0"/>
                    </a:p>
                  </a:txBody>
                  <a:tcPr/>
                </a:tc>
                <a:tc>
                  <a:txBody>
                    <a:bodyPr/>
                    <a:lstStyle/>
                    <a:p>
                      <a:r>
                        <a:rPr lang="cs-CZ" sz="1200" dirty="0" smtClean="0">
                          <a:solidFill>
                            <a:srgbClr val="FF0000"/>
                          </a:solidFill>
                        </a:rPr>
                        <a:t>1915</a:t>
                      </a:r>
                      <a:endParaRPr lang="cs-CZ" sz="1200" dirty="0">
                        <a:solidFill>
                          <a:srgbClr val="FF0000"/>
                        </a:solidFill>
                      </a:endParaRPr>
                    </a:p>
                  </a:txBody>
                  <a:tcPr/>
                </a:tc>
                <a:tc>
                  <a:txBody>
                    <a:bodyPr/>
                    <a:lstStyle/>
                    <a:p>
                      <a:r>
                        <a:rPr lang="cs-CZ" sz="1200" dirty="0" smtClean="0">
                          <a:solidFill>
                            <a:schemeClr val="tx1"/>
                          </a:solidFill>
                        </a:rPr>
                        <a:t>80</a:t>
                      </a:r>
                      <a:endParaRPr lang="cs-CZ" sz="1200" dirty="0">
                        <a:solidFill>
                          <a:schemeClr val="tx1"/>
                        </a:solidFill>
                      </a:endParaRPr>
                    </a:p>
                  </a:txBody>
                  <a:tcPr/>
                </a:tc>
              </a:tr>
              <a:tr h="256931">
                <a:tc>
                  <a:txBody>
                    <a:bodyPr/>
                    <a:lstStyle/>
                    <a:p>
                      <a:r>
                        <a:rPr lang="cs-CZ" sz="1200" dirty="0" smtClean="0">
                          <a:solidFill>
                            <a:srgbClr val="FF0000"/>
                          </a:solidFill>
                        </a:rPr>
                        <a:t>1818</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1832</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1846</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1860</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1874</a:t>
                      </a:r>
                      <a:endParaRPr lang="cs-CZ" sz="1200" dirty="0">
                        <a:solidFill>
                          <a:srgbClr val="FF0000"/>
                        </a:solidFill>
                      </a:endParaRPr>
                    </a:p>
                  </a:txBody>
                  <a:tcPr/>
                </a:tc>
                <a:tc>
                  <a:txBody>
                    <a:bodyPr/>
                    <a:lstStyle/>
                    <a:p>
                      <a:r>
                        <a:rPr lang="cs-CZ" sz="1200" dirty="0" smtClean="0"/>
                        <a:t>38</a:t>
                      </a:r>
                    </a:p>
                  </a:txBody>
                  <a:tcPr/>
                </a:tc>
                <a:tc>
                  <a:txBody>
                    <a:bodyPr/>
                    <a:lstStyle/>
                    <a:p>
                      <a:r>
                        <a:rPr lang="cs-CZ" sz="1200" dirty="0" smtClean="0">
                          <a:solidFill>
                            <a:srgbClr val="FF0000"/>
                          </a:solidFill>
                        </a:rPr>
                        <a:t>1888</a:t>
                      </a:r>
                    </a:p>
                  </a:txBody>
                  <a:tcPr/>
                </a:tc>
                <a:tc>
                  <a:txBody>
                    <a:bodyPr/>
                    <a:lstStyle/>
                    <a:p>
                      <a:r>
                        <a:rPr lang="cs-CZ" sz="1200" dirty="0" smtClean="0">
                          <a:solidFill>
                            <a:schemeClr val="tx1"/>
                          </a:solidFill>
                        </a:rPr>
                        <a:t>59</a:t>
                      </a:r>
                    </a:p>
                  </a:txBody>
                  <a:tcPr/>
                </a:tc>
                <a:tc>
                  <a:txBody>
                    <a:bodyPr/>
                    <a:lstStyle/>
                    <a:p>
                      <a:r>
                        <a:rPr lang="cs-CZ" sz="1200" dirty="0" smtClean="0">
                          <a:solidFill>
                            <a:srgbClr val="FF0000"/>
                          </a:solidFill>
                        </a:rPr>
                        <a:t>1902</a:t>
                      </a:r>
                    </a:p>
                  </a:txBody>
                  <a:tcPr/>
                </a:tc>
                <a:tc>
                  <a:txBody>
                    <a:bodyPr/>
                    <a:lstStyle/>
                    <a:p>
                      <a:r>
                        <a:rPr lang="cs-CZ" sz="1200" dirty="0" smtClean="0"/>
                        <a:t>90</a:t>
                      </a:r>
                      <a:endParaRPr lang="cs-CZ" sz="1200" dirty="0"/>
                    </a:p>
                  </a:txBody>
                  <a:tcPr/>
                </a:tc>
                <a:tc>
                  <a:txBody>
                    <a:bodyPr/>
                    <a:lstStyle/>
                    <a:p>
                      <a:r>
                        <a:rPr lang="cs-CZ" sz="1200" dirty="0" smtClean="0">
                          <a:solidFill>
                            <a:srgbClr val="FF0000"/>
                          </a:solidFill>
                        </a:rPr>
                        <a:t>1916</a:t>
                      </a:r>
                    </a:p>
                  </a:txBody>
                  <a:tcPr/>
                </a:tc>
                <a:tc>
                  <a:txBody>
                    <a:bodyPr/>
                    <a:lstStyle/>
                    <a:p>
                      <a:r>
                        <a:rPr lang="cs-CZ" sz="1200" dirty="0" smtClean="0">
                          <a:solidFill>
                            <a:schemeClr val="tx1"/>
                          </a:solidFill>
                        </a:rPr>
                        <a:t>80</a:t>
                      </a:r>
                    </a:p>
                  </a:txBody>
                  <a:tcPr/>
                </a:tc>
              </a:tr>
              <a:tr h="256931">
                <a:tc>
                  <a:txBody>
                    <a:bodyPr/>
                    <a:lstStyle/>
                    <a:p>
                      <a:r>
                        <a:rPr lang="cs-CZ" sz="1200" dirty="0" smtClean="0">
                          <a:solidFill>
                            <a:srgbClr val="FF0000"/>
                          </a:solidFill>
                        </a:rPr>
                        <a:t>1819</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1833</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1847</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1861</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1875</a:t>
                      </a:r>
                      <a:endParaRPr lang="cs-CZ" sz="1200" dirty="0">
                        <a:solidFill>
                          <a:srgbClr val="FF0000"/>
                        </a:solidFill>
                      </a:endParaRPr>
                    </a:p>
                  </a:txBody>
                  <a:tcPr/>
                </a:tc>
                <a:tc>
                  <a:txBody>
                    <a:bodyPr/>
                    <a:lstStyle/>
                    <a:p>
                      <a:r>
                        <a:rPr lang="cs-CZ" sz="1200" dirty="0" smtClean="0"/>
                        <a:t>37</a:t>
                      </a:r>
                      <a:endParaRPr lang="cs-CZ" sz="1200" dirty="0"/>
                    </a:p>
                  </a:txBody>
                  <a:tcPr/>
                </a:tc>
                <a:tc>
                  <a:txBody>
                    <a:bodyPr/>
                    <a:lstStyle/>
                    <a:p>
                      <a:r>
                        <a:rPr lang="cs-CZ" sz="1200" dirty="0" smtClean="0">
                          <a:solidFill>
                            <a:srgbClr val="FF0000"/>
                          </a:solidFill>
                        </a:rPr>
                        <a:t>1889</a:t>
                      </a:r>
                      <a:endParaRPr lang="cs-CZ" sz="1200" dirty="0">
                        <a:solidFill>
                          <a:srgbClr val="FF0000"/>
                        </a:solidFill>
                      </a:endParaRPr>
                    </a:p>
                  </a:txBody>
                  <a:tcPr/>
                </a:tc>
                <a:tc>
                  <a:txBody>
                    <a:bodyPr/>
                    <a:lstStyle/>
                    <a:p>
                      <a:r>
                        <a:rPr lang="cs-CZ" sz="1200" dirty="0" smtClean="0">
                          <a:solidFill>
                            <a:schemeClr val="tx1"/>
                          </a:solidFill>
                        </a:rPr>
                        <a:t>59</a:t>
                      </a:r>
                      <a:endParaRPr lang="cs-CZ" sz="1200" dirty="0">
                        <a:solidFill>
                          <a:schemeClr val="tx1"/>
                        </a:solidFill>
                      </a:endParaRPr>
                    </a:p>
                  </a:txBody>
                  <a:tcPr/>
                </a:tc>
                <a:tc>
                  <a:txBody>
                    <a:bodyPr/>
                    <a:lstStyle/>
                    <a:p>
                      <a:r>
                        <a:rPr lang="cs-CZ" sz="1200" dirty="0" smtClean="0">
                          <a:solidFill>
                            <a:srgbClr val="FF0000"/>
                          </a:solidFill>
                        </a:rPr>
                        <a:t>1903</a:t>
                      </a:r>
                      <a:endParaRPr lang="cs-CZ" sz="1200" dirty="0">
                        <a:solidFill>
                          <a:srgbClr val="FF0000"/>
                        </a:solidFill>
                      </a:endParaRPr>
                    </a:p>
                  </a:txBody>
                  <a:tcPr/>
                </a:tc>
                <a:tc>
                  <a:txBody>
                    <a:bodyPr/>
                    <a:lstStyle/>
                    <a:p>
                      <a:r>
                        <a:rPr lang="cs-CZ" sz="1200" dirty="0" smtClean="0"/>
                        <a:t>90</a:t>
                      </a:r>
                      <a:endParaRPr lang="cs-CZ" sz="1200" dirty="0"/>
                    </a:p>
                  </a:txBody>
                  <a:tcPr/>
                </a:tc>
                <a:tc>
                  <a:txBody>
                    <a:bodyPr/>
                    <a:lstStyle/>
                    <a:p>
                      <a:r>
                        <a:rPr lang="cs-CZ" sz="1200" dirty="0" smtClean="0">
                          <a:solidFill>
                            <a:srgbClr val="FF0000"/>
                          </a:solidFill>
                        </a:rPr>
                        <a:t>1917</a:t>
                      </a:r>
                      <a:endParaRPr lang="cs-CZ" sz="1200" dirty="0">
                        <a:solidFill>
                          <a:srgbClr val="FF0000"/>
                        </a:solidFill>
                      </a:endParaRPr>
                    </a:p>
                  </a:txBody>
                  <a:tcPr/>
                </a:tc>
                <a:tc>
                  <a:txBody>
                    <a:bodyPr/>
                    <a:lstStyle/>
                    <a:p>
                      <a:r>
                        <a:rPr lang="cs-CZ" sz="1200" dirty="0" smtClean="0">
                          <a:solidFill>
                            <a:schemeClr val="tx1"/>
                          </a:solidFill>
                        </a:rPr>
                        <a:t>77</a:t>
                      </a:r>
                      <a:endParaRPr lang="cs-CZ" sz="1200" dirty="0">
                        <a:solidFill>
                          <a:schemeClr val="tx1"/>
                        </a:solidFill>
                      </a:endParaRPr>
                    </a:p>
                  </a:txBody>
                  <a:tcPr/>
                </a:tc>
              </a:tr>
              <a:tr h="256931">
                <a:tc>
                  <a:txBody>
                    <a:bodyPr/>
                    <a:lstStyle/>
                    <a:p>
                      <a:r>
                        <a:rPr lang="cs-CZ" sz="1200" dirty="0" smtClean="0">
                          <a:solidFill>
                            <a:srgbClr val="FF0000"/>
                          </a:solidFill>
                        </a:rPr>
                        <a:t>1820</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1834</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1848</a:t>
                      </a:r>
                      <a:endParaRPr lang="cs-CZ" sz="1200" dirty="0">
                        <a:solidFill>
                          <a:srgbClr val="FF0000"/>
                        </a:solidFill>
                      </a:endParaRPr>
                    </a:p>
                  </a:txBody>
                  <a:tcPr/>
                </a:tc>
                <a:tc>
                  <a:txBody>
                    <a:bodyPr/>
                    <a:lstStyle/>
                    <a:p>
                      <a:r>
                        <a:rPr lang="cs-CZ" sz="1200" dirty="0" smtClean="0">
                          <a:solidFill>
                            <a:schemeClr val="tx1"/>
                          </a:solidFill>
                        </a:rPr>
                        <a:t>?</a:t>
                      </a:r>
                      <a:endParaRPr lang="cs-CZ" sz="1200" dirty="0">
                        <a:solidFill>
                          <a:schemeClr val="tx1"/>
                        </a:solidFill>
                      </a:endParaRPr>
                    </a:p>
                  </a:txBody>
                  <a:tcPr/>
                </a:tc>
                <a:tc>
                  <a:txBody>
                    <a:bodyPr/>
                    <a:lstStyle/>
                    <a:p>
                      <a:r>
                        <a:rPr lang="cs-CZ" sz="1200" dirty="0" smtClean="0">
                          <a:solidFill>
                            <a:srgbClr val="FF0000"/>
                          </a:solidFill>
                        </a:rPr>
                        <a:t>1862</a:t>
                      </a:r>
                      <a:endParaRPr lang="cs-CZ" sz="1200" dirty="0">
                        <a:solidFill>
                          <a:srgbClr val="FF0000"/>
                        </a:solidFill>
                      </a:endParaRPr>
                    </a:p>
                  </a:txBody>
                  <a:tcPr/>
                </a:tc>
                <a:tc>
                  <a:txBody>
                    <a:bodyPr/>
                    <a:lstStyle/>
                    <a:p>
                      <a:r>
                        <a:rPr lang="cs-CZ" sz="1200" dirty="0" smtClean="0">
                          <a:solidFill>
                            <a:schemeClr val="tx1"/>
                          </a:solidFill>
                        </a:rPr>
                        <a:t>35</a:t>
                      </a:r>
                      <a:endParaRPr lang="cs-CZ" sz="1200" dirty="0">
                        <a:solidFill>
                          <a:schemeClr val="tx1"/>
                        </a:solidFill>
                      </a:endParaRPr>
                    </a:p>
                  </a:txBody>
                  <a:tcPr/>
                </a:tc>
                <a:tc>
                  <a:txBody>
                    <a:bodyPr/>
                    <a:lstStyle/>
                    <a:p>
                      <a:r>
                        <a:rPr lang="cs-CZ" sz="1200" dirty="0" smtClean="0">
                          <a:solidFill>
                            <a:srgbClr val="FF0000"/>
                          </a:solidFill>
                        </a:rPr>
                        <a:t>1876</a:t>
                      </a:r>
                      <a:endParaRPr lang="cs-CZ" sz="1200" dirty="0">
                        <a:solidFill>
                          <a:srgbClr val="FF0000"/>
                        </a:solidFill>
                      </a:endParaRPr>
                    </a:p>
                  </a:txBody>
                  <a:tcPr/>
                </a:tc>
                <a:tc>
                  <a:txBody>
                    <a:bodyPr/>
                    <a:lstStyle/>
                    <a:p>
                      <a:r>
                        <a:rPr lang="cs-CZ" sz="1200" dirty="0" smtClean="0"/>
                        <a:t>35</a:t>
                      </a:r>
                      <a:endParaRPr lang="cs-CZ" sz="1200" dirty="0"/>
                    </a:p>
                  </a:txBody>
                  <a:tcPr/>
                </a:tc>
                <a:tc>
                  <a:txBody>
                    <a:bodyPr/>
                    <a:lstStyle/>
                    <a:p>
                      <a:r>
                        <a:rPr lang="cs-CZ" sz="1200" dirty="0" smtClean="0">
                          <a:solidFill>
                            <a:srgbClr val="FF0000"/>
                          </a:solidFill>
                        </a:rPr>
                        <a:t>1890</a:t>
                      </a:r>
                      <a:endParaRPr lang="cs-CZ" sz="1200" dirty="0">
                        <a:solidFill>
                          <a:srgbClr val="FF0000"/>
                        </a:solidFill>
                      </a:endParaRPr>
                    </a:p>
                  </a:txBody>
                  <a:tcPr/>
                </a:tc>
                <a:tc>
                  <a:txBody>
                    <a:bodyPr/>
                    <a:lstStyle/>
                    <a:p>
                      <a:r>
                        <a:rPr lang="cs-CZ" sz="1200" dirty="0" smtClean="0">
                          <a:solidFill>
                            <a:schemeClr val="tx1"/>
                          </a:solidFill>
                        </a:rPr>
                        <a:t>60</a:t>
                      </a:r>
                      <a:endParaRPr lang="cs-CZ" sz="1200" dirty="0">
                        <a:solidFill>
                          <a:schemeClr val="tx1"/>
                        </a:solidFill>
                      </a:endParaRPr>
                    </a:p>
                  </a:txBody>
                  <a:tcPr/>
                </a:tc>
                <a:tc>
                  <a:txBody>
                    <a:bodyPr/>
                    <a:lstStyle/>
                    <a:p>
                      <a:r>
                        <a:rPr lang="cs-CZ" sz="1200" dirty="0" smtClean="0">
                          <a:solidFill>
                            <a:srgbClr val="FF0000"/>
                          </a:solidFill>
                        </a:rPr>
                        <a:t>1904</a:t>
                      </a:r>
                      <a:endParaRPr lang="cs-CZ" sz="1200" dirty="0">
                        <a:solidFill>
                          <a:srgbClr val="FF0000"/>
                        </a:solidFill>
                      </a:endParaRPr>
                    </a:p>
                  </a:txBody>
                  <a:tcPr/>
                </a:tc>
                <a:tc>
                  <a:txBody>
                    <a:bodyPr/>
                    <a:lstStyle/>
                    <a:p>
                      <a:r>
                        <a:rPr lang="cs-CZ" sz="1200" dirty="0" smtClean="0"/>
                        <a:t>91</a:t>
                      </a:r>
                      <a:endParaRPr lang="cs-CZ" sz="1200" dirty="0"/>
                    </a:p>
                  </a:txBody>
                  <a:tcPr/>
                </a:tc>
                <a:tc>
                  <a:txBody>
                    <a:bodyPr/>
                    <a:lstStyle/>
                    <a:p>
                      <a:r>
                        <a:rPr lang="cs-CZ" sz="1200" dirty="0" smtClean="0">
                          <a:solidFill>
                            <a:srgbClr val="FF0000"/>
                          </a:solidFill>
                        </a:rPr>
                        <a:t>1918</a:t>
                      </a:r>
                      <a:endParaRPr lang="cs-CZ" sz="1200" dirty="0">
                        <a:solidFill>
                          <a:srgbClr val="FF0000"/>
                        </a:solidFill>
                      </a:endParaRPr>
                    </a:p>
                  </a:txBody>
                  <a:tcPr/>
                </a:tc>
                <a:tc>
                  <a:txBody>
                    <a:bodyPr/>
                    <a:lstStyle/>
                    <a:p>
                      <a:r>
                        <a:rPr lang="cs-CZ" sz="1200" dirty="0" smtClean="0">
                          <a:solidFill>
                            <a:schemeClr val="tx1"/>
                          </a:solidFill>
                        </a:rPr>
                        <a:t>76</a:t>
                      </a:r>
                      <a:endParaRPr lang="cs-CZ" sz="1200" dirty="0">
                        <a:solidFill>
                          <a:schemeClr val="tx1"/>
                        </a:solidFill>
                      </a:endParaRPr>
                    </a:p>
                  </a:txBody>
                  <a:tcPr/>
                </a:tc>
              </a:tr>
              <a:tr h="256931">
                <a:tc>
                  <a:txBody>
                    <a:bodyPr/>
                    <a:lstStyle/>
                    <a:p>
                      <a:r>
                        <a:rPr lang="cs-CZ" sz="1200" dirty="0" smtClean="0">
                          <a:solidFill>
                            <a:srgbClr val="FF0000"/>
                          </a:solidFill>
                        </a:rPr>
                        <a:t>1821</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1835</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1849</a:t>
                      </a:r>
                      <a:endParaRPr lang="cs-CZ" sz="1200" dirty="0">
                        <a:solidFill>
                          <a:srgbClr val="FF0000"/>
                        </a:solidFill>
                      </a:endParaRPr>
                    </a:p>
                  </a:txBody>
                  <a:tcPr/>
                </a:tc>
                <a:tc>
                  <a:txBody>
                    <a:bodyPr/>
                    <a:lstStyle/>
                    <a:p>
                      <a:r>
                        <a:rPr lang="cs-CZ" sz="1200" dirty="0" smtClean="0">
                          <a:solidFill>
                            <a:schemeClr val="tx1"/>
                          </a:solidFill>
                        </a:rPr>
                        <a:t>?</a:t>
                      </a:r>
                      <a:endParaRPr lang="cs-CZ" sz="1200" dirty="0">
                        <a:solidFill>
                          <a:schemeClr val="tx1"/>
                        </a:solidFill>
                      </a:endParaRPr>
                    </a:p>
                  </a:txBody>
                  <a:tcPr/>
                </a:tc>
                <a:tc>
                  <a:txBody>
                    <a:bodyPr/>
                    <a:lstStyle/>
                    <a:p>
                      <a:r>
                        <a:rPr lang="cs-CZ" sz="1200" dirty="0" smtClean="0">
                          <a:solidFill>
                            <a:srgbClr val="FF0000"/>
                          </a:solidFill>
                        </a:rPr>
                        <a:t>1863</a:t>
                      </a:r>
                      <a:endParaRPr lang="cs-CZ" sz="1200" dirty="0">
                        <a:solidFill>
                          <a:srgbClr val="FF0000"/>
                        </a:solidFill>
                      </a:endParaRPr>
                    </a:p>
                  </a:txBody>
                  <a:tcPr/>
                </a:tc>
                <a:tc>
                  <a:txBody>
                    <a:bodyPr/>
                    <a:lstStyle/>
                    <a:p>
                      <a:r>
                        <a:rPr lang="cs-CZ" sz="1200" dirty="0" smtClean="0">
                          <a:solidFill>
                            <a:schemeClr val="tx1"/>
                          </a:solidFill>
                        </a:rPr>
                        <a:t>36</a:t>
                      </a:r>
                      <a:endParaRPr lang="cs-CZ" sz="1200" dirty="0">
                        <a:solidFill>
                          <a:schemeClr val="tx1"/>
                        </a:solidFill>
                      </a:endParaRPr>
                    </a:p>
                  </a:txBody>
                  <a:tcPr/>
                </a:tc>
                <a:tc>
                  <a:txBody>
                    <a:bodyPr/>
                    <a:lstStyle/>
                    <a:p>
                      <a:r>
                        <a:rPr lang="cs-CZ" sz="1200" dirty="0" smtClean="0">
                          <a:solidFill>
                            <a:srgbClr val="FF0000"/>
                          </a:solidFill>
                        </a:rPr>
                        <a:t>1877</a:t>
                      </a:r>
                      <a:endParaRPr lang="cs-CZ" sz="1200" dirty="0">
                        <a:solidFill>
                          <a:srgbClr val="FF0000"/>
                        </a:solidFill>
                      </a:endParaRPr>
                    </a:p>
                  </a:txBody>
                  <a:tcPr/>
                </a:tc>
                <a:tc>
                  <a:txBody>
                    <a:bodyPr/>
                    <a:lstStyle/>
                    <a:p>
                      <a:r>
                        <a:rPr lang="cs-CZ" sz="1200" dirty="0" smtClean="0"/>
                        <a:t>35</a:t>
                      </a:r>
                      <a:endParaRPr lang="cs-CZ" sz="1200" dirty="0"/>
                    </a:p>
                  </a:txBody>
                  <a:tcPr/>
                </a:tc>
                <a:tc>
                  <a:txBody>
                    <a:bodyPr/>
                    <a:lstStyle/>
                    <a:p>
                      <a:r>
                        <a:rPr lang="cs-CZ" sz="1200" dirty="0" smtClean="0">
                          <a:solidFill>
                            <a:srgbClr val="FF0000"/>
                          </a:solidFill>
                        </a:rPr>
                        <a:t>1891</a:t>
                      </a:r>
                      <a:endParaRPr lang="cs-CZ" sz="1200" dirty="0">
                        <a:solidFill>
                          <a:srgbClr val="FF0000"/>
                        </a:solidFill>
                      </a:endParaRPr>
                    </a:p>
                  </a:txBody>
                  <a:tcPr/>
                </a:tc>
                <a:tc>
                  <a:txBody>
                    <a:bodyPr/>
                    <a:lstStyle/>
                    <a:p>
                      <a:r>
                        <a:rPr lang="cs-CZ" sz="1200" dirty="0" smtClean="0">
                          <a:solidFill>
                            <a:schemeClr val="tx1"/>
                          </a:solidFill>
                        </a:rPr>
                        <a:t>60</a:t>
                      </a:r>
                      <a:endParaRPr lang="cs-CZ" sz="1200" dirty="0">
                        <a:solidFill>
                          <a:schemeClr val="tx1"/>
                        </a:solidFill>
                      </a:endParaRPr>
                    </a:p>
                  </a:txBody>
                  <a:tcPr/>
                </a:tc>
                <a:tc>
                  <a:txBody>
                    <a:bodyPr/>
                    <a:lstStyle/>
                    <a:p>
                      <a:r>
                        <a:rPr lang="cs-CZ" sz="1200" dirty="0" smtClean="0">
                          <a:solidFill>
                            <a:srgbClr val="FF0000"/>
                          </a:solidFill>
                        </a:rPr>
                        <a:t>1905</a:t>
                      </a:r>
                      <a:endParaRPr lang="cs-CZ" sz="1200" dirty="0">
                        <a:solidFill>
                          <a:srgbClr val="FF0000"/>
                        </a:solidFill>
                      </a:endParaRPr>
                    </a:p>
                  </a:txBody>
                  <a:tcPr/>
                </a:tc>
                <a:tc>
                  <a:txBody>
                    <a:bodyPr/>
                    <a:lstStyle/>
                    <a:p>
                      <a:r>
                        <a:rPr lang="cs-CZ" sz="1200" dirty="0" smtClean="0">
                          <a:solidFill>
                            <a:schemeClr val="tx1"/>
                          </a:solidFill>
                        </a:rPr>
                        <a:t>93</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1822</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1836</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1850</a:t>
                      </a:r>
                      <a:endParaRPr lang="cs-CZ" sz="1200" dirty="0">
                        <a:solidFill>
                          <a:srgbClr val="FF0000"/>
                        </a:solidFill>
                      </a:endParaRPr>
                    </a:p>
                  </a:txBody>
                  <a:tcPr/>
                </a:tc>
                <a:tc>
                  <a:txBody>
                    <a:bodyPr/>
                    <a:lstStyle/>
                    <a:p>
                      <a:r>
                        <a:rPr lang="cs-CZ" sz="1200" dirty="0" smtClean="0">
                          <a:solidFill>
                            <a:schemeClr val="tx1"/>
                          </a:solidFill>
                        </a:rPr>
                        <a:t>?</a:t>
                      </a:r>
                      <a:endParaRPr lang="cs-CZ" sz="1200" dirty="0">
                        <a:solidFill>
                          <a:schemeClr val="tx1"/>
                        </a:solidFill>
                      </a:endParaRPr>
                    </a:p>
                  </a:txBody>
                  <a:tcPr/>
                </a:tc>
                <a:tc>
                  <a:txBody>
                    <a:bodyPr/>
                    <a:lstStyle/>
                    <a:p>
                      <a:r>
                        <a:rPr lang="cs-CZ" sz="1200" dirty="0" smtClean="0">
                          <a:solidFill>
                            <a:srgbClr val="FF0000"/>
                          </a:solidFill>
                        </a:rPr>
                        <a:t>1864</a:t>
                      </a:r>
                      <a:endParaRPr lang="cs-CZ" sz="1200" dirty="0">
                        <a:solidFill>
                          <a:srgbClr val="FF0000"/>
                        </a:solidFill>
                      </a:endParaRPr>
                    </a:p>
                  </a:txBody>
                  <a:tcPr/>
                </a:tc>
                <a:tc>
                  <a:txBody>
                    <a:bodyPr/>
                    <a:lstStyle/>
                    <a:p>
                      <a:r>
                        <a:rPr lang="cs-CZ" sz="1200" dirty="0" smtClean="0">
                          <a:solidFill>
                            <a:schemeClr val="tx1"/>
                          </a:solidFill>
                        </a:rPr>
                        <a:t>36</a:t>
                      </a:r>
                      <a:endParaRPr lang="cs-CZ" sz="1200" dirty="0">
                        <a:solidFill>
                          <a:schemeClr val="tx1"/>
                        </a:solidFill>
                      </a:endParaRPr>
                    </a:p>
                  </a:txBody>
                  <a:tcPr/>
                </a:tc>
                <a:tc>
                  <a:txBody>
                    <a:bodyPr/>
                    <a:lstStyle/>
                    <a:p>
                      <a:r>
                        <a:rPr lang="cs-CZ" sz="1200" dirty="0" smtClean="0">
                          <a:solidFill>
                            <a:srgbClr val="FF0000"/>
                          </a:solidFill>
                        </a:rPr>
                        <a:t>1878</a:t>
                      </a:r>
                      <a:endParaRPr lang="cs-CZ" sz="1200" dirty="0">
                        <a:solidFill>
                          <a:srgbClr val="FF0000"/>
                        </a:solidFill>
                      </a:endParaRPr>
                    </a:p>
                  </a:txBody>
                  <a:tcPr/>
                </a:tc>
                <a:tc>
                  <a:txBody>
                    <a:bodyPr/>
                    <a:lstStyle/>
                    <a:p>
                      <a:r>
                        <a:rPr lang="cs-CZ" sz="1200" dirty="0" smtClean="0"/>
                        <a:t>33</a:t>
                      </a:r>
                      <a:endParaRPr lang="cs-CZ" sz="1200" dirty="0"/>
                    </a:p>
                  </a:txBody>
                  <a:tcPr/>
                </a:tc>
                <a:tc>
                  <a:txBody>
                    <a:bodyPr/>
                    <a:lstStyle/>
                    <a:p>
                      <a:r>
                        <a:rPr lang="cs-CZ" sz="1200" dirty="0" smtClean="0">
                          <a:solidFill>
                            <a:srgbClr val="FF0000"/>
                          </a:solidFill>
                        </a:rPr>
                        <a:t>1892</a:t>
                      </a:r>
                      <a:endParaRPr lang="cs-CZ" sz="1200" dirty="0">
                        <a:solidFill>
                          <a:srgbClr val="FF0000"/>
                        </a:solidFill>
                      </a:endParaRPr>
                    </a:p>
                  </a:txBody>
                  <a:tcPr/>
                </a:tc>
                <a:tc>
                  <a:txBody>
                    <a:bodyPr/>
                    <a:lstStyle/>
                    <a:p>
                      <a:r>
                        <a:rPr lang="cs-CZ" sz="1200" dirty="0" smtClean="0">
                          <a:solidFill>
                            <a:schemeClr val="tx1"/>
                          </a:solidFill>
                        </a:rPr>
                        <a:t>63</a:t>
                      </a:r>
                      <a:endParaRPr lang="cs-CZ" sz="1200" dirty="0">
                        <a:solidFill>
                          <a:schemeClr val="tx1"/>
                        </a:solidFill>
                      </a:endParaRPr>
                    </a:p>
                  </a:txBody>
                  <a:tcPr/>
                </a:tc>
                <a:tc>
                  <a:txBody>
                    <a:bodyPr/>
                    <a:lstStyle/>
                    <a:p>
                      <a:r>
                        <a:rPr lang="cs-CZ" sz="1200" dirty="0" smtClean="0">
                          <a:solidFill>
                            <a:srgbClr val="FF0000"/>
                          </a:solidFill>
                        </a:rPr>
                        <a:t>1906</a:t>
                      </a:r>
                      <a:endParaRPr lang="cs-CZ" sz="1200" dirty="0">
                        <a:solidFill>
                          <a:srgbClr val="FF0000"/>
                        </a:solidFill>
                      </a:endParaRPr>
                    </a:p>
                  </a:txBody>
                  <a:tcPr/>
                </a:tc>
                <a:tc>
                  <a:txBody>
                    <a:bodyPr/>
                    <a:lstStyle/>
                    <a:p>
                      <a:r>
                        <a:rPr lang="cs-CZ" sz="1200" dirty="0" smtClean="0">
                          <a:solidFill>
                            <a:schemeClr val="tx1"/>
                          </a:solidFill>
                        </a:rPr>
                        <a:t>95</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1823</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1837</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1851</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1865</a:t>
                      </a:r>
                      <a:endParaRPr lang="cs-CZ" sz="1200" dirty="0">
                        <a:solidFill>
                          <a:srgbClr val="FF0000"/>
                        </a:solidFill>
                      </a:endParaRPr>
                    </a:p>
                  </a:txBody>
                  <a:tcPr/>
                </a:tc>
                <a:tc>
                  <a:txBody>
                    <a:bodyPr/>
                    <a:lstStyle/>
                    <a:p>
                      <a:r>
                        <a:rPr lang="cs-CZ" sz="1200" dirty="0" smtClean="0">
                          <a:solidFill>
                            <a:schemeClr val="tx1"/>
                          </a:solidFill>
                        </a:rPr>
                        <a:t>37</a:t>
                      </a:r>
                      <a:endParaRPr lang="cs-CZ" sz="1200" dirty="0">
                        <a:solidFill>
                          <a:schemeClr val="tx1"/>
                        </a:solidFill>
                      </a:endParaRPr>
                    </a:p>
                  </a:txBody>
                  <a:tcPr/>
                </a:tc>
                <a:tc>
                  <a:txBody>
                    <a:bodyPr/>
                    <a:lstStyle/>
                    <a:p>
                      <a:r>
                        <a:rPr lang="cs-CZ" sz="1200" dirty="0" smtClean="0">
                          <a:solidFill>
                            <a:srgbClr val="FF0000"/>
                          </a:solidFill>
                        </a:rPr>
                        <a:t>1879</a:t>
                      </a:r>
                      <a:endParaRPr lang="cs-CZ" sz="1200" dirty="0">
                        <a:solidFill>
                          <a:srgbClr val="FF0000"/>
                        </a:solidFill>
                      </a:endParaRPr>
                    </a:p>
                  </a:txBody>
                  <a:tcPr/>
                </a:tc>
                <a:tc>
                  <a:txBody>
                    <a:bodyPr/>
                    <a:lstStyle/>
                    <a:p>
                      <a:r>
                        <a:rPr lang="cs-CZ" sz="1200" dirty="0" smtClean="0"/>
                        <a:t>43</a:t>
                      </a:r>
                      <a:endParaRPr lang="cs-CZ" sz="1200" dirty="0"/>
                    </a:p>
                  </a:txBody>
                  <a:tcPr/>
                </a:tc>
                <a:tc>
                  <a:txBody>
                    <a:bodyPr/>
                    <a:lstStyle/>
                    <a:p>
                      <a:r>
                        <a:rPr lang="cs-CZ" sz="1200" dirty="0" smtClean="0">
                          <a:solidFill>
                            <a:srgbClr val="FF0000"/>
                          </a:solidFill>
                        </a:rPr>
                        <a:t>1893</a:t>
                      </a:r>
                      <a:endParaRPr lang="cs-CZ" sz="1200" dirty="0">
                        <a:solidFill>
                          <a:srgbClr val="FF0000"/>
                        </a:solidFill>
                      </a:endParaRPr>
                    </a:p>
                  </a:txBody>
                  <a:tcPr/>
                </a:tc>
                <a:tc>
                  <a:txBody>
                    <a:bodyPr/>
                    <a:lstStyle/>
                    <a:p>
                      <a:r>
                        <a:rPr lang="cs-CZ" sz="1200" dirty="0" smtClean="0">
                          <a:solidFill>
                            <a:schemeClr val="tx1"/>
                          </a:solidFill>
                        </a:rPr>
                        <a:t>64</a:t>
                      </a:r>
                      <a:endParaRPr lang="cs-CZ" sz="1200" dirty="0">
                        <a:solidFill>
                          <a:schemeClr val="tx1"/>
                        </a:solidFill>
                      </a:endParaRPr>
                    </a:p>
                  </a:txBody>
                  <a:tcPr/>
                </a:tc>
                <a:tc>
                  <a:txBody>
                    <a:bodyPr/>
                    <a:lstStyle/>
                    <a:p>
                      <a:r>
                        <a:rPr lang="cs-CZ" sz="1200" dirty="0" smtClean="0">
                          <a:solidFill>
                            <a:srgbClr val="FF0000"/>
                          </a:solidFill>
                        </a:rPr>
                        <a:t>1907</a:t>
                      </a:r>
                      <a:endParaRPr lang="cs-CZ" sz="1200" dirty="0">
                        <a:solidFill>
                          <a:srgbClr val="FF0000"/>
                        </a:solidFill>
                      </a:endParaRPr>
                    </a:p>
                  </a:txBody>
                  <a:tcPr/>
                </a:tc>
                <a:tc>
                  <a:txBody>
                    <a:bodyPr/>
                    <a:lstStyle/>
                    <a:p>
                      <a:r>
                        <a:rPr lang="cs-CZ" sz="1200" dirty="0" smtClean="0">
                          <a:solidFill>
                            <a:schemeClr val="tx1"/>
                          </a:solidFill>
                        </a:rPr>
                        <a:t>97</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1824</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1838</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1852</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1866</a:t>
                      </a:r>
                      <a:endParaRPr lang="cs-CZ" sz="1200" dirty="0">
                        <a:solidFill>
                          <a:srgbClr val="FF0000"/>
                        </a:solidFill>
                      </a:endParaRPr>
                    </a:p>
                  </a:txBody>
                  <a:tcPr/>
                </a:tc>
                <a:tc>
                  <a:txBody>
                    <a:bodyPr/>
                    <a:lstStyle/>
                    <a:p>
                      <a:r>
                        <a:rPr lang="cs-CZ" sz="1200" dirty="0" smtClean="0">
                          <a:solidFill>
                            <a:schemeClr val="tx1"/>
                          </a:solidFill>
                        </a:rPr>
                        <a:t>37</a:t>
                      </a:r>
                      <a:endParaRPr lang="cs-CZ" sz="1200" dirty="0">
                        <a:solidFill>
                          <a:schemeClr val="tx1"/>
                        </a:solidFill>
                      </a:endParaRPr>
                    </a:p>
                  </a:txBody>
                  <a:tcPr/>
                </a:tc>
                <a:tc>
                  <a:txBody>
                    <a:bodyPr/>
                    <a:lstStyle/>
                    <a:p>
                      <a:r>
                        <a:rPr lang="cs-CZ" sz="1200" dirty="0" smtClean="0">
                          <a:solidFill>
                            <a:srgbClr val="FF0000"/>
                          </a:solidFill>
                        </a:rPr>
                        <a:t>1880</a:t>
                      </a:r>
                      <a:endParaRPr lang="cs-CZ" sz="1200" dirty="0">
                        <a:solidFill>
                          <a:srgbClr val="FF0000"/>
                        </a:solidFill>
                      </a:endParaRPr>
                    </a:p>
                  </a:txBody>
                  <a:tcPr/>
                </a:tc>
                <a:tc>
                  <a:txBody>
                    <a:bodyPr/>
                    <a:lstStyle/>
                    <a:p>
                      <a:r>
                        <a:rPr lang="cs-CZ" sz="1200" dirty="0" smtClean="0"/>
                        <a:t>51</a:t>
                      </a:r>
                      <a:endParaRPr lang="cs-CZ" sz="1200" dirty="0"/>
                    </a:p>
                  </a:txBody>
                  <a:tcPr/>
                </a:tc>
                <a:tc>
                  <a:txBody>
                    <a:bodyPr/>
                    <a:lstStyle/>
                    <a:p>
                      <a:r>
                        <a:rPr lang="cs-CZ" sz="1200" dirty="0" smtClean="0">
                          <a:solidFill>
                            <a:srgbClr val="FF0000"/>
                          </a:solidFill>
                        </a:rPr>
                        <a:t>1894</a:t>
                      </a:r>
                      <a:endParaRPr lang="cs-CZ" sz="1200" dirty="0">
                        <a:solidFill>
                          <a:srgbClr val="FF0000"/>
                        </a:solidFill>
                      </a:endParaRPr>
                    </a:p>
                  </a:txBody>
                  <a:tcPr/>
                </a:tc>
                <a:tc>
                  <a:txBody>
                    <a:bodyPr/>
                    <a:lstStyle/>
                    <a:p>
                      <a:r>
                        <a:rPr lang="cs-CZ" sz="1200" dirty="0" smtClean="0">
                          <a:solidFill>
                            <a:schemeClr val="tx1"/>
                          </a:solidFill>
                        </a:rPr>
                        <a:t>67</a:t>
                      </a:r>
                      <a:endParaRPr lang="cs-CZ" sz="1200" dirty="0">
                        <a:solidFill>
                          <a:schemeClr val="tx1"/>
                        </a:solidFill>
                      </a:endParaRPr>
                    </a:p>
                  </a:txBody>
                  <a:tcPr/>
                </a:tc>
                <a:tc>
                  <a:txBody>
                    <a:bodyPr/>
                    <a:lstStyle/>
                    <a:p>
                      <a:r>
                        <a:rPr lang="cs-CZ" sz="1200" dirty="0" smtClean="0">
                          <a:solidFill>
                            <a:srgbClr val="FF0000"/>
                          </a:solidFill>
                        </a:rPr>
                        <a:t>1908</a:t>
                      </a:r>
                      <a:endParaRPr lang="cs-CZ" sz="1200" dirty="0">
                        <a:solidFill>
                          <a:srgbClr val="FF0000"/>
                        </a:solidFill>
                      </a:endParaRPr>
                    </a:p>
                  </a:txBody>
                  <a:tcPr/>
                </a:tc>
                <a:tc>
                  <a:txBody>
                    <a:bodyPr/>
                    <a:lstStyle/>
                    <a:p>
                      <a:r>
                        <a:rPr lang="cs-CZ" sz="1200" dirty="0" smtClean="0">
                          <a:solidFill>
                            <a:schemeClr val="tx1"/>
                          </a:solidFill>
                        </a:rPr>
                        <a:t>97</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r>
                        <a:rPr lang="cs-CZ" sz="1200" dirty="0" smtClean="0">
                          <a:solidFill>
                            <a:schemeClr val="tx1"/>
                          </a:solidFill>
                        </a:rPr>
                        <a:t>Marchet</a:t>
                      </a:r>
                      <a:endParaRPr lang="cs-CZ" sz="1200" dirty="0">
                        <a:solidFill>
                          <a:schemeClr val="tx1"/>
                        </a:solidFill>
                      </a:endParaRPr>
                    </a:p>
                  </a:txBody>
                  <a:tcPr/>
                </a:tc>
              </a:tr>
              <a:tr h="256931">
                <a:tc>
                  <a:txBody>
                    <a:bodyPr/>
                    <a:lstStyle/>
                    <a:p>
                      <a:r>
                        <a:rPr lang="cs-CZ" sz="1200" dirty="0" smtClean="0">
                          <a:solidFill>
                            <a:srgbClr val="FF0000"/>
                          </a:solidFill>
                        </a:rPr>
                        <a:t>1825</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1839</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1853</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1867</a:t>
                      </a:r>
                      <a:endParaRPr lang="cs-CZ" sz="1200" dirty="0">
                        <a:solidFill>
                          <a:srgbClr val="FF0000"/>
                        </a:solidFill>
                      </a:endParaRPr>
                    </a:p>
                  </a:txBody>
                  <a:tcPr/>
                </a:tc>
                <a:tc>
                  <a:txBody>
                    <a:bodyPr/>
                    <a:lstStyle/>
                    <a:p>
                      <a:r>
                        <a:rPr lang="cs-CZ" sz="1200" dirty="0" smtClean="0">
                          <a:solidFill>
                            <a:schemeClr val="tx1"/>
                          </a:solidFill>
                        </a:rPr>
                        <a:t>37</a:t>
                      </a:r>
                      <a:endParaRPr lang="cs-CZ" sz="1200" dirty="0">
                        <a:solidFill>
                          <a:schemeClr val="tx1"/>
                        </a:solidFill>
                      </a:endParaRPr>
                    </a:p>
                  </a:txBody>
                  <a:tcPr/>
                </a:tc>
                <a:tc>
                  <a:txBody>
                    <a:bodyPr/>
                    <a:lstStyle/>
                    <a:p>
                      <a:r>
                        <a:rPr lang="cs-CZ" sz="1200" dirty="0" smtClean="0">
                          <a:solidFill>
                            <a:srgbClr val="FF0000"/>
                          </a:solidFill>
                        </a:rPr>
                        <a:t>1881</a:t>
                      </a:r>
                      <a:endParaRPr lang="cs-CZ" sz="1200" dirty="0">
                        <a:solidFill>
                          <a:srgbClr val="FF0000"/>
                        </a:solidFill>
                      </a:endParaRPr>
                    </a:p>
                  </a:txBody>
                  <a:tcPr/>
                </a:tc>
                <a:tc>
                  <a:txBody>
                    <a:bodyPr/>
                    <a:lstStyle/>
                    <a:p>
                      <a:r>
                        <a:rPr lang="cs-CZ" sz="1200" dirty="0" smtClean="0"/>
                        <a:t>53</a:t>
                      </a:r>
                      <a:endParaRPr lang="cs-CZ" sz="1200" dirty="0"/>
                    </a:p>
                  </a:txBody>
                  <a:tcPr/>
                </a:tc>
                <a:tc>
                  <a:txBody>
                    <a:bodyPr/>
                    <a:lstStyle/>
                    <a:p>
                      <a:r>
                        <a:rPr lang="cs-CZ" sz="1200" dirty="0" smtClean="0">
                          <a:solidFill>
                            <a:srgbClr val="FF0000"/>
                          </a:solidFill>
                        </a:rPr>
                        <a:t>1895</a:t>
                      </a:r>
                      <a:endParaRPr lang="cs-CZ" sz="1200" dirty="0">
                        <a:solidFill>
                          <a:srgbClr val="FF0000"/>
                        </a:solidFill>
                      </a:endParaRPr>
                    </a:p>
                  </a:txBody>
                  <a:tcPr/>
                </a:tc>
                <a:tc>
                  <a:txBody>
                    <a:bodyPr/>
                    <a:lstStyle/>
                    <a:p>
                      <a:r>
                        <a:rPr lang="cs-CZ" sz="1200" dirty="0" smtClean="0">
                          <a:solidFill>
                            <a:schemeClr val="tx1"/>
                          </a:solidFill>
                        </a:rPr>
                        <a:t>68</a:t>
                      </a:r>
                      <a:endParaRPr lang="cs-CZ" sz="1200" dirty="0">
                        <a:solidFill>
                          <a:schemeClr val="tx1"/>
                        </a:solidFill>
                      </a:endParaRPr>
                    </a:p>
                  </a:txBody>
                  <a:tcPr/>
                </a:tc>
                <a:tc>
                  <a:txBody>
                    <a:bodyPr/>
                    <a:lstStyle/>
                    <a:p>
                      <a:r>
                        <a:rPr lang="cs-CZ" sz="1200" dirty="0" smtClean="0">
                          <a:solidFill>
                            <a:srgbClr val="FF0000"/>
                          </a:solidFill>
                        </a:rPr>
                        <a:t>1909</a:t>
                      </a:r>
                      <a:endParaRPr lang="cs-CZ" sz="1200" dirty="0">
                        <a:solidFill>
                          <a:srgbClr val="FF0000"/>
                        </a:solidFill>
                      </a:endParaRPr>
                    </a:p>
                  </a:txBody>
                  <a:tcPr/>
                </a:tc>
                <a:tc>
                  <a:txBody>
                    <a:bodyPr/>
                    <a:lstStyle/>
                    <a:p>
                      <a:r>
                        <a:rPr lang="cs-CZ" sz="1200" dirty="0" smtClean="0">
                          <a:solidFill>
                            <a:schemeClr val="tx1"/>
                          </a:solidFill>
                        </a:rPr>
                        <a:t>104*)</a:t>
                      </a:r>
                      <a:endParaRPr lang="cs-CZ" sz="1200" dirty="0">
                        <a:solidFill>
                          <a:schemeClr val="tx1"/>
                        </a:solidFill>
                      </a:endParaRPr>
                    </a:p>
                  </a:txBody>
                  <a:tcPr/>
                </a:tc>
                <a:tc>
                  <a:txBody>
                    <a:bodyPr/>
                    <a:lstStyle/>
                    <a:p>
                      <a:endParaRPr lang="cs-CZ" sz="800" dirty="0">
                        <a:solidFill>
                          <a:schemeClr val="tx1"/>
                        </a:solidFill>
                      </a:endParaRPr>
                    </a:p>
                  </a:txBody>
                  <a:tcPr/>
                </a:tc>
                <a:tc>
                  <a:txBody>
                    <a:bodyPr/>
                    <a:lstStyle/>
                    <a:p>
                      <a:r>
                        <a:rPr lang="cs-CZ" sz="1200" dirty="0" smtClean="0">
                          <a:solidFill>
                            <a:schemeClr val="tx1"/>
                          </a:solidFill>
                        </a:rPr>
                        <a:t>*)  včetně RG</a:t>
                      </a:r>
                      <a:endParaRPr lang="cs-CZ" sz="1200" dirty="0">
                        <a:solidFill>
                          <a:schemeClr val="tx1"/>
                        </a:solidFill>
                      </a:endParaRPr>
                    </a:p>
                  </a:txBody>
                  <a:tcPr/>
                </a:tc>
              </a:tr>
              <a:tr h="256931">
                <a:tc>
                  <a:txBody>
                    <a:bodyPr/>
                    <a:lstStyle/>
                    <a:p>
                      <a:r>
                        <a:rPr lang="cs-CZ" sz="1200" dirty="0" smtClean="0">
                          <a:solidFill>
                            <a:srgbClr val="FF0000"/>
                          </a:solidFill>
                        </a:rPr>
                        <a:t>1826</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1840</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1854</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1868</a:t>
                      </a:r>
                      <a:endParaRPr lang="cs-CZ" sz="1200" dirty="0">
                        <a:solidFill>
                          <a:srgbClr val="FF0000"/>
                        </a:solidFill>
                      </a:endParaRPr>
                    </a:p>
                  </a:txBody>
                  <a:tcPr/>
                </a:tc>
                <a:tc>
                  <a:txBody>
                    <a:bodyPr/>
                    <a:lstStyle/>
                    <a:p>
                      <a:r>
                        <a:rPr lang="cs-CZ" sz="1200" dirty="0" smtClean="0">
                          <a:solidFill>
                            <a:schemeClr val="tx1"/>
                          </a:solidFill>
                        </a:rPr>
                        <a:t>38</a:t>
                      </a:r>
                      <a:endParaRPr lang="cs-CZ" sz="1200" dirty="0">
                        <a:solidFill>
                          <a:schemeClr val="tx1"/>
                        </a:solidFill>
                      </a:endParaRPr>
                    </a:p>
                  </a:txBody>
                  <a:tcPr/>
                </a:tc>
                <a:tc>
                  <a:txBody>
                    <a:bodyPr/>
                    <a:lstStyle/>
                    <a:p>
                      <a:r>
                        <a:rPr lang="cs-CZ" sz="1200" dirty="0" smtClean="0">
                          <a:solidFill>
                            <a:srgbClr val="FF0000"/>
                          </a:solidFill>
                        </a:rPr>
                        <a:t>1882</a:t>
                      </a:r>
                      <a:endParaRPr lang="cs-CZ" sz="1200" dirty="0">
                        <a:solidFill>
                          <a:srgbClr val="FF0000"/>
                        </a:solidFill>
                      </a:endParaRPr>
                    </a:p>
                  </a:txBody>
                  <a:tcPr/>
                </a:tc>
                <a:tc>
                  <a:txBody>
                    <a:bodyPr/>
                    <a:lstStyle/>
                    <a:p>
                      <a:r>
                        <a:rPr lang="cs-CZ" sz="1200" dirty="0" smtClean="0"/>
                        <a:t>55</a:t>
                      </a:r>
                      <a:endParaRPr lang="cs-CZ" sz="1200" dirty="0"/>
                    </a:p>
                  </a:txBody>
                  <a:tcPr/>
                </a:tc>
                <a:tc>
                  <a:txBody>
                    <a:bodyPr/>
                    <a:lstStyle/>
                    <a:p>
                      <a:r>
                        <a:rPr lang="cs-CZ" sz="1200" dirty="0" smtClean="0">
                          <a:solidFill>
                            <a:srgbClr val="FF0000"/>
                          </a:solidFill>
                        </a:rPr>
                        <a:t>1896</a:t>
                      </a:r>
                      <a:endParaRPr lang="cs-CZ" sz="1200" dirty="0">
                        <a:solidFill>
                          <a:srgbClr val="FF0000"/>
                        </a:solidFill>
                      </a:endParaRPr>
                    </a:p>
                  </a:txBody>
                  <a:tcPr/>
                </a:tc>
                <a:tc>
                  <a:txBody>
                    <a:bodyPr/>
                    <a:lstStyle/>
                    <a:p>
                      <a:r>
                        <a:rPr lang="cs-CZ" sz="1200" dirty="0" smtClean="0">
                          <a:solidFill>
                            <a:schemeClr val="tx1"/>
                          </a:solidFill>
                        </a:rPr>
                        <a:t>72</a:t>
                      </a:r>
                      <a:endParaRPr lang="cs-CZ" sz="1200" dirty="0">
                        <a:solidFill>
                          <a:schemeClr val="tx1"/>
                        </a:solidFill>
                      </a:endParaRPr>
                    </a:p>
                  </a:txBody>
                  <a:tcPr/>
                </a:tc>
                <a:tc>
                  <a:txBody>
                    <a:bodyPr/>
                    <a:lstStyle/>
                    <a:p>
                      <a:r>
                        <a:rPr lang="cs-CZ" sz="1200" dirty="0" smtClean="0">
                          <a:solidFill>
                            <a:srgbClr val="FF0000"/>
                          </a:solidFill>
                        </a:rPr>
                        <a:t>1910</a:t>
                      </a:r>
                      <a:endParaRPr lang="cs-CZ" sz="1200" dirty="0">
                        <a:solidFill>
                          <a:srgbClr val="FF0000"/>
                        </a:solidFill>
                      </a:endParaRPr>
                    </a:p>
                  </a:txBody>
                  <a:tcPr/>
                </a:tc>
                <a:tc>
                  <a:txBody>
                    <a:bodyPr/>
                    <a:lstStyle/>
                    <a:p>
                      <a:r>
                        <a:rPr lang="cs-CZ" sz="1200" dirty="0" smtClean="0">
                          <a:solidFill>
                            <a:schemeClr val="tx1"/>
                          </a:solidFill>
                        </a:rPr>
                        <a:t>84</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1827</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1841</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1855</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1869</a:t>
                      </a:r>
                      <a:endParaRPr lang="cs-CZ" sz="1200" dirty="0">
                        <a:solidFill>
                          <a:srgbClr val="FF0000"/>
                        </a:solidFill>
                      </a:endParaRPr>
                    </a:p>
                  </a:txBody>
                  <a:tcPr/>
                </a:tc>
                <a:tc>
                  <a:txBody>
                    <a:bodyPr/>
                    <a:lstStyle/>
                    <a:p>
                      <a:r>
                        <a:rPr lang="cs-CZ" sz="1200" dirty="0" smtClean="0">
                          <a:solidFill>
                            <a:schemeClr val="tx1"/>
                          </a:solidFill>
                        </a:rPr>
                        <a:t>41</a:t>
                      </a:r>
                      <a:endParaRPr lang="cs-CZ" sz="1200" dirty="0">
                        <a:solidFill>
                          <a:schemeClr val="tx1"/>
                        </a:solidFill>
                      </a:endParaRPr>
                    </a:p>
                  </a:txBody>
                  <a:tcPr/>
                </a:tc>
                <a:tc>
                  <a:txBody>
                    <a:bodyPr/>
                    <a:lstStyle/>
                    <a:p>
                      <a:r>
                        <a:rPr lang="cs-CZ" sz="1200" dirty="0" smtClean="0">
                          <a:solidFill>
                            <a:srgbClr val="FF0000"/>
                          </a:solidFill>
                        </a:rPr>
                        <a:t>1883</a:t>
                      </a:r>
                      <a:endParaRPr lang="cs-CZ" sz="1200" dirty="0">
                        <a:solidFill>
                          <a:srgbClr val="FF0000"/>
                        </a:solidFill>
                      </a:endParaRPr>
                    </a:p>
                  </a:txBody>
                  <a:tcPr/>
                </a:tc>
                <a:tc>
                  <a:txBody>
                    <a:bodyPr/>
                    <a:lstStyle/>
                    <a:p>
                      <a:r>
                        <a:rPr lang="cs-CZ" sz="1200" dirty="0" smtClean="0"/>
                        <a:t>56</a:t>
                      </a:r>
                      <a:endParaRPr lang="cs-CZ" sz="1200" dirty="0"/>
                    </a:p>
                  </a:txBody>
                  <a:tcPr/>
                </a:tc>
                <a:tc>
                  <a:txBody>
                    <a:bodyPr/>
                    <a:lstStyle/>
                    <a:p>
                      <a:r>
                        <a:rPr lang="cs-CZ" sz="1200" dirty="0" smtClean="0">
                          <a:solidFill>
                            <a:srgbClr val="FF0000"/>
                          </a:solidFill>
                        </a:rPr>
                        <a:t>1897</a:t>
                      </a:r>
                      <a:endParaRPr lang="cs-CZ" sz="1200" dirty="0">
                        <a:solidFill>
                          <a:srgbClr val="FF0000"/>
                        </a:solidFill>
                      </a:endParaRPr>
                    </a:p>
                  </a:txBody>
                  <a:tcPr/>
                </a:tc>
                <a:tc>
                  <a:txBody>
                    <a:bodyPr/>
                    <a:lstStyle/>
                    <a:p>
                      <a:r>
                        <a:rPr lang="cs-CZ" sz="1200" dirty="0" smtClean="0">
                          <a:solidFill>
                            <a:schemeClr val="tx1"/>
                          </a:solidFill>
                        </a:rPr>
                        <a:t>74</a:t>
                      </a:r>
                      <a:endParaRPr lang="cs-CZ" sz="1200" dirty="0">
                        <a:solidFill>
                          <a:schemeClr val="tx1"/>
                        </a:solidFill>
                      </a:endParaRPr>
                    </a:p>
                  </a:txBody>
                  <a:tcPr/>
                </a:tc>
                <a:tc>
                  <a:txBody>
                    <a:bodyPr/>
                    <a:lstStyle/>
                    <a:p>
                      <a:r>
                        <a:rPr lang="cs-CZ" sz="1200" dirty="0" smtClean="0">
                          <a:solidFill>
                            <a:srgbClr val="FF0000"/>
                          </a:solidFill>
                        </a:rPr>
                        <a:t>1911</a:t>
                      </a:r>
                      <a:endParaRPr lang="cs-CZ" sz="1200" dirty="0">
                        <a:solidFill>
                          <a:srgbClr val="FF0000"/>
                        </a:solidFill>
                      </a:endParaRPr>
                    </a:p>
                  </a:txBody>
                  <a:tcPr/>
                </a:tc>
                <a:tc>
                  <a:txBody>
                    <a:bodyPr/>
                    <a:lstStyle/>
                    <a:p>
                      <a:r>
                        <a:rPr lang="cs-CZ" sz="1200" dirty="0" smtClean="0">
                          <a:solidFill>
                            <a:schemeClr val="tx1"/>
                          </a:solidFill>
                        </a:rPr>
                        <a:t>87</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1828</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1842</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1856</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1870</a:t>
                      </a:r>
                      <a:endParaRPr lang="cs-CZ" sz="1200" dirty="0">
                        <a:solidFill>
                          <a:srgbClr val="FF0000"/>
                        </a:solidFill>
                      </a:endParaRPr>
                    </a:p>
                  </a:txBody>
                  <a:tcPr/>
                </a:tc>
                <a:tc>
                  <a:txBody>
                    <a:bodyPr/>
                    <a:lstStyle/>
                    <a:p>
                      <a:r>
                        <a:rPr lang="cs-CZ" sz="1200" dirty="0" smtClean="0">
                          <a:solidFill>
                            <a:schemeClr val="tx1"/>
                          </a:solidFill>
                        </a:rPr>
                        <a:t>41</a:t>
                      </a:r>
                      <a:endParaRPr lang="cs-CZ" sz="1200" dirty="0">
                        <a:solidFill>
                          <a:schemeClr val="tx1"/>
                        </a:solidFill>
                      </a:endParaRPr>
                    </a:p>
                  </a:txBody>
                  <a:tcPr/>
                </a:tc>
                <a:tc>
                  <a:txBody>
                    <a:bodyPr/>
                    <a:lstStyle/>
                    <a:p>
                      <a:r>
                        <a:rPr lang="cs-CZ" sz="1200" dirty="0" smtClean="0">
                          <a:solidFill>
                            <a:srgbClr val="FF0000"/>
                          </a:solidFill>
                        </a:rPr>
                        <a:t>1884</a:t>
                      </a:r>
                      <a:endParaRPr lang="cs-CZ" sz="1200" dirty="0">
                        <a:solidFill>
                          <a:srgbClr val="FF0000"/>
                        </a:solidFill>
                      </a:endParaRPr>
                    </a:p>
                  </a:txBody>
                  <a:tcPr/>
                </a:tc>
                <a:tc>
                  <a:txBody>
                    <a:bodyPr/>
                    <a:lstStyle/>
                    <a:p>
                      <a:r>
                        <a:rPr lang="cs-CZ" sz="1200" dirty="0" smtClean="0"/>
                        <a:t>59</a:t>
                      </a:r>
                      <a:endParaRPr lang="cs-CZ" sz="1200" dirty="0"/>
                    </a:p>
                  </a:txBody>
                  <a:tcPr/>
                </a:tc>
                <a:tc>
                  <a:txBody>
                    <a:bodyPr/>
                    <a:lstStyle/>
                    <a:p>
                      <a:r>
                        <a:rPr lang="cs-CZ" sz="1200" dirty="0" smtClean="0">
                          <a:solidFill>
                            <a:srgbClr val="FF0000"/>
                          </a:solidFill>
                        </a:rPr>
                        <a:t>1898</a:t>
                      </a:r>
                      <a:endParaRPr lang="cs-CZ" sz="1200" dirty="0">
                        <a:solidFill>
                          <a:srgbClr val="FF0000"/>
                        </a:solidFill>
                      </a:endParaRPr>
                    </a:p>
                  </a:txBody>
                  <a:tcPr/>
                </a:tc>
                <a:tc>
                  <a:txBody>
                    <a:bodyPr/>
                    <a:lstStyle/>
                    <a:p>
                      <a:r>
                        <a:rPr lang="cs-CZ" sz="1200" dirty="0" smtClean="0">
                          <a:solidFill>
                            <a:schemeClr val="tx1"/>
                          </a:solidFill>
                        </a:rPr>
                        <a:t>76</a:t>
                      </a:r>
                      <a:endParaRPr lang="cs-CZ" sz="1200" dirty="0">
                        <a:solidFill>
                          <a:schemeClr val="tx1"/>
                        </a:solidFill>
                      </a:endParaRPr>
                    </a:p>
                  </a:txBody>
                  <a:tcPr/>
                </a:tc>
                <a:tc>
                  <a:txBody>
                    <a:bodyPr/>
                    <a:lstStyle/>
                    <a:p>
                      <a:r>
                        <a:rPr lang="cs-CZ" sz="1200" dirty="0" smtClean="0">
                          <a:solidFill>
                            <a:srgbClr val="FF0000"/>
                          </a:solidFill>
                        </a:rPr>
                        <a:t>1912</a:t>
                      </a:r>
                      <a:endParaRPr lang="cs-CZ" sz="1200" dirty="0">
                        <a:solidFill>
                          <a:srgbClr val="FF0000"/>
                        </a:solidFill>
                      </a:endParaRPr>
                    </a:p>
                  </a:txBody>
                  <a:tcPr/>
                </a:tc>
                <a:tc>
                  <a:txBody>
                    <a:bodyPr/>
                    <a:lstStyle/>
                    <a:p>
                      <a:r>
                        <a:rPr lang="cs-CZ" sz="1200" dirty="0" smtClean="0">
                          <a:solidFill>
                            <a:schemeClr val="tx1"/>
                          </a:solidFill>
                        </a:rPr>
                        <a:t>83</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r h="256931">
                <a:tc>
                  <a:txBody>
                    <a:bodyPr/>
                    <a:lstStyle/>
                    <a:p>
                      <a:r>
                        <a:rPr lang="cs-CZ" sz="1200" dirty="0" smtClean="0">
                          <a:solidFill>
                            <a:srgbClr val="FF0000"/>
                          </a:solidFill>
                        </a:rPr>
                        <a:t>1829</a:t>
                      </a:r>
                      <a:endParaRPr lang="cs-CZ" sz="1200" dirty="0">
                        <a:solidFill>
                          <a:srgbClr val="FF0000"/>
                        </a:solidFill>
                      </a:endParaRPr>
                    </a:p>
                  </a:txBody>
                  <a:tcPr/>
                </a:tc>
                <a:tc>
                  <a:txBody>
                    <a:bodyPr/>
                    <a:lstStyle/>
                    <a:p>
                      <a:r>
                        <a:rPr lang="cs-CZ" sz="1200" dirty="0" smtClean="0"/>
                        <a:t>38</a:t>
                      </a:r>
                      <a:endParaRPr lang="cs-CZ" sz="1200" dirty="0"/>
                    </a:p>
                  </a:txBody>
                  <a:tcPr/>
                </a:tc>
                <a:tc>
                  <a:txBody>
                    <a:bodyPr/>
                    <a:lstStyle/>
                    <a:p>
                      <a:r>
                        <a:rPr lang="cs-CZ" sz="1200" dirty="0" smtClean="0">
                          <a:solidFill>
                            <a:srgbClr val="FF0000"/>
                          </a:solidFill>
                        </a:rPr>
                        <a:t>1843</a:t>
                      </a:r>
                      <a:endParaRPr lang="cs-CZ" sz="1200" dirty="0">
                        <a:solidFill>
                          <a:srgbClr val="FF0000"/>
                        </a:solidFill>
                      </a:endParaRPr>
                    </a:p>
                  </a:txBody>
                  <a:tcPr/>
                </a:tc>
                <a:tc>
                  <a:txBody>
                    <a:bodyPr/>
                    <a:lstStyle/>
                    <a:p>
                      <a:r>
                        <a:rPr lang="cs-CZ" sz="1200" dirty="0" smtClean="0">
                          <a:solidFill>
                            <a:schemeClr val="tx1"/>
                          </a:solidFill>
                        </a:rPr>
                        <a:t>33</a:t>
                      </a:r>
                      <a:endParaRPr lang="cs-CZ" sz="1200" dirty="0">
                        <a:solidFill>
                          <a:schemeClr val="tx1"/>
                        </a:solidFill>
                      </a:endParaRPr>
                    </a:p>
                  </a:txBody>
                  <a:tcPr/>
                </a:tc>
                <a:tc>
                  <a:txBody>
                    <a:bodyPr/>
                    <a:lstStyle/>
                    <a:p>
                      <a:r>
                        <a:rPr lang="cs-CZ" sz="1200" dirty="0" smtClean="0">
                          <a:solidFill>
                            <a:srgbClr val="FF0000"/>
                          </a:solidFill>
                        </a:rPr>
                        <a:t>1857</a:t>
                      </a:r>
                      <a:endParaRPr lang="cs-CZ" sz="1200" dirty="0">
                        <a:solidFill>
                          <a:srgbClr val="FF0000"/>
                        </a:solidFill>
                      </a:endParaRPr>
                    </a:p>
                  </a:txBody>
                  <a:tcPr/>
                </a:tc>
                <a:tc>
                  <a:txBody>
                    <a:bodyPr/>
                    <a:lstStyle/>
                    <a:p>
                      <a:r>
                        <a:rPr lang="cs-CZ" sz="1200" dirty="0" smtClean="0">
                          <a:solidFill>
                            <a:schemeClr val="tx1"/>
                          </a:solidFill>
                        </a:rPr>
                        <a:t>32</a:t>
                      </a:r>
                      <a:endParaRPr lang="cs-CZ" sz="1200" dirty="0">
                        <a:solidFill>
                          <a:schemeClr val="tx1"/>
                        </a:solidFill>
                      </a:endParaRPr>
                    </a:p>
                  </a:txBody>
                  <a:tcPr/>
                </a:tc>
                <a:tc>
                  <a:txBody>
                    <a:bodyPr/>
                    <a:lstStyle/>
                    <a:p>
                      <a:r>
                        <a:rPr lang="cs-CZ" sz="1200" dirty="0" smtClean="0">
                          <a:solidFill>
                            <a:srgbClr val="FF0000"/>
                          </a:solidFill>
                        </a:rPr>
                        <a:t>1871</a:t>
                      </a:r>
                      <a:endParaRPr lang="cs-CZ" sz="1200" dirty="0">
                        <a:solidFill>
                          <a:srgbClr val="FF0000"/>
                        </a:solidFill>
                      </a:endParaRPr>
                    </a:p>
                  </a:txBody>
                  <a:tcPr/>
                </a:tc>
                <a:tc>
                  <a:txBody>
                    <a:bodyPr/>
                    <a:lstStyle/>
                    <a:p>
                      <a:r>
                        <a:rPr lang="cs-CZ" sz="1200" dirty="0" smtClean="0">
                          <a:solidFill>
                            <a:schemeClr val="tx1"/>
                          </a:solidFill>
                        </a:rPr>
                        <a:t>39</a:t>
                      </a:r>
                      <a:endParaRPr lang="cs-CZ" sz="1200" dirty="0">
                        <a:solidFill>
                          <a:schemeClr val="tx1"/>
                        </a:solidFill>
                      </a:endParaRPr>
                    </a:p>
                  </a:txBody>
                  <a:tcPr/>
                </a:tc>
                <a:tc>
                  <a:txBody>
                    <a:bodyPr/>
                    <a:lstStyle/>
                    <a:p>
                      <a:r>
                        <a:rPr lang="cs-CZ" sz="1200" dirty="0" smtClean="0">
                          <a:solidFill>
                            <a:srgbClr val="FF0000"/>
                          </a:solidFill>
                        </a:rPr>
                        <a:t>1885</a:t>
                      </a:r>
                      <a:endParaRPr lang="cs-CZ" sz="1200" dirty="0">
                        <a:solidFill>
                          <a:srgbClr val="FF0000"/>
                        </a:solidFill>
                      </a:endParaRPr>
                    </a:p>
                  </a:txBody>
                  <a:tcPr/>
                </a:tc>
                <a:tc>
                  <a:txBody>
                    <a:bodyPr/>
                    <a:lstStyle/>
                    <a:p>
                      <a:r>
                        <a:rPr lang="cs-CZ" sz="1200" dirty="0" smtClean="0"/>
                        <a:t>59</a:t>
                      </a:r>
                      <a:endParaRPr lang="cs-CZ" sz="1200" dirty="0"/>
                    </a:p>
                  </a:txBody>
                  <a:tcPr/>
                </a:tc>
                <a:tc>
                  <a:txBody>
                    <a:bodyPr/>
                    <a:lstStyle/>
                    <a:p>
                      <a:r>
                        <a:rPr lang="cs-CZ" sz="1200" dirty="0" smtClean="0">
                          <a:solidFill>
                            <a:srgbClr val="FF0000"/>
                          </a:solidFill>
                        </a:rPr>
                        <a:t>1899</a:t>
                      </a:r>
                      <a:endParaRPr lang="cs-CZ" sz="1200" dirty="0">
                        <a:solidFill>
                          <a:srgbClr val="FF0000"/>
                        </a:solidFill>
                      </a:endParaRPr>
                    </a:p>
                  </a:txBody>
                  <a:tcPr/>
                </a:tc>
                <a:tc>
                  <a:txBody>
                    <a:bodyPr/>
                    <a:lstStyle/>
                    <a:p>
                      <a:r>
                        <a:rPr lang="cs-CZ" sz="1200" dirty="0" smtClean="0">
                          <a:solidFill>
                            <a:schemeClr val="tx1"/>
                          </a:solidFill>
                        </a:rPr>
                        <a:t>81</a:t>
                      </a:r>
                      <a:endParaRPr lang="cs-CZ" sz="1200" dirty="0">
                        <a:solidFill>
                          <a:schemeClr val="tx1"/>
                        </a:solidFill>
                      </a:endParaRPr>
                    </a:p>
                  </a:txBody>
                  <a:tcPr/>
                </a:tc>
                <a:tc>
                  <a:txBody>
                    <a:bodyPr/>
                    <a:lstStyle/>
                    <a:p>
                      <a:r>
                        <a:rPr lang="cs-CZ" sz="1200" dirty="0" smtClean="0">
                          <a:solidFill>
                            <a:srgbClr val="FF0000"/>
                          </a:solidFill>
                        </a:rPr>
                        <a:t>1913</a:t>
                      </a:r>
                      <a:endParaRPr lang="cs-CZ" sz="1200" dirty="0">
                        <a:solidFill>
                          <a:srgbClr val="FF0000"/>
                        </a:solidFill>
                      </a:endParaRPr>
                    </a:p>
                  </a:txBody>
                  <a:tcPr/>
                </a:tc>
                <a:tc>
                  <a:txBody>
                    <a:bodyPr/>
                    <a:lstStyle/>
                    <a:p>
                      <a:r>
                        <a:rPr lang="cs-CZ" sz="1200" dirty="0" smtClean="0">
                          <a:solidFill>
                            <a:schemeClr val="tx1"/>
                          </a:solidFill>
                        </a:rPr>
                        <a:t>81</a:t>
                      </a:r>
                      <a:endParaRPr lang="cs-CZ" sz="1200" dirty="0">
                        <a:solidFill>
                          <a:schemeClr val="tx1"/>
                        </a:solidFill>
                      </a:endParaRPr>
                    </a:p>
                  </a:txBody>
                  <a:tcPr/>
                </a:tc>
                <a:tc>
                  <a:txBody>
                    <a:bodyPr/>
                    <a:lstStyle/>
                    <a:p>
                      <a:endParaRPr lang="cs-CZ" sz="1200" dirty="0">
                        <a:solidFill>
                          <a:srgbClr val="FF0000"/>
                        </a:solidFill>
                      </a:endParaRPr>
                    </a:p>
                  </a:txBody>
                  <a:tcPr/>
                </a:tc>
                <a:tc>
                  <a:txBody>
                    <a:bodyPr/>
                    <a:lstStyle/>
                    <a:p>
                      <a:endParaRPr lang="cs-CZ" sz="1200" dirty="0">
                        <a:solidFill>
                          <a:srgbClr val="FF0000"/>
                        </a:solidFill>
                      </a:endParaRPr>
                    </a:p>
                  </a:txBody>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23528" y="1052736"/>
            <a:ext cx="8677628" cy="4739759"/>
          </a:xfrm>
          <a:prstGeom prst="rect">
            <a:avLst/>
          </a:prstGeom>
          <a:noFill/>
        </p:spPr>
        <p:txBody>
          <a:bodyPr wrap="square" rtlCol="0">
            <a:spAutoFit/>
          </a:bodyPr>
          <a:lstStyle/>
          <a:p>
            <a:r>
              <a:rPr lang="cs-CZ" sz="3200" dirty="0" smtClean="0">
                <a:solidFill>
                  <a:srgbClr val="FF0000"/>
                </a:solidFill>
                <a:latin typeface="Georgia" pitchFamily="18" charset="0"/>
              </a:rPr>
              <a:t>1918 – 1938</a:t>
            </a:r>
          </a:p>
          <a:p>
            <a:pPr>
              <a:spcBef>
                <a:spcPct val="50000"/>
              </a:spcBef>
            </a:pPr>
            <a:r>
              <a:rPr lang="cs-CZ" sz="2400" dirty="0" smtClean="0">
                <a:solidFill>
                  <a:srgbClr val="0070C0"/>
                </a:solidFill>
                <a:latin typeface="Georgia" pitchFamily="18" charset="0"/>
              </a:rPr>
              <a:t>Počty gymnázií a reálek ve školním roce 1917/1918</a:t>
            </a:r>
          </a:p>
          <a:p>
            <a:pPr>
              <a:spcBef>
                <a:spcPct val="50000"/>
              </a:spcBef>
            </a:pPr>
            <a:endParaRPr lang="cs-CZ" sz="1600" dirty="0" smtClean="0">
              <a:solidFill>
                <a:srgbClr val="FF0000"/>
              </a:solidFill>
              <a:latin typeface="Georgia" pitchFamily="18" charset="0"/>
            </a:endParaRPr>
          </a:p>
          <a:p>
            <a:pPr defTabSz="360000"/>
            <a:r>
              <a:rPr lang="cs-CZ" sz="1600" u="sng" dirty="0" smtClean="0">
                <a:latin typeface="Georgia" pitchFamily="18" charset="0"/>
              </a:rPr>
              <a:t>Země		     </a:t>
            </a:r>
            <a:r>
              <a:rPr lang="cs-CZ" sz="1600" u="sng" dirty="0" err="1" smtClean="0">
                <a:latin typeface="Georgia" pitchFamily="18" charset="0"/>
              </a:rPr>
              <a:t>Gym</a:t>
            </a:r>
            <a:r>
              <a:rPr lang="cs-CZ" sz="1600" u="sng" dirty="0" smtClean="0">
                <a:latin typeface="Georgia" pitchFamily="18" charset="0"/>
              </a:rPr>
              <a:t>.	Žáci	 Reál. gym.		Žáci	    Reálky 	Žáci			</a:t>
            </a:r>
            <a:r>
              <a:rPr lang="cs-CZ" sz="1600" dirty="0" smtClean="0">
                <a:latin typeface="Georgia" pitchFamily="18" charset="0"/>
              </a:rPr>
              <a:t>		</a:t>
            </a:r>
          </a:p>
          <a:p>
            <a:pPr defTabSz="360000"/>
            <a:r>
              <a:rPr lang="cs-CZ" sz="1600" dirty="0" smtClean="0">
                <a:latin typeface="Georgia" pitchFamily="18" charset="0"/>
              </a:rPr>
              <a:t>Čechy			22		5 670		24			7 318		30		10 776</a:t>
            </a:r>
          </a:p>
          <a:p>
            <a:pPr defTabSz="360000"/>
            <a:r>
              <a:rPr lang="cs-CZ" sz="1600" dirty="0" smtClean="0">
                <a:latin typeface="Georgia" pitchFamily="18" charset="0"/>
              </a:rPr>
              <a:t>Morava			15		3 651		10			1 969		13		  4 345			</a:t>
            </a:r>
          </a:p>
          <a:p>
            <a:pPr defTabSz="360000"/>
            <a:r>
              <a:rPr lang="cs-CZ" sz="1600" dirty="0" smtClean="0">
                <a:latin typeface="Georgia" pitchFamily="18" charset="0"/>
              </a:rPr>
              <a:t>Celkem			37		9 321		34			9 287		43		15 131</a:t>
            </a:r>
          </a:p>
          <a:p>
            <a:pPr defTabSz="360000"/>
            <a:endParaRPr lang="cs-CZ" sz="1600" dirty="0" smtClean="0">
              <a:latin typeface="Georgia" pitchFamily="18" charset="0"/>
            </a:endParaRPr>
          </a:p>
          <a:p>
            <a:pPr defTabSz="360000"/>
            <a:r>
              <a:rPr lang="cs-CZ" sz="1100" i="1" dirty="0" smtClean="0">
                <a:solidFill>
                  <a:srgbClr val="0070C0"/>
                </a:solidFill>
                <a:latin typeface="Georgia" pitchFamily="18" charset="0"/>
              </a:rPr>
              <a:t>Zdroj: Potůček, J.: Vývoj vyučování matematice na českých středních školách v období 1900-1945. Ediční středisko ZČU, Plzeň 1992.</a:t>
            </a:r>
          </a:p>
          <a:p>
            <a:pPr>
              <a:spcBef>
                <a:spcPct val="50000"/>
              </a:spcBef>
            </a:pPr>
            <a:r>
              <a:rPr lang="cs-CZ" sz="1600" dirty="0" smtClean="0">
                <a:latin typeface="Georgia" pitchFamily="18" charset="0"/>
              </a:rPr>
              <a:t>Přes všechny očekávání pedagogické veřejnosti se po vzniku Československa nepodařilo uskutečnit do roku 1938 žádnou významnější školskou reformu. Jedním z důvodů bylo, že ČSR převzala v roce 1918 celý právní řád a systém Rakouska-Uherska. Je zajímavé, že první návrhy na nové uspořádání středního školství vznikly již v letech první světové války. Tyto návrhy, které vypracovala JČMF a jednota filologů byly publikovány v roce 1919 a staly se základem pro další aktivity, organizované MŠNO. V této souvislosti nepřekvapuje, že na tehdejší MŠNO nastoupili i někteří významní představitelé JČMF.</a:t>
            </a:r>
            <a:endParaRPr lang="cs-CZ" sz="16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portrét akademika Bydžovského   portrét">
            <a:hlinkClick r:id="rId3" tooltip="portrét akademika Bydžovského"/>
          </p:cNvPr>
          <p:cNvPicPr>
            <a:picLocks noChangeAspect="1" noChangeArrowheads="1"/>
          </p:cNvPicPr>
          <p:nvPr/>
        </p:nvPicPr>
        <p:blipFill>
          <a:blip r:embed="rId4" cstate="print"/>
          <a:srcRect/>
          <a:stretch>
            <a:fillRect/>
          </a:stretch>
        </p:blipFill>
        <p:spPr bwMode="auto">
          <a:xfrm>
            <a:off x="6876256" y="1340768"/>
            <a:ext cx="1728192" cy="2088232"/>
          </a:xfrm>
          <a:prstGeom prst="rect">
            <a:avLst/>
          </a:prstGeom>
          <a:noFill/>
          <a:ln w="9525">
            <a:noFill/>
            <a:miter lim="800000"/>
            <a:headEnd/>
            <a:tailEnd/>
          </a:ln>
        </p:spPr>
      </p:pic>
      <p:pic>
        <p:nvPicPr>
          <p:cNvPr id="39939" name="Picture 5" descr="Akademik Bydžovský (1880-1969), matematik  Fotografováno ve Veselí nad Lužnicí Bohumil Bydžovský,portrét">
            <a:hlinkClick r:id="rId5" tooltip="Akademik Bydžovský (1880-1969), matematik"/>
          </p:cNvPr>
          <p:cNvPicPr>
            <a:picLocks noChangeAspect="1" noChangeArrowheads="1"/>
          </p:cNvPicPr>
          <p:nvPr/>
        </p:nvPicPr>
        <p:blipFill>
          <a:blip r:embed="rId6" cstate="print"/>
          <a:srcRect/>
          <a:stretch>
            <a:fillRect/>
          </a:stretch>
        </p:blipFill>
        <p:spPr bwMode="auto">
          <a:xfrm>
            <a:off x="3419872" y="3212976"/>
            <a:ext cx="2232248" cy="2589132"/>
          </a:xfrm>
          <a:prstGeom prst="rect">
            <a:avLst/>
          </a:prstGeom>
          <a:noFill/>
          <a:ln w="9525">
            <a:noFill/>
            <a:miter lim="800000"/>
            <a:headEnd/>
            <a:tailEnd/>
          </a:ln>
        </p:spPr>
      </p:pic>
      <p:pic>
        <p:nvPicPr>
          <p:cNvPr id="39940" name="Picture 6" descr="http://www.math.muni.cz/math/biografie/obrazky/bydzovsky_bohumil.jpg"/>
          <p:cNvPicPr>
            <a:picLocks noChangeAspect="1" noChangeArrowheads="1"/>
          </p:cNvPicPr>
          <p:nvPr/>
        </p:nvPicPr>
        <p:blipFill>
          <a:blip r:embed="rId7" cstate="print"/>
          <a:srcRect/>
          <a:stretch>
            <a:fillRect/>
          </a:stretch>
        </p:blipFill>
        <p:spPr bwMode="auto">
          <a:xfrm>
            <a:off x="683568" y="3212976"/>
            <a:ext cx="1872208" cy="2520280"/>
          </a:xfrm>
          <a:prstGeom prst="rect">
            <a:avLst/>
          </a:prstGeom>
          <a:noFill/>
          <a:ln w="9525">
            <a:noFill/>
            <a:miter lim="800000"/>
            <a:headEnd/>
            <a:tailEnd/>
          </a:ln>
        </p:spPr>
      </p:pic>
      <p:sp>
        <p:nvSpPr>
          <p:cNvPr id="5" name="Obdélník 4"/>
          <p:cNvSpPr/>
          <p:nvPr/>
        </p:nvSpPr>
        <p:spPr>
          <a:xfrm>
            <a:off x="611560" y="260648"/>
            <a:ext cx="7920880"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6" name="TextovéPole 5"/>
          <p:cNvSpPr txBox="1"/>
          <p:nvPr/>
        </p:nvSpPr>
        <p:spPr>
          <a:xfrm>
            <a:off x="611560" y="1196752"/>
            <a:ext cx="8280920" cy="4739759"/>
          </a:xfrm>
          <a:prstGeom prst="rect">
            <a:avLst/>
          </a:prstGeom>
          <a:noFill/>
        </p:spPr>
        <p:txBody>
          <a:bodyPr wrap="square" rtlCol="0">
            <a:spAutoFit/>
          </a:bodyPr>
          <a:lstStyle/>
          <a:p>
            <a:r>
              <a:rPr lang="cs-CZ" sz="2800" dirty="0" smtClean="0">
                <a:solidFill>
                  <a:srgbClr val="FF0000"/>
                </a:solidFill>
                <a:latin typeface="Georgia" pitchFamily="18" charset="0"/>
              </a:rPr>
              <a:t>Bohumil Bydžovský </a:t>
            </a:r>
            <a:r>
              <a:rPr lang="cs-CZ" sz="1400" dirty="0" smtClean="0">
                <a:solidFill>
                  <a:srgbClr val="FF0000"/>
                </a:solidFill>
                <a:latin typeface="Georgia" pitchFamily="18" charset="0"/>
              </a:rPr>
              <a:t>(1880 - 1969)</a:t>
            </a:r>
          </a:p>
          <a:p>
            <a:r>
              <a:rPr lang="cs-CZ" sz="1400" dirty="0" smtClean="0">
                <a:latin typeface="Georgia" pitchFamily="18" charset="0"/>
              </a:rPr>
              <a:t>žák Eduarda Weyra</a:t>
            </a:r>
          </a:p>
          <a:p>
            <a:endParaRPr lang="cs-CZ" sz="1400" dirty="0" smtClean="0"/>
          </a:p>
          <a:p>
            <a:r>
              <a:rPr lang="cs-CZ" sz="1600" dirty="0" smtClean="0">
                <a:latin typeface="Georgia" pitchFamily="18" charset="0"/>
              </a:rPr>
              <a:t>„</a:t>
            </a:r>
            <a:r>
              <a:rPr lang="cs-CZ" sz="1600" i="1" dirty="0" smtClean="0">
                <a:latin typeface="Georgia" pitchFamily="18" charset="0"/>
              </a:rPr>
              <a:t>Nelze se domnívati, že by škola mohla na dlouhou dobu ustrnout </a:t>
            </a:r>
          </a:p>
          <a:p>
            <a:r>
              <a:rPr lang="cs-CZ" sz="1600" i="1" dirty="0" smtClean="0">
                <a:latin typeface="Georgia" pitchFamily="18" charset="0"/>
              </a:rPr>
              <a:t>v nehybném tvaru. Bylo by si však přáti, aby reformní pohyb byl </a:t>
            </a:r>
          </a:p>
          <a:p>
            <a:r>
              <a:rPr lang="cs-CZ" sz="1600" i="1" dirty="0" smtClean="0">
                <a:latin typeface="Georgia" pitchFamily="18" charset="0"/>
              </a:rPr>
              <a:t>spojitý, aby nebylo třeba čas od času zákroků příliš silných, které </a:t>
            </a:r>
          </a:p>
          <a:p>
            <a:r>
              <a:rPr lang="cs-CZ" sz="1600" i="1" dirty="0" smtClean="0">
                <a:latin typeface="Georgia" pitchFamily="18" charset="0"/>
              </a:rPr>
              <a:t>školu zneklidňují nad potřebu“.</a:t>
            </a:r>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i="1" dirty="0" smtClean="0"/>
          </a:p>
          <a:p>
            <a:endParaRPr lang="cs-CZ" sz="1400"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899592" y="260648"/>
            <a:ext cx="7779694" cy="861774"/>
          </a:xfrm>
          <a:prstGeom prst="rect">
            <a:avLst/>
          </a:prstGeom>
          <a:noFill/>
        </p:spPr>
        <p:txBody>
          <a:bodyPr wrap="none" rtlCol="0">
            <a:spAutoFit/>
          </a:bodyPr>
          <a:lstStyle/>
          <a:p>
            <a:r>
              <a:rPr lang="cs-CZ" sz="3200" dirty="0" smtClean="0">
                <a:solidFill>
                  <a:srgbClr val="0070C0"/>
                </a:solidFill>
                <a:latin typeface="Georgia" pitchFamily="18" charset="0"/>
              </a:rPr>
              <a:t>Historie maturitní zkoušky na gymnáziích</a:t>
            </a:r>
          </a:p>
          <a:p>
            <a:endParaRPr lang="cs-CZ" dirty="0"/>
          </a:p>
        </p:txBody>
      </p:sp>
      <p:sp>
        <p:nvSpPr>
          <p:cNvPr id="3" name="TextovéPole 2"/>
          <p:cNvSpPr txBox="1"/>
          <p:nvPr/>
        </p:nvSpPr>
        <p:spPr>
          <a:xfrm>
            <a:off x="755576" y="1052736"/>
            <a:ext cx="7992888" cy="784830"/>
          </a:xfrm>
          <a:prstGeom prst="rect">
            <a:avLst/>
          </a:prstGeom>
          <a:noFill/>
        </p:spPr>
        <p:txBody>
          <a:bodyPr wrap="square" rtlCol="0">
            <a:spAutoFit/>
          </a:bodyPr>
          <a:lstStyle/>
          <a:p>
            <a:pPr marL="514350" indent="-514350" defTabSz="360000">
              <a:lnSpc>
                <a:spcPct val="90000"/>
              </a:lnSpc>
            </a:pPr>
            <a:r>
              <a:rPr lang="cs-CZ" sz="3200" dirty="0" smtClean="0">
                <a:solidFill>
                  <a:srgbClr val="FF0000"/>
                </a:solidFill>
                <a:latin typeface="Georgia" pitchFamily="18" charset="0"/>
              </a:rPr>
              <a:t>1919</a:t>
            </a:r>
            <a:r>
              <a:rPr lang="cs-CZ" sz="3600" dirty="0" smtClean="0">
                <a:solidFill>
                  <a:srgbClr val="FF0000"/>
                </a:solidFill>
                <a:latin typeface="Georgia" pitchFamily="18" charset="0"/>
              </a:rPr>
              <a:t>	</a:t>
            </a:r>
            <a:r>
              <a:rPr lang="cs-CZ" sz="2400" dirty="0" smtClean="0">
                <a:solidFill>
                  <a:srgbClr val="FF0000"/>
                </a:solidFill>
                <a:latin typeface="Georgia" pitchFamily="18" charset="0"/>
              </a:rPr>
              <a:t>Návrh JČMF</a:t>
            </a:r>
          </a:p>
          <a:p>
            <a:pPr marL="514350" indent="-514350" defTabSz="360000">
              <a:lnSpc>
                <a:spcPct val="90000"/>
              </a:lnSpc>
            </a:pPr>
            <a:r>
              <a:rPr lang="cs-CZ" sz="1400" dirty="0" smtClean="0">
                <a:latin typeface="Georgia" pitchFamily="18" charset="0"/>
              </a:rPr>
              <a:t>			Předseda JČMF </a:t>
            </a:r>
            <a:r>
              <a:rPr lang="de-DE" sz="1400" dirty="0" smtClean="0">
                <a:latin typeface="Georgia" pitchFamily="18" charset="0"/>
              </a:rPr>
              <a:t>1900 – 1922 </a:t>
            </a:r>
            <a:r>
              <a:rPr lang="cs-CZ" sz="1400" dirty="0" smtClean="0">
                <a:solidFill>
                  <a:srgbClr val="0070C0"/>
                </a:solidFill>
                <a:latin typeface="Georgia" pitchFamily="18" charset="0"/>
              </a:rPr>
              <a:t>Čeněk Strouhal </a:t>
            </a:r>
            <a:r>
              <a:rPr lang="de-DE" sz="1400" dirty="0" smtClean="0">
                <a:latin typeface="Georgia" pitchFamily="18" charset="0"/>
              </a:rPr>
              <a:t>(1850 – 1922)</a:t>
            </a:r>
            <a:endParaRPr lang="cs-CZ" b="1" dirty="0" smtClean="0">
              <a:latin typeface="Georgia" pitchFamily="18" charset="0"/>
              <a:cs typeface="Times New Roman" pitchFamily="16" charset="0"/>
            </a:endParaRPr>
          </a:p>
        </p:txBody>
      </p:sp>
      <p:pic>
        <p:nvPicPr>
          <p:cNvPr id="78850" name="Picture 2"/>
          <p:cNvPicPr>
            <a:picLocks noChangeAspect="1" noChangeArrowheads="1"/>
          </p:cNvPicPr>
          <p:nvPr/>
        </p:nvPicPr>
        <p:blipFill>
          <a:blip r:embed="rId3" cstate="print"/>
          <a:srcRect/>
          <a:stretch>
            <a:fillRect/>
          </a:stretch>
        </p:blipFill>
        <p:spPr bwMode="auto">
          <a:xfrm>
            <a:off x="755576" y="2060848"/>
            <a:ext cx="1008112" cy="1417801"/>
          </a:xfrm>
          <a:prstGeom prst="rect">
            <a:avLst/>
          </a:prstGeom>
          <a:noFill/>
          <a:ln w="9525">
            <a:noFill/>
            <a:miter lim="800000"/>
            <a:headEnd/>
            <a:tailEnd/>
          </a:ln>
        </p:spPr>
      </p:pic>
      <p:sp>
        <p:nvSpPr>
          <p:cNvPr id="6" name="TextovéPole 5"/>
          <p:cNvSpPr txBox="1"/>
          <p:nvPr/>
        </p:nvSpPr>
        <p:spPr>
          <a:xfrm>
            <a:off x="1907704" y="1916832"/>
            <a:ext cx="6768752" cy="4278094"/>
          </a:xfrm>
          <a:prstGeom prst="rect">
            <a:avLst/>
          </a:prstGeom>
          <a:noFill/>
        </p:spPr>
        <p:txBody>
          <a:bodyPr wrap="square" rtlCol="0">
            <a:spAutoFit/>
          </a:bodyPr>
          <a:lstStyle/>
          <a:p>
            <a:pPr>
              <a:buFont typeface="Arial" pitchFamily="34" charset="0"/>
              <a:buChar char="•"/>
            </a:pPr>
            <a:r>
              <a:rPr lang="cs-CZ" sz="1600" dirty="0" smtClean="0"/>
              <a:t>   </a:t>
            </a:r>
            <a:r>
              <a:rPr lang="cs-CZ" sz="1600" dirty="0" smtClean="0">
                <a:latin typeface="Georgia" pitchFamily="18" charset="0"/>
              </a:rPr>
              <a:t>zkrácení studia na gymnáziu na 6 let</a:t>
            </a:r>
          </a:p>
          <a:p>
            <a:pPr>
              <a:buFont typeface="Arial" pitchFamily="34" charset="0"/>
              <a:buChar char="•"/>
            </a:pPr>
            <a:r>
              <a:rPr lang="cs-CZ" sz="1600" dirty="0" smtClean="0">
                <a:latin typeface="Georgia" pitchFamily="18" charset="0"/>
              </a:rPr>
              <a:t>   absolventi by neskládali maturitní zkoušku</a:t>
            </a:r>
          </a:p>
          <a:p>
            <a:pPr>
              <a:buFont typeface="Arial" pitchFamily="34" charset="0"/>
              <a:buChar char="•"/>
            </a:pPr>
            <a:r>
              <a:rPr lang="cs-CZ" sz="1600" dirty="0" smtClean="0">
                <a:latin typeface="Georgia" pitchFamily="18" charset="0"/>
              </a:rPr>
              <a:t>   závěrečné vysvědčení</a:t>
            </a:r>
          </a:p>
          <a:p>
            <a:pPr>
              <a:buFont typeface="Arial" pitchFamily="34" charset="0"/>
              <a:buChar char="•"/>
            </a:pPr>
            <a:r>
              <a:rPr lang="cs-CZ" sz="1600" dirty="0" smtClean="0">
                <a:latin typeface="Georgia" pitchFamily="18" charset="0"/>
              </a:rPr>
              <a:t>   všechna práva řádného absolventa gymnázia</a:t>
            </a:r>
          </a:p>
          <a:p>
            <a:pPr>
              <a:buFont typeface="Arial" pitchFamily="34" charset="0"/>
              <a:buChar char="•"/>
            </a:pPr>
            <a:r>
              <a:rPr lang="cs-CZ" sz="1600" dirty="0" smtClean="0">
                <a:latin typeface="Georgia" pitchFamily="18" charset="0"/>
              </a:rPr>
              <a:t>   bez možnosti pokračovat ve studiu na vysoké škole</a:t>
            </a:r>
          </a:p>
          <a:p>
            <a:pPr>
              <a:buFont typeface="Arial" pitchFamily="34" charset="0"/>
              <a:buChar char="•"/>
            </a:pPr>
            <a:r>
              <a:rPr lang="cs-CZ" sz="1600" dirty="0" smtClean="0">
                <a:latin typeface="Georgia" pitchFamily="18" charset="0"/>
              </a:rPr>
              <a:t>   zájemci o vysokoškolské studium by pokračovali na </a:t>
            </a:r>
          </a:p>
          <a:p>
            <a:r>
              <a:rPr lang="cs-CZ" sz="1600" dirty="0" smtClean="0">
                <a:solidFill>
                  <a:srgbClr val="0070C0"/>
                </a:solidFill>
                <a:latin typeface="Georgia" pitchFamily="18" charset="0"/>
              </a:rPr>
              <a:t>    jednoroční vysokoškolské přípravce</a:t>
            </a:r>
          </a:p>
          <a:p>
            <a:pPr>
              <a:buFont typeface="Arial" pitchFamily="34" charset="0"/>
              <a:buChar char="•"/>
            </a:pPr>
            <a:r>
              <a:rPr lang="cs-CZ" sz="1600" dirty="0" smtClean="0">
                <a:latin typeface="Georgia" pitchFamily="18" charset="0"/>
              </a:rPr>
              <a:t>   přípravky by nebyly nutně u všech gymnázií</a:t>
            </a:r>
          </a:p>
          <a:p>
            <a:pPr>
              <a:buFont typeface="Arial" pitchFamily="34" charset="0"/>
              <a:buChar char="•"/>
            </a:pPr>
            <a:r>
              <a:rPr lang="cs-CZ" sz="1600" dirty="0" smtClean="0">
                <a:latin typeface="Georgia" pitchFamily="18" charset="0"/>
              </a:rPr>
              <a:t>   v každé přípravce tři souběžná oddělení</a:t>
            </a:r>
          </a:p>
          <a:p>
            <a:r>
              <a:rPr lang="cs-CZ" sz="1600" dirty="0" smtClean="0">
                <a:latin typeface="Georgia" pitchFamily="18" charset="0"/>
              </a:rPr>
              <a:t>	</a:t>
            </a:r>
            <a:r>
              <a:rPr lang="cs-CZ" sz="1600" dirty="0" smtClean="0">
                <a:solidFill>
                  <a:srgbClr val="0070C0"/>
                </a:solidFill>
                <a:latin typeface="Georgia" pitchFamily="18" charset="0"/>
              </a:rPr>
              <a:t>-  filologicko-historické</a:t>
            </a:r>
          </a:p>
          <a:p>
            <a:r>
              <a:rPr lang="cs-CZ" sz="1600" dirty="0" smtClean="0">
                <a:solidFill>
                  <a:srgbClr val="0070C0"/>
                </a:solidFill>
                <a:latin typeface="Georgia" pitchFamily="18" charset="0"/>
              </a:rPr>
              <a:t>	-  přírodovědné</a:t>
            </a:r>
          </a:p>
          <a:p>
            <a:r>
              <a:rPr lang="cs-CZ" sz="1600" dirty="0" smtClean="0">
                <a:solidFill>
                  <a:srgbClr val="0070C0"/>
                </a:solidFill>
                <a:latin typeface="Georgia" pitchFamily="18" charset="0"/>
              </a:rPr>
              <a:t>	-  matematické</a:t>
            </a:r>
          </a:p>
          <a:p>
            <a:pPr marL="180975" indent="-180975">
              <a:buFont typeface="Arial" pitchFamily="34" charset="0"/>
              <a:buChar char="•"/>
            </a:pPr>
            <a:r>
              <a:rPr lang="cs-CZ" sz="1600" dirty="0" smtClean="0">
                <a:latin typeface="Georgia" pitchFamily="18" charset="0"/>
              </a:rPr>
              <a:t>výuka v malých skupinách</a:t>
            </a:r>
          </a:p>
          <a:p>
            <a:pPr marL="180975" indent="-180975">
              <a:buFont typeface="Arial" pitchFamily="34" charset="0"/>
              <a:buChar char="•"/>
            </a:pPr>
            <a:r>
              <a:rPr lang="cs-CZ" sz="1600" dirty="0" smtClean="0">
                <a:latin typeface="Georgia" pitchFamily="18" charset="0"/>
              </a:rPr>
              <a:t>kombinace středoškolské a  vysokoškolské výuky</a:t>
            </a:r>
          </a:p>
          <a:p>
            <a:pPr marL="180975" indent="-180975">
              <a:buFont typeface="Arial" pitchFamily="34" charset="0"/>
              <a:buChar char="•"/>
            </a:pPr>
            <a:r>
              <a:rPr lang="cs-CZ" sz="1600" dirty="0" smtClean="0">
                <a:latin typeface="Georgia" pitchFamily="18" charset="0"/>
              </a:rPr>
              <a:t>v závěru studia vykonání </a:t>
            </a:r>
            <a:r>
              <a:rPr lang="cs-CZ" sz="1600" dirty="0" smtClean="0">
                <a:solidFill>
                  <a:srgbClr val="0070C0"/>
                </a:solidFill>
                <a:latin typeface="Georgia" pitchFamily="18" charset="0"/>
              </a:rPr>
              <a:t>maturitní zkoušky</a:t>
            </a:r>
          </a:p>
          <a:p>
            <a:pPr marL="180975" indent="-180975">
              <a:buFont typeface="Arial" pitchFamily="34" charset="0"/>
              <a:buChar char="•"/>
            </a:pPr>
            <a:r>
              <a:rPr lang="cs-CZ" sz="1600" dirty="0" smtClean="0">
                <a:solidFill>
                  <a:srgbClr val="0070C0"/>
                </a:solidFill>
                <a:latin typeface="Georgia" pitchFamily="18" charset="0"/>
              </a:rPr>
              <a:t>maturita by byla podmínkou postačující pro připuštění k vysokoškolskému studiu</a:t>
            </a:r>
            <a:endParaRPr lang="cs-CZ" sz="1600" dirty="0">
              <a:solidFill>
                <a:srgbClr val="0070C0"/>
              </a:solidFill>
              <a:latin typeface="Georgia" pitchFamily="18" charset="0"/>
            </a:endParaRPr>
          </a:p>
        </p:txBody>
      </p:sp>
      <p:pic>
        <p:nvPicPr>
          <p:cNvPr id="78851" name="Picture 3"/>
          <p:cNvPicPr>
            <a:picLocks noChangeAspect="1" noChangeArrowheads="1"/>
          </p:cNvPicPr>
          <p:nvPr/>
        </p:nvPicPr>
        <p:blipFill>
          <a:blip r:embed="rId4" cstate="print"/>
          <a:srcRect/>
          <a:stretch>
            <a:fillRect/>
          </a:stretch>
        </p:blipFill>
        <p:spPr bwMode="auto">
          <a:xfrm>
            <a:off x="6948264" y="1916832"/>
            <a:ext cx="1440160" cy="2149492"/>
          </a:xfrm>
          <a:prstGeom prst="rect">
            <a:avLst/>
          </a:prstGeom>
          <a:noFill/>
          <a:ln w="9525">
            <a:noFill/>
            <a:miter lim="800000"/>
            <a:headEnd/>
            <a:tailEnd/>
          </a:ln>
        </p:spPr>
      </p:pic>
      <p:sp>
        <p:nvSpPr>
          <p:cNvPr id="8" name="TextovéPole 7"/>
          <p:cNvSpPr txBox="1"/>
          <p:nvPr/>
        </p:nvSpPr>
        <p:spPr>
          <a:xfrm>
            <a:off x="395536" y="6165304"/>
            <a:ext cx="8063426" cy="261610"/>
          </a:xfrm>
          <a:prstGeom prst="rect">
            <a:avLst/>
          </a:prstGeom>
          <a:noFill/>
        </p:spPr>
        <p:txBody>
          <a:bodyPr wrap="none" rtlCol="0">
            <a:spAutoFit/>
          </a:bodyPr>
          <a:lstStyle/>
          <a:p>
            <a:r>
              <a:rPr lang="cs-CZ" sz="1100" i="1" dirty="0" smtClean="0">
                <a:solidFill>
                  <a:srgbClr val="0070C0"/>
                </a:solidFill>
                <a:latin typeface="Georgia" pitchFamily="18" charset="0"/>
              </a:rPr>
              <a:t>Zdroj: Morkes, František: Historický přehled postavení maturitní zkoušky a analýza jejích funkcí. UIV-Cermat, Praha 2003.</a:t>
            </a:r>
            <a:endParaRPr lang="cs-CZ" sz="1100" dirty="0">
              <a:latin typeface="Georgia"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899592" y="260648"/>
            <a:ext cx="7779694" cy="861774"/>
          </a:xfrm>
          <a:prstGeom prst="rect">
            <a:avLst/>
          </a:prstGeom>
          <a:noFill/>
        </p:spPr>
        <p:txBody>
          <a:bodyPr wrap="none" rtlCol="0">
            <a:spAutoFit/>
          </a:bodyPr>
          <a:lstStyle/>
          <a:p>
            <a:r>
              <a:rPr lang="cs-CZ" sz="3200" dirty="0" smtClean="0">
                <a:solidFill>
                  <a:srgbClr val="0070C0"/>
                </a:solidFill>
                <a:latin typeface="Georgia" pitchFamily="18" charset="0"/>
              </a:rPr>
              <a:t>Historie maturitní zkoušky na gymnáziích</a:t>
            </a:r>
          </a:p>
          <a:p>
            <a:endParaRPr lang="cs-CZ" dirty="0"/>
          </a:p>
        </p:txBody>
      </p:sp>
      <p:sp>
        <p:nvSpPr>
          <p:cNvPr id="3" name="TextovéPole 2"/>
          <p:cNvSpPr txBox="1"/>
          <p:nvPr/>
        </p:nvSpPr>
        <p:spPr>
          <a:xfrm>
            <a:off x="755576" y="1052736"/>
            <a:ext cx="7992888" cy="590931"/>
          </a:xfrm>
          <a:prstGeom prst="rect">
            <a:avLst/>
          </a:prstGeom>
          <a:noFill/>
        </p:spPr>
        <p:txBody>
          <a:bodyPr wrap="square" rtlCol="0">
            <a:spAutoFit/>
          </a:bodyPr>
          <a:lstStyle/>
          <a:p>
            <a:pPr marL="514350" indent="-514350">
              <a:lnSpc>
                <a:spcPct val="90000"/>
              </a:lnSpc>
            </a:pPr>
            <a:r>
              <a:rPr lang="cs-CZ" sz="3200" dirty="0" smtClean="0">
                <a:solidFill>
                  <a:srgbClr val="FF0000"/>
                </a:solidFill>
                <a:latin typeface="Georgia" pitchFamily="18" charset="0"/>
              </a:rPr>
              <a:t>1919</a:t>
            </a:r>
            <a:r>
              <a:rPr lang="cs-CZ" sz="3600" dirty="0" smtClean="0">
                <a:solidFill>
                  <a:srgbClr val="FF0000"/>
                </a:solidFill>
                <a:latin typeface="Georgia" pitchFamily="18" charset="0"/>
              </a:rPr>
              <a:t>   </a:t>
            </a:r>
            <a:r>
              <a:rPr lang="cs-CZ" sz="2400" dirty="0" smtClean="0">
                <a:solidFill>
                  <a:srgbClr val="FF0000"/>
                </a:solidFill>
                <a:latin typeface="Georgia" pitchFamily="18" charset="0"/>
              </a:rPr>
              <a:t>Návrh JČMF</a:t>
            </a:r>
          </a:p>
        </p:txBody>
      </p:sp>
      <p:sp>
        <p:nvSpPr>
          <p:cNvPr id="6" name="TextovéPole 5"/>
          <p:cNvSpPr txBox="1"/>
          <p:nvPr/>
        </p:nvSpPr>
        <p:spPr>
          <a:xfrm>
            <a:off x="899592" y="1700808"/>
            <a:ext cx="8064896" cy="4524315"/>
          </a:xfrm>
          <a:prstGeom prst="rect">
            <a:avLst/>
          </a:prstGeom>
          <a:noFill/>
        </p:spPr>
        <p:txBody>
          <a:bodyPr wrap="square" rtlCol="0">
            <a:spAutoFit/>
          </a:bodyPr>
          <a:lstStyle/>
          <a:p>
            <a:r>
              <a:rPr lang="cs-CZ" sz="1600" dirty="0" smtClean="0">
                <a:latin typeface="Georgia" pitchFamily="18" charset="0"/>
              </a:rPr>
              <a:t>Celý návrh JČMF byl strukturován do 11 základních bodů</a:t>
            </a:r>
          </a:p>
          <a:p>
            <a:pPr marL="342900" indent="-342900">
              <a:buFont typeface="+mj-lt"/>
              <a:buAutoNum type="arabicPeriod"/>
            </a:pPr>
            <a:r>
              <a:rPr lang="cs-CZ" sz="1600" dirty="0" smtClean="0">
                <a:solidFill>
                  <a:srgbClr val="0070C0"/>
                </a:solidFill>
                <a:latin typeface="Georgia" pitchFamily="18" charset="0"/>
              </a:rPr>
              <a:t>Reformovaná střední škola musí být ústavem všeobecně vzdělávacím</a:t>
            </a:r>
          </a:p>
          <a:p>
            <a:pPr marL="342900" indent="-342900">
              <a:buFont typeface="+mj-lt"/>
              <a:buAutoNum type="arabicPeriod"/>
            </a:pPr>
            <a:r>
              <a:rPr lang="cs-CZ" sz="1600" dirty="0" smtClean="0">
                <a:solidFill>
                  <a:srgbClr val="0070C0"/>
                </a:solidFill>
                <a:latin typeface="Georgia" pitchFamily="18" charset="0"/>
              </a:rPr>
              <a:t>Žáci po 5. třídě národní školy a dosažení věku 11 let přijímáni bez přijímací zkoušky</a:t>
            </a:r>
          </a:p>
          <a:p>
            <a:pPr marL="342900" indent="-342900">
              <a:buFont typeface="+mj-lt"/>
              <a:buAutoNum type="arabicPeriod"/>
            </a:pPr>
            <a:r>
              <a:rPr lang="cs-CZ" sz="1600" dirty="0" smtClean="0">
                <a:solidFill>
                  <a:srgbClr val="0070C0"/>
                </a:solidFill>
                <a:latin typeface="Georgia" pitchFamily="18" charset="0"/>
              </a:rPr>
              <a:t>Střední škola je šestiletá, stejná pro obě pohlaví</a:t>
            </a:r>
          </a:p>
          <a:p>
            <a:pPr marL="342900" indent="-342900">
              <a:buFont typeface="+mj-lt"/>
              <a:buAutoNum type="arabicPeriod"/>
            </a:pPr>
            <a:r>
              <a:rPr lang="cs-CZ" sz="1600" dirty="0" smtClean="0">
                <a:solidFill>
                  <a:srgbClr val="0070C0"/>
                </a:solidFill>
                <a:latin typeface="Georgia" pitchFamily="18" charset="0"/>
              </a:rPr>
              <a:t>První čtyři roky mají jednotnou osnovu společnou pro všechny žáky</a:t>
            </a:r>
          </a:p>
          <a:p>
            <a:pPr marL="342900" indent="-342900">
              <a:buFont typeface="+mj-lt"/>
              <a:buAutoNum type="arabicPeriod"/>
            </a:pPr>
            <a:r>
              <a:rPr lang="cs-CZ" sz="1600" dirty="0" smtClean="0">
                <a:solidFill>
                  <a:srgbClr val="0070C0"/>
                </a:solidFill>
                <a:latin typeface="Georgia" pitchFamily="18" charset="0"/>
              </a:rPr>
              <a:t>Čtyřletý společný základ je prost klasických jazyků</a:t>
            </a:r>
          </a:p>
          <a:p>
            <a:pPr marL="342900" indent="-342900">
              <a:buFont typeface="+mj-lt"/>
              <a:buAutoNum type="arabicPeriod"/>
            </a:pPr>
            <a:r>
              <a:rPr lang="cs-CZ" sz="1600" dirty="0" smtClean="0">
                <a:solidFill>
                  <a:srgbClr val="0070C0"/>
                </a:solidFill>
                <a:latin typeface="Georgia" pitchFamily="18" charset="0"/>
              </a:rPr>
              <a:t>Pátá a šestá třída má dva směry. Jeden s latinou, druhý bez latiny.</a:t>
            </a:r>
          </a:p>
          <a:p>
            <a:pPr marL="342900" indent="-342900">
              <a:buFont typeface="+mj-lt"/>
              <a:buAutoNum type="arabicPeriod"/>
            </a:pPr>
            <a:r>
              <a:rPr lang="cs-CZ" sz="1600" dirty="0" smtClean="0">
                <a:solidFill>
                  <a:srgbClr val="0070C0"/>
                </a:solidFill>
                <a:latin typeface="Georgia" pitchFamily="18" charset="0"/>
              </a:rPr>
              <a:t>Absolvuje-li žák úspěšně šest tříd, vystupuje ze školy bez maturitní zkoušky</a:t>
            </a:r>
          </a:p>
          <a:p>
            <a:pPr marL="342900" indent="-342900">
              <a:buFont typeface="+mj-lt"/>
              <a:buAutoNum type="arabicPeriod"/>
            </a:pPr>
            <a:r>
              <a:rPr lang="cs-CZ" sz="1600" dirty="0" smtClean="0">
                <a:solidFill>
                  <a:srgbClr val="0070C0"/>
                </a:solidFill>
                <a:latin typeface="Georgia" pitchFamily="18" charset="0"/>
              </a:rPr>
              <a:t>Ke každé škole budiž přičleněna jednoroční vysokoškolská přípravka</a:t>
            </a:r>
          </a:p>
          <a:p>
            <a:pPr marL="342900" indent="-342900">
              <a:buFont typeface="+mj-lt"/>
              <a:buAutoNum type="arabicPeriod"/>
            </a:pPr>
            <a:r>
              <a:rPr lang="cs-CZ" sz="1600" dirty="0" smtClean="0">
                <a:solidFill>
                  <a:srgbClr val="0070C0"/>
                </a:solidFill>
                <a:latin typeface="Georgia" pitchFamily="18" charset="0"/>
              </a:rPr>
              <a:t>Vysokoškolská přípravka má tři oddělení: filologicko-historické, přírodovědecké a matematické</a:t>
            </a:r>
          </a:p>
          <a:p>
            <a:pPr marL="342900" indent="-342900">
              <a:buFont typeface="+mj-lt"/>
              <a:buAutoNum type="arabicPeriod"/>
            </a:pPr>
            <a:r>
              <a:rPr lang="cs-CZ" sz="1600" dirty="0" smtClean="0">
                <a:solidFill>
                  <a:srgbClr val="0070C0"/>
                </a:solidFill>
                <a:latin typeface="Georgia" pitchFamily="18" charset="0"/>
              </a:rPr>
              <a:t>Kdo chce vstoupit na vysokoškolskou přípravku, dělá zkoušku z jednoho hlavního předmětu tohoto oddělení, který scházel ve třídě, z níž postupuje</a:t>
            </a:r>
          </a:p>
          <a:p>
            <a:pPr marL="342900" indent="-342900">
              <a:buFont typeface="+mj-lt"/>
              <a:buAutoNum type="arabicPeriod"/>
            </a:pPr>
            <a:r>
              <a:rPr lang="cs-CZ" sz="1600" dirty="0" smtClean="0">
                <a:solidFill>
                  <a:srgbClr val="0070C0"/>
                </a:solidFill>
                <a:latin typeface="Georgia" pitchFamily="18" charset="0"/>
              </a:rPr>
              <a:t>Úspěšná reforma středního školství předpokládá souběžnou úpravu ostatního školství</a:t>
            </a:r>
          </a:p>
          <a:p>
            <a:r>
              <a:rPr lang="cs-CZ" sz="1200" dirty="0" smtClean="0">
                <a:latin typeface="Georgia" pitchFamily="18" charset="0"/>
              </a:rPr>
              <a:t>Návrh zákona s 59 paragrafy a sedmdesátistránkovou důvodovou zprávou, který byl vypracován komisí MŠNO se již v některých bodech od původního návrhu  JČMF lišil zapadl a nebyl nikdy předložen parlamentu.</a:t>
            </a:r>
          </a:p>
          <a:p>
            <a:endParaRPr lang="cs-CZ" sz="1200" dirty="0" smtClean="0">
              <a:latin typeface="Georgia" pitchFamily="18" charset="0"/>
            </a:endParaRPr>
          </a:p>
          <a:p>
            <a:r>
              <a:rPr lang="cs-CZ" sz="1100" i="1" dirty="0" smtClean="0">
                <a:solidFill>
                  <a:srgbClr val="0070C0"/>
                </a:solidFill>
                <a:latin typeface="Georgia" pitchFamily="18" charset="0"/>
              </a:rPr>
              <a:t>Zdroj: Morkes, František: Historický přehled postavení maturitní zkoušky a analýza jejích funkcí. UIV-Cermat, Praha 2003.</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fontScale="90000"/>
          </a:bodyPr>
          <a:lstStyle/>
          <a:p>
            <a:r>
              <a:rPr lang="cs-CZ" sz="3200" dirty="0" smtClean="0">
                <a:solidFill>
                  <a:srgbClr val="0070C0"/>
                </a:solidFill>
                <a:latin typeface="Georgia" pitchFamily="18" charset="0"/>
              </a:rPr>
              <a:t/>
            </a:r>
            <a:br>
              <a:rPr lang="cs-CZ" sz="3200" dirty="0" smtClean="0">
                <a:solidFill>
                  <a:srgbClr val="0070C0"/>
                </a:solidFill>
                <a:latin typeface="Georgia" pitchFamily="18" charset="0"/>
              </a:rPr>
            </a:br>
            <a:r>
              <a:rPr lang="cs-CZ" sz="3200" dirty="0" smtClean="0">
                <a:solidFill>
                  <a:srgbClr val="0070C0"/>
                </a:solidFill>
                <a:latin typeface="Georgia" pitchFamily="18" charset="0"/>
              </a:rPr>
              <a:t>Jan Amos Komenský</a:t>
            </a:r>
            <a:br>
              <a:rPr lang="cs-CZ" sz="3200" dirty="0" smtClean="0">
                <a:solidFill>
                  <a:srgbClr val="0070C0"/>
                </a:solidFill>
                <a:latin typeface="Georgia" pitchFamily="18" charset="0"/>
              </a:rPr>
            </a:br>
            <a:r>
              <a:rPr lang="cs-CZ" sz="1400" dirty="0" smtClean="0">
                <a:solidFill>
                  <a:srgbClr val="0070C0"/>
                </a:solidFill>
                <a:latin typeface="Georgia" pitchFamily="18" charset="0"/>
              </a:rPr>
              <a:t>28. březen 1592 – 15. listopad 1670</a:t>
            </a:r>
            <a:r>
              <a:rPr lang="cs-CZ" sz="3200" dirty="0" smtClean="0">
                <a:solidFill>
                  <a:srgbClr val="0070C0"/>
                </a:solidFill>
                <a:latin typeface="Georgia" pitchFamily="18" charset="0"/>
              </a:rPr>
              <a:t/>
            </a:r>
            <a:br>
              <a:rPr lang="cs-CZ" sz="3200" dirty="0" smtClean="0">
                <a:solidFill>
                  <a:srgbClr val="0070C0"/>
                </a:solidFill>
                <a:latin typeface="Georgia" pitchFamily="18" charset="0"/>
              </a:rPr>
            </a:br>
            <a:endParaRPr lang="cs-CZ" sz="3200" dirty="0">
              <a:solidFill>
                <a:srgbClr val="0070C0"/>
              </a:solidFill>
              <a:latin typeface="Georgia" pitchFamily="18" charset="0"/>
            </a:endParaRPr>
          </a:p>
        </p:txBody>
      </p:sp>
      <p:pic>
        <p:nvPicPr>
          <p:cNvPr id="211970" name="Picture 2"/>
          <p:cNvPicPr>
            <a:picLocks noChangeAspect="1" noChangeArrowheads="1"/>
          </p:cNvPicPr>
          <p:nvPr/>
        </p:nvPicPr>
        <p:blipFill>
          <a:blip r:embed="rId3" cstate="print"/>
          <a:srcRect/>
          <a:stretch>
            <a:fillRect/>
          </a:stretch>
        </p:blipFill>
        <p:spPr bwMode="auto">
          <a:xfrm>
            <a:off x="3563888" y="1124744"/>
            <a:ext cx="2016224" cy="2583287"/>
          </a:xfrm>
          <a:prstGeom prst="rect">
            <a:avLst/>
          </a:prstGeom>
          <a:noFill/>
          <a:ln w="9525">
            <a:noFill/>
            <a:miter lim="800000"/>
            <a:headEnd/>
            <a:tailEnd/>
          </a:ln>
        </p:spPr>
      </p:pic>
      <p:pic>
        <p:nvPicPr>
          <p:cNvPr id="211971" name="Picture 3"/>
          <p:cNvPicPr>
            <a:picLocks noChangeAspect="1" noChangeArrowheads="1"/>
          </p:cNvPicPr>
          <p:nvPr/>
        </p:nvPicPr>
        <p:blipFill>
          <a:blip r:embed="rId4" cstate="print"/>
          <a:srcRect/>
          <a:stretch>
            <a:fillRect/>
          </a:stretch>
        </p:blipFill>
        <p:spPr bwMode="auto">
          <a:xfrm>
            <a:off x="611560" y="1556792"/>
            <a:ext cx="1980431" cy="3066474"/>
          </a:xfrm>
          <a:prstGeom prst="rect">
            <a:avLst/>
          </a:prstGeom>
          <a:noFill/>
          <a:ln w="9525">
            <a:noFill/>
            <a:miter lim="800000"/>
            <a:headEnd/>
            <a:tailEnd/>
          </a:ln>
        </p:spPr>
      </p:pic>
      <p:pic>
        <p:nvPicPr>
          <p:cNvPr id="211972" name="Picture 4"/>
          <p:cNvPicPr>
            <a:picLocks noChangeAspect="1" noChangeArrowheads="1"/>
          </p:cNvPicPr>
          <p:nvPr/>
        </p:nvPicPr>
        <p:blipFill>
          <a:blip r:embed="rId5" cstate="print"/>
          <a:srcRect/>
          <a:stretch>
            <a:fillRect/>
          </a:stretch>
        </p:blipFill>
        <p:spPr bwMode="auto">
          <a:xfrm>
            <a:off x="6444208" y="1484784"/>
            <a:ext cx="2319270" cy="3096344"/>
          </a:xfrm>
          <a:prstGeom prst="rect">
            <a:avLst/>
          </a:prstGeom>
          <a:noFill/>
          <a:ln w="9525">
            <a:noFill/>
            <a:miter lim="800000"/>
            <a:headEnd/>
            <a:tailEnd/>
          </a:ln>
        </p:spPr>
      </p:pic>
      <p:pic>
        <p:nvPicPr>
          <p:cNvPr id="211973" name="Picture 5"/>
          <p:cNvPicPr>
            <a:picLocks noChangeAspect="1" noChangeArrowheads="1"/>
          </p:cNvPicPr>
          <p:nvPr/>
        </p:nvPicPr>
        <p:blipFill>
          <a:blip r:embed="rId6" cstate="print"/>
          <a:srcRect/>
          <a:stretch>
            <a:fillRect/>
          </a:stretch>
        </p:blipFill>
        <p:spPr bwMode="auto">
          <a:xfrm>
            <a:off x="3563888" y="3933056"/>
            <a:ext cx="1952625" cy="2343150"/>
          </a:xfrm>
          <a:prstGeom prst="rect">
            <a:avLst/>
          </a:prstGeom>
          <a:noFill/>
          <a:ln w="9525">
            <a:noFill/>
            <a:miter lim="800000"/>
            <a:headEnd/>
            <a:tailEnd/>
          </a:ln>
        </p:spPr>
      </p:pic>
      <p:pic>
        <p:nvPicPr>
          <p:cNvPr id="211974" name="Picture 6"/>
          <p:cNvPicPr>
            <a:picLocks noChangeAspect="1" noChangeArrowheads="1"/>
          </p:cNvPicPr>
          <p:nvPr/>
        </p:nvPicPr>
        <p:blipFill>
          <a:blip r:embed="rId7" cstate="print"/>
          <a:srcRect/>
          <a:stretch>
            <a:fillRect/>
          </a:stretch>
        </p:blipFill>
        <p:spPr bwMode="auto">
          <a:xfrm>
            <a:off x="1115616" y="4941168"/>
            <a:ext cx="1296144" cy="1234155"/>
          </a:xfrm>
          <a:prstGeom prst="rect">
            <a:avLst/>
          </a:prstGeom>
          <a:noFill/>
          <a:ln w="9525">
            <a:noFill/>
            <a:miter lim="800000"/>
            <a:headEnd/>
            <a:tailEnd/>
          </a:ln>
        </p:spPr>
      </p:pic>
      <p:pic>
        <p:nvPicPr>
          <p:cNvPr id="211975" name="Picture 7"/>
          <p:cNvPicPr>
            <a:picLocks noChangeAspect="1" noChangeArrowheads="1"/>
          </p:cNvPicPr>
          <p:nvPr/>
        </p:nvPicPr>
        <p:blipFill>
          <a:blip r:embed="rId8" cstate="print"/>
          <a:srcRect/>
          <a:stretch>
            <a:fillRect/>
          </a:stretch>
        </p:blipFill>
        <p:spPr bwMode="auto">
          <a:xfrm>
            <a:off x="6948264" y="4869160"/>
            <a:ext cx="1224136" cy="1208834"/>
          </a:xfrm>
          <a:prstGeom prst="rect">
            <a:avLst/>
          </a:prstGeom>
          <a:noFill/>
          <a:ln w="9525">
            <a:noFill/>
            <a:miter lim="800000"/>
            <a:headEnd/>
            <a:tailEnd/>
          </a:ln>
        </p:spPr>
      </p:pic>
      <p:sp>
        <p:nvSpPr>
          <p:cNvPr id="9" name="TextovéPole 8"/>
          <p:cNvSpPr txBox="1"/>
          <p:nvPr/>
        </p:nvSpPr>
        <p:spPr>
          <a:xfrm>
            <a:off x="3491880" y="6381328"/>
            <a:ext cx="2090637" cy="276999"/>
          </a:xfrm>
          <a:prstGeom prst="rect">
            <a:avLst/>
          </a:prstGeom>
          <a:noFill/>
        </p:spPr>
        <p:txBody>
          <a:bodyPr wrap="none" rtlCol="0">
            <a:spAutoFit/>
          </a:bodyPr>
          <a:lstStyle/>
          <a:p>
            <a:r>
              <a:rPr lang="cs-CZ" sz="1200" dirty="0" smtClean="0">
                <a:latin typeface="Georgia" pitchFamily="18" charset="0"/>
              </a:rPr>
              <a:t>Universum = in uno versum</a:t>
            </a:r>
            <a:endParaRPr lang="cs-CZ" sz="1200" dirty="0">
              <a:latin typeface="Georgia"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467544" y="260648"/>
            <a:ext cx="8211742" cy="861774"/>
          </a:xfrm>
          <a:prstGeom prst="rect">
            <a:avLst/>
          </a:prstGeom>
          <a:noFill/>
        </p:spPr>
        <p:txBody>
          <a:bodyPr wrap="square" rtlCol="0">
            <a:spAutoFit/>
          </a:bodyPr>
          <a:lstStyle/>
          <a:p>
            <a:r>
              <a:rPr lang="cs-CZ" sz="3200" dirty="0" smtClean="0">
                <a:solidFill>
                  <a:srgbClr val="0070C0"/>
                </a:solidFill>
                <a:latin typeface="Georgia" pitchFamily="18" charset="0"/>
              </a:rPr>
              <a:t>Historie maturitní zkoušky na gymnáziích</a:t>
            </a:r>
          </a:p>
          <a:p>
            <a:endParaRPr lang="cs-CZ" dirty="0"/>
          </a:p>
        </p:txBody>
      </p:sp>
      <p:sp>
        <p:nvSpPr>
          <p:cNvPr id="3" name="TextovéPole 2"/>
          <p:cNvSpPr txBox="1"/>
          <p:nvPr/>
        </p:nvSpPr>
        <p:spPr>
          <a:xfrm>
            <a:off x="467544" y="908720"/>
            <a:ext cx="8280920" cy="590931"/>
          </a:xfrm>
          <a:prstGeom prst="rect">
            <a:avLst/>
          </a:prstGeom>
          <a:noFill/>
        </p:spPr>
        <p:txBody>
          <a:bodyPr wrap="square" rtlCol="0">
            <a:spAutoFit/>
          </a:bodyPr>
          <a:lstStyle/>
          <a:p>
            <a:pPr marL="514350" indent="-514350">
              <a:lnSpc>
                <a:spcPct val="90000"/>
              </a:lnSpc>
            </a:pPr>
            <a:r>
              <a:rPr lang="cs-CZ" sz="3200" dirty="0" smtClean="0">
                <a:solidFill>
                  <a:srgbClr val="FF0000"/>
                </a:solidFill>
                <a:latin typeface="Georgia" pitchFamily="18" charset="0"/>
              </a:rPr>
              <a:t>1919</a:t>
            </a:r>
            <a:r>
              <a:rPr lang="cs-CZ" sz="3600" dirty="0" smtClean="0">
                <a:solidFill>
                  <a:srgbClr val="FF0000"/>
                </a:solidFill>
                <a:latin typeface="Georgia" pitchFamily="18" charset="0"/>
              </a:rPr>
              <a:t>  </a:t>
            </a:r>
            <a:r>
              <a:rPr lang="cs-CZ" sz="2400" dirty="0" smtClean="0">
                <a:solidFill>
                  <a:srgbClr val="FF0000"/>
                </a:solidFill>
                <a:latin typeface="Georgia" pitchFamily="18" charset="0"/>
              </a:rPr>
              <a:t>Návrh JČMF</a:t>
            </a:r>
          </a:p>
        </p:txBody>
      </p:sp>
      <p:sp>
        <p:nvSpPr>
          <p:cNvPr id="6" name="TextovéPole 5"/>
          <p:cNvSpPr txBox="1"/>
          <p:nvPr/>
        </p:nvSpPr>
        <p:spPr>
          <a:xfrm>
            <a:off x="539552" y="1484784"/>
            <a:ext cx="8352928" cy="4632037"/>
          </a:xfrm>
          <a:prstGeom prst="rect">
            <a:avLst/>
          </a:prstGeom>
          <a:noFill/>
        </p:spPr>
        <p:txBody>
          <a:bodyPr wrap="square" rtlCol="0">
            <a:spAutoFit/>
          </a:bodyPr>
          <a:lstStyle/>
          <a:p>
            <a:r>
              <a:rPr lang="cs-CZ" sz="1600" dirty="0" smtClean="0">
                <a:latin typeface="Georgia" pitchFamily="18" charset="0"/>
              </a:rPr>
              <a:t>Návrh JČMF požadoval realizaci i dalších věcí:</a:t>
            </a:r>
          </a:p>
          <a:p>
            <a:endParaRPr lang="cs-CZ" sz="1600" dirty="0" smtClean="0">
              <a:latin typeface="Georgia" pitchFamily="18" charset="0"/>
            </a:endParaRPr>
          </a:p>
          <a:p>
            <a:pPr>
              <a:buFont typeface="Arial" pitchFamily="34" charset="0"/>
              <a:buChar char="•"/>
            </a:pPr>
            <a:r>
              <a:rPr lang="cs-CZ" sz="1600" dirty="0" smtClean="0">
                <a:latin typeface="Georgia" pitchFamily="18" charset="0"/>
              </a:rPr>
              <a:t>   důraz na momenty všeobecně vzdělávací</a:t>
            </a:r>
          </a:p>
          <a:p>
            <a:pPr>
              <a:buFont typeface="Arial" pitchFamily="34" charset="0"/>
              <a:buChar char="•"/>
            </a:pPr>
            <a:r>
              <a:rPr lang="cs-CZ" sz="1600" dirty="0" smtClean="0">
                <a:latin typeface="Georgia" pitchFamily="18" charset="0"/>
              </a:rPr>
              <a:t>   z výuky má být odstraněno vše odbornické</a:t>
            </a:r>
          </a:p>
          <a:p>
            <a:pPr>
              <a:buFont typeface="Arial" pitchFamily="34" charset="0"/>
              <a:buChar char="•"/>
              <a:tabLst>
                <a:tab pos="180975" algn="l"/>
              </a:tabLst>
            </a:pPr>
            <a:r>
              <a:rPr lang="cs-CZ" sz="1600" dirty="0" smtClean="0">
                <a:latin typeface="Georgia" pitchFamily="18" charset="0"/>
              </a:rPr>
              <a:t>   požadavky na žáky proti současnému stavu mají být zvýšeny, a to hlavně v posuzování 	bezpečného ovládání látky</a:t>
            </a:r>
          </a:p>
          <a:p>
            <a:pPr>
              <a:buFont typeface="Arial" pitchFamily="34" charset="0"/>
              <a:buChar char="•"/>
            </a:pPr>
            <a:r>
              <a:rPr lang="cs-CZ" sz="1600" dirty="0" smtClean="0">
                <a:latin typeface="Georgia" pitchFamily="18" charset="0"/>
              </a:rPr>
              <a:t>   výuka měla být pouze dopolední</a:t>
            </a:r>
          </a:p>
          <a:p>
            <a:pPr>
              <a:buFont typeface="Arial" pitchFamily="34" charset="0"/>
              <a:buChar char="•"/>
            </a:pPr>
            <a:r>
              <a:rPr lang="cs-CZ" sz="1600" dirty="0" smtClean="0">
                <a:latin typeface="Georgia" pitchFamily="18" charset="0"/>
              </a:rPr>
              <a:t>   v žádné třídě neměl počet týdenních hodin přesáhnout 30</a:t>
            </a:r>
          </a:p>
          <a:p>
            <a:pPr marL="180975" indent="-180975">
              <a:buFont typeface="Arial" pitchFamily="34" charset="0"/>
              <a:buChar char="•"/>
            </a:pPr>
            <a:r>
              <a:rPr lang="cs-CZ" sz="1600" dirty="0" smtClean="0">
                <a:latin typeface="Georgia" pitchFamily="18" charset="0"/>
              </a:rPr>
              <a:t>za podmínku úspěšné práce požadoval návrh snížení počtu žáků ve třídách (30)</a:t>
            </a:r>
          </a:p>
          <a:p>
            <a:pPr marL="180975" indent="-180975">
              <a:buFont typeface="Arial" pitchFamily="34" charset="0"/>
              <a:buChar char="•"/>
            </a:pPr>
            <a:r>
              <a:rPr lang="cs-CZ" sz="1600" dirty="0" smtClean="0">
                <a:latin typeface="Georgia" pitchFamily="18" charset="0"/>
              </a:rPr>
              <a:t>při jazykové výuce skupiny maximálně o 10 žácích</a:t>
            </a:r>
          </a:p>
          <a:p>
            <a:pPr marL="180975" indent="-180975">
              <a:buFont typeface="Arial" pitchFamily="34" charset="0"/>
              <a:buChar char="•"/>
            </a:pPr>
            <a:r>
              <a:rPr lang="cs-CZ" sz="1600" dirty="0" smtClean="0">
                <a:latin typeface="Georgia" pitchFamily="18" charset="0"/>
              </a:rPr>
              <a:t>návrh konstatoval, že latina a řečtina nenáleží na SŠ jako předměty všeobecně vzdělávací</a:t>
            </a:r>
          </a:p>
          <a:p>
            <a:pPr marL="180975" indent="-180975">
              <a:buFont typeface="Arial" pitchFamily="34" charset="0"/>
              <a:buChar char="•"/>
            </a:pPr>
            <a:r>
              <a:rPr lang="cs-CZ" sz="1600" dirty="0" smtClean="0">
                <a:latin typeface="Georgia" pitchFamily="18" charset="0"/>
              </a:rPr>
              <a:t>v M a Dg musí být látka omezena na minimum potřebné pro všeobecné vzdělání</a:t>
            </a:r>
          </a:p>
          <a:p>
            <a:pPr marL="180975" indent="-180975">
              <a:buFont typeface="Arial" pitchFamily="34" charset="0"/>
              <a:buChar char="•"/>
            </a:pPr>
            <a:r>
              <a:rPr lang="cs-CZ" sz="1600" dirty="0" smtClean="0">
                <a:latin typeface="Georgia" pitchFamily="18" charset="0"/>
              </a:rPr>
              <a:t>definoval povinné vyučované moderní jazyky (FJ, AJ, NJ, slovanské jazyky)</a:t>
            </a:r>
          </a:p>
          <a:p>
            <a:pPr marL="180975" indent="-180975">
              <a:buFont typeface="Arial" pitchFamily="34" charset="0"/>
              <a:buChar char="•"/>
            </a:pPr>
            <a:r>
              <a:rPr lang="cs-CZ" sz="1600" dirty="0" smtClean="0">
                <a:latin typeface="Georgia" pitchFamily="18" charset="0"/>
              </a:rPr>
              <a:t>návrh dával v úvahu, zda by se vyučovací hodiny neměly zkrátit na 45 minut</a:t>
            </a:r>
          </a:p>
          <a:p>
            <a:pPr marL="180975" indent="-180975"/>
            <a:r>
              <a:rPr lang="cs-CZ" sz="1600" dirty="0" smtClean="0">
                <a:latin typeface="Georgia" pitchFamily="18" charset="0"/>
              </a:rPr>
              <a:t>    </a:t>
            </a:r>
            <a:r>
              <a:rPr lang="cs-CZ" sz="1600" dirty="0" smtClean="0">
                <a:solidFill>
                  <a:srgbClr val="0070C0"/>
                </a:solidFill>
                <a:latin typeface="Georgia" pitchFamily="18" charset="0"/>
              </a:rPr>
              <a:t>(historicky první zmínka o takové délce dnes běžné vyučovací hodiny)</a:t>
            </a:r>
          </a:p>
          <a:p>
            <a:pPr marL="180975" indent="-180975"/>
            <a:endParaRPr lang="cs-CZ" sz="1600" dirty="0" smtClean="0">
              <a:solidFill>
                <a:srgbClr val="0070C0"/>
              </a:solidFill>
              <a:latin typeface="Georgia" pitchFamily="18" charset="0"/>
            </a:endParaRPr>
          </a:p>
          <a:p>
            <a:pPr marL="180975" indent="-180975"/>
            <a:endParaRPr lang="cs-CZ" sz="1600" dirty="0" smtClean="0">
              <a:solidFill>
                <a:srgbClr val="0070C0"/>
              </a:solidFill>
              <a:latin typeface="Georgia" pitchFamily="18" charset="0"/>
            </a:endParaRPr>
          </a:p>
          <a:p>
            <a:pPr marL="180975" indent="-180975"/>
            <a:endParaRPr lang="cs-CZ" sz="1200" i="1" dirty="0" smtClean="0">
              <a:latin typeface="Georgia" pitchFamily="18" charset="0"/>
            </a:endParaRPr>
          </a:p>
          <a:p>
            <a:pPr marL="180975" indent="-180975"/>
            <a:r>
              <a:rPr lang="cs-CZ" sz="1100" i="1" dirty="0" smtClean="0">
                <a:solidFill>
                  <a:srgbClr val="0070C0"/>
                </a:solidFill>
                <a:latin typeface="Georgia" pitchFamily="18" charset="0"/>
              </a:rPr>
              <a:t>Zdroj: Morkes, František: Historický přehled postavení maturitní zkoušky a analýza jejích funkcí. UIV-Cermat, Praha 2003</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467544" y="260648"/>
            <a:ext cx="8211742" cy="861774"/>
          </a:xfrm>
          <a:prstGeom prst="rect">
            <a:avLst/>
          </a:prstGeom>
          <a:noFill/>
        </p:spPr>
        <p:txBody>
          <a:bodyPr wrap="square" rtlCol="0">
            <a:spAutoFit/>
          </a:bodyPr>
          <a:lstStyle/>
          <a:p>
            <a:r>
              <a:rPr lang="cs-CZ" sz="3200" dirty="0" smtClean="0">
                <a:solidFill>
                  <a:srgbClr val="0070C0"/>
                </a:solidFill>
                <a:latin typeface="Georgia" pitchFamily="18" charset="0"/>
              </a:rPr>
              <a:t>Historie maturitní zkoušky na gymnáziích</a:t>
            </a:r>
          </a:p>
          <a:p>
            <a:endParaRPr lang="cs-CZ" dirty="0"/>
          </a:p>
        </p:txBody>
      </p:sp>
      <p:sp>
        <p:nvSpPr>
          <p:cNvPr id="3" name="TextovéPole 2"/>
          <p:cNvSpPr txBox="1"/>
          <p:nvPr/>
        </p:nvSpPr>
        <p:spPr>
          <a:xfrm>
            <a:off x="467544" y="908720"/>
            <a:ext cx="8280920" cy="590931"/>
          </a:xfrm>
          <a:prstGeom prst="rect">
            <a:avLst/>
          </a:prstGeom>
          <a:noFill/>
        </p:spPr>
        <p:txBody>
          <a:bodyPr wrap="square" rtlCol="0">
            <a:spAutoFit/>
          </a:bodyPr>
          <a:lstStyle/>
          <a:p>
            <a:pPr marL="514350" indent="-514350">
              <a:lnSpc>
                <a:spcPct val="90000"/>
              </a:lnSpc>
            </a:pPr>
            <a:r>
              <a:rPr lang="cs-CZ" sz="3600" dirty="0" smtClean="0">
                <a:solidFill>
                  <a:srgbClr val="FF0000"/>
                </a:solidFill>
                <a:latin typeface="Georgia" pitchFamily="18" charset="0"/>
              </a:rPr>
              <a:t>1919  </a:t>
            </a:r>
            <a:r>
              <a:rPr lang="cs-CZ" sz="2400" dirty="0" smtClean="0">
                <a:solidFill>
                  <a:srgbClr val="FF0000"/>
                </a:solidFill>
                <a:latin typeface="Georgia" pitchFamily="18" charset="0"/>
              </a:rPr>
              <a:t>Návrh JČMF</a:t>
            </a:r>
          </a:p>
        </p:txBody>
      </p:sp>
      <p:sp>
        <p:nvSpPr>
          <p:cNvPr id="6" name="TextovéPole 5"/>
          <p:cNvSpPr txBox="1"/>
          <p:nvPr/>
        </p:nvSpPr>
        <p:spPr>
          <a:xfrm>
            <a:off x="539552" y="1484784"/>
            <a:ext cx="8352928" cy="4324261"/>
          </a:xfrm>
          <a:prstGeom prst="rect">
            <a:avLst/>
          </a:prstGeom>
          <a:noFill/>
        </p:spPr>
        <p:txBody>
          <a:bodyPr wrap="square" rtlCol="0">
            <a:spAutoFit/>
          </a:bodyPr>
          <a:lstStyle/>
          <a:p>
            <a:r>
              <a:rPr lang="cs-CZ" sz="2000" dirty="0" smtClean="0">
                <a:latin typeface="Georgia" pitchFamily="18" charset="0"/>
              </a:rPr>
              <a:t>Závěrečná pasáž návrhu:</a:t>
            </a:r>
          </a:p>
          <a:p>
            <a:endParaRPr lang="cs-CZ" sz="1600" dirty="0" smtClean="0">
              <a:latin typeface="Georgia" pitchFamily="18" charset="0"/>
            </a:endParaRPr>
          </a:p>
          <a:p>
            <a:pPr algn="just"/>
            <a:r>
              <a:rPr lang="cs-CZ" sz="1600" i="1" dirty="0" smtClean="0">
                <a:solidFill>
                  <a:srgbClr val="0070C0"/>
                </a:solidFill>
                <a:latin typeface="Georgia" pitchFamily="18" charset="0"/>
              </a:rPr>
              <a:t>„</a:t>
            </a:r>
            <a:r>
              <a:rPr lang="cs-CZ" sz="2000" i="1" dirty="0" smtClean="0">
                <a:solidFill>
                  <a:srgbClr val="0070C0"/>
                </a:solidFill>
                <a:latin typeface="Georgia" pitchFamily="18" charset="0"/>
              </a:rPr>
              <a:t>Vysoké školy právem si stěžují, že posluchači na ně vstupující nejsou dostatečně připraveni. Příčiny tohoto jevu jsou dvě. Po maturitě vstupují na vysokou školu jednak jednotlivci, kteří zneužívají dnešní – až přílišné – blahovůle, s nouzí prošli střední školou a na vysokou školu vůbec nepatří, jednak posluchači, kteří jsou schopni, ale nemohli rozvinout své speciální schopnosti při nynějších osnovách středních škol. Vedle toho nutno uvážiti, že tací žáci jsou zdržováni ve svém vývoji žáky první kategorie, tj. žáky málo schopnými nebo vůbec neschopnými, a konečně i žáky, kteří vůbec nemíní dál studovati a pro které studium končí střední školou.“</a:t>
            </a:r>
          </a:p>
          <a:p>
            <a:pPr marL="180975" indent="-180975"/>
            <a:endParaRPr lang="cs-CZ" sz="1600" dirty="0" smtClean="0">
              <a:solidFill>
                <a:srgbClr val="0070C0"/>
              </a:solidFill>
              <a:latin typeface="Georgia" pitchFamily="18" charset="0"/>
            </a:endParaRPr>
          </a:p>
          <a:p>
            <a:pPr marL="180975" indent="-180975"/>
            <a:endParaRPr lang="cs-CZ" sz="1200" i="1" dirty="0" smtClean="0">
              <a:latin typeface="Georgia" pitchFamily="18" charset="0"/>
            </a:endParaRPr>
          </a:p>
          <a:p>
            <a:pPr marL="180975" indent="-180975"/>
            <a:r>
              <a:rPr lang="cs-CZ" sz="1100" i="1" dirty="0" smtClean="0">
                <a:solidFill>
                  <a:srgbClr val="0070C0"/>
                </a:solidFill>
                <a:latin typeface="Georgia" pitchFamily="18" charset="0"/>
              </a:rPr>
              <a:t>Zdroj: Morkes, František: Historický přehled postavení maturitní zkoušky a analýza jejích funkcí. UIV-Cermat, Praha 2003.</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95536" y="260648"/>
            <a:ext cx="8229600" cy="576064"/>
          </a:xfrm>
        </p:spPr>
        <p:txBody>
          <a:bodyPr>
            <a:normAutofit fontScale="90000"/>
          </a:bodyPr>
          <a:lstStyle/>
          <a:p>
            <a:r>
              <a:rPr lang="cs-CZ" dirty="0" smtClean="0"/>
              <a:t/>
            </a:r>
            <a:br>
              <a:rPr lang="cs-CZ" dirty="0" smtClean="0"/>
            </a:br>
            <a:r>
              <a:rPr lang="cs-CZ" dirty="0" smtClean="0"/>
              <a:t/>
            </a:r>
            <a:br>
              <a:rPr lang="cs-CZ" dirty="0" smtClean="0"/>
            </a:br>
            <a:r>
              <a:rPr lang="cs-CZ" sz="3600" dirty="0" smtClean="0">
                <a:solidFill>
                  <a:srgbClr val="0070C0"/>
                </a:solidFill>
                <a:latin typeface="Georgia" pitchFamily="18" charset="0"/>
              </a:rPr>
              <a:t>Historie maturitní zkoušky na gymnáziích</a:t>
            </a:r>
            <a:r>
              <a:rPr lang="cs-CZ" sz="2700" dirty="0" smtClean="0"/>
              <a:t/>
            </a:r>
            <a:br>
              <a:rPr lang="cs-CZ" sz="2700" dirty="0" smtClean="0"/>
            </a:br>
            <a:r>
              <a:rPr lang="cs-CZ" sz="2700" dirty="0" smtClean="0"/>
              <a:t/>
            </a:r>
            <a:br>
              <a:rPr lang="cs-CZ" sz="2700" dirty="0" smtClean="0"/>
            </a:br>
            <a:r>
              <a:rPr lang="cs-CZ" dirty="0" smtClean="0"/>
              <a:t> </a:t>
            </a:r>
            <a:r>
              <a:rPr lang="cs-CZ" sz="1800" dirty="0" smtClean="0"/>
              <a:t>		</a:t>
            </a:r>
            <a:br>
              <a:rPr lang="cs-CZ" sz="1800" dirty="0" smtClean="0"/>
            </a:br>
            <a:endParaRPr lang="cs-CZ" sz="1800" dirty="0"/>
          </a:p>
        </p:txBody>
      </p:sp>
      <p:sp>
        <p:nvSpPr>
          <p:cNvPr id="3" name="Obdélník 2"/>
          <p:cNvSpPr/>
          <p:nvPr/>
        </p:nvSpPr>
        <p:spPr>
          <a:xfrm>
            <a:off x="285720" y="1214422"/>
            <a:ext cx="8606760" cy="4893647"/>
          </a:xfrm>
          <a:prstGeom prst="rect">
            <a:avLst/>
          </a:prstGeom>
        </p:spPr>
        <p:txBody>
          <a:bodyPr wrap="square">
            <a:spAutoFit/>
          </a:bodyPr>
          <a:lstStyle/>
          <a:p>
            <a:pPr>
              <a:spcBef>
                <a:spcPct val="50000"/>
              </a:spcBef>
            </a:pPr>
            <a:r>
              <a:rPr lang="cs-CZ" sz="3200" dirty="0" smtClean="0">
                <a:solidFill>
                  <a:srgbClr val="FF0000"/>
                </a:solidFill>
                <a:latin typeface="Georgia" pitchFamily="18" charset="0"/>
              </a:rPr>
              <a:t>1923</a:t>
            </a:r>
            <a:endParaRPr lang="cs-CZ" dirty="0" smtClean="0">
              <a:latin typeface="Georgia" pitchFamily="18" charset="0"/>
            </a:endParaRPr>
          </a:p>
          <a:p>
            <a:pPr marL="342900" indent="-342900">
              <a:spcBef>
                <a:spcPct val="50000"/>
              </a:spcBef>
              <a:buFont typeface="Arial" pitchFamily="34" charset="0"/>
              <a:buChar char="•"/>
            </a:pPr>
            <a:r>
              <a:rPr lang="cs-CZ" dirty="0" smtClean="0">
                <a:latin typeface="Georgia" pitchFamily="18" charset="0"/>
              </a:rPr>
              <a:t>Zřízeno reformní oddělení  MŠNO   </a:t>
            </a:r>
          </a:p>
          <a:p>
            <a:pPr marL="342900" indent="-342900">
              <a:spcBef>
                <a:spcPct val="50000"/>
              </a:spcBef>
              <a:buFont typeface="Arial" pitchFamily="34" charset="0"/>
              <a:buChar char="•"/>
            </a:pPr>
            <a:r>
              <a:rPr lang="cs-CZ" dirty="0" smtClean="0">
                <a:latin typeface="Georgia" pitchFamily="18" charset="0"/>
                <a:cs typeface="Times New Roman" pitchFamily="18" charset="0"/>
              </a:rPr>
              <a:t>Oddělení vedené F. Maškem, ministerským radou, vypracovalo</a:t>
            </a:r>
            <a:r>
              <a:rPr lang="cs-CZ" dirty="0" smtClean="0">
                <a:latin typeface="Georgia" pitchFamily="18" charset="0"/>
              </a:rPr>
              <a:t> nejen</a:t>
            </a:r>
            <a:r>
              <a:rPr lang="cs-CZ" dirty="0" smtClean="0">
                <a:latin typeface="Georgia" pitchFamily="18" charset="0"/>
                <a:cs typeface="Times New Roman" pitchFamily="18" charset="0"/>
              </a:rPr>
              <a:t> </a:t>
            </a:r>
            <a:r>
              <a:rPr lang="cs-CZ" dirty="0" smtClean="0">
                <a:latin typeface="Georgia" pitchFamily="18" charset="0"/>
              </a:rPr>
              <a:t> </a:t>
            </a:r>
            <a:r>
              <a:rPr lang="cs-CZ" dirty="0" smtClean="0">
                <a:latin typeface="Georgia" pitchFamily="18" charset="0"/>
                <a:cs typeface="Times New Roman" pitchFamily="18" charset="0"/>
              </a:rPr>
              <a:t>rámcový návrh zákona na úpravu střední školy, ale také školy</a:t>
            </a:r>
            <a:r>
              <a:rPr lang="cs-CZ" dirty="0" smtClean="0">
                <a:latin typeface="Georgia" pitchFamily="18" charset="0"/>
              </a:rPr>
              <a:t> </a:t>
            </a:r>
            <a:r>
              <a:rPr lang="cs-CZ" dirty="0" smtClean="0">
                <a:latin typeface="Georgia" pitchFamily="18" charset="0"/>
                <a:cs typeface="Times New Roman" pitchFamily="18" charset="0"/>
              </a:rPr>
              <a:t>měšťanské, včetně úpravy vzdělávání učitelů národních</a:t>
            </a:r>
            <a:r>
              <a:rPr lang="cs-CZ" dirty="0" smtClean="0">
                <a:latin typeface="Georgia" pitchFamily="18" charset="0"/>
              </a:rPr>
              <a:t> škol.</a:t>
            </a:r>
            <a:r>
              <a:rPr lang="cs-CZ" dirty="0" smtClean="0">
                <a:latin typeface="Georgia" pitchFamily="18" charset="0"/>
                <a:cs typeface="Times New Roman" pitchFamily="18" charset="0"/>
              </a:rPr>
              <a:t> Východiskem bylo přesvědčení, že               </a:t>
            </a:r>
            <a:r>
              <a:rPr lang="cs-CZ" dirty="0" smtClean="0">
                <a:solidFill>
                  <a:srgbClr val="FF0000"/>
                </a:solidFill>
                <a:latin typeface="Georgia" pitchFamily="18" charset="0"/>
                <a:cs typeface="Times New Roman" pitchFamily="18" charset="0"/>
              </a:rPr>
              <a:t>"škola určitého státu a národa má vyrůstati ze zvláštních poměrů tohoto státu 	  a národa i z pedagogické tradice a zkušeností v nich nahromaděných a nesmí mechanicky přejímat z ciziny myšlenky tam vzniklé a t</a:t>
            </a:r>
            <a:r>
              <a:rPr lang="cs-CZ" dirty="0" smtClean="0">
                <a:solidFill>
                  <a:srgbClr val="FF0000"/>
                </a:solidFill>
                <a:latin typeface="Georgia" pitchFamily="18" charset="0"/>
              </a:rPr>
              <a:t>ř</a:t>
            </a:r>
            <a:r>
              <a:rPr lang="cs-CZ" dirty="0" smtClean="0">
                <a:solidFill>
                  <a:srgbClr val="FF0000"/>
                </a:solidFill>
                <a:latin typeface="Georgia" pitchFamily="18" charset="0"/>
                <a:cs typeface="Times New Roman" pitchFamily="18" charset="0"/>
              </a:rPr>
              <a:t>eba i vyzkoušené“</a:t>
            </a:r>
            <a:endParaRPr lang="cs-CZ" dirty="0" smtClean="0">
              <a:solidFill>
                <a:srgbClr val="FF0000"/>
              </a:solidFill>
              <a:latin typeface="Georgia" pitchFamily="18" charset="0"/>
            </a:endParaRPr>
          </a:p>
          <a:p>
            <a:pPr>
              <a:spcBef>
                <a:spcPct val="50000"/>
              </a:spcBef>
              <a:tabLst>
                <a:tab pos="0" algn="l"/>
              </a:tabLst>
            </a:pPr>
            <a:r>
              <a:rPr lang="cs-CZ" sz="1600" dirty="0" smtClean="0">
                <a:latin typeface="Georgia" pitchFamily="18" charset="0"/>
                <a:cs typeface="Times New Roman" pitchFamily="18" charset="0"/>
              </a:rPr>
              <a:t>Nicméně ze znalosti cizího školství a jeho vývoje může čerpat leckterý nový podnět. Zajímavým faktem bylo, že návrh zákona pracoval i s novým termínem </a:t>
            </a:r>
            <a:r>
              <a:rPr lang="cs-CZ" sz="1600" dirty="0" smtClean="0">
                <a:solidFill>
                  <a:srgbClr val="0070C0"/>
                </a:solidFill>
                <a:latin typeface="Georgia" pitchFamily="18" charset="0"/>
                <a:cs typeface="Times New Roman" pitchFamily="18" charset="0"/>
              </a:rPr>
              <a:t>normální střední škola</a:t>
            </a:r>
            <a:r>
              <a:rPr lang="cs-CZ" sz="1600" b="1" dirty="0" smtClean="0">
                <a:latin typeface="Georgia" pitchFamily="18" charset="0"/>
                <a:cs typeface="Times New Roman" pitchFamily="18" charset="0"/>
              </a:rPr>
              <a:t>, </a:t>
            </a:r>
            <a:r>
              <a:rPr lang="cs-CZ" sz="1600" dirty="0" smtClean="0">
                <a:latin typeface="Georgia" pitchFamily="18" charset="0"/>
                <a:cs typeface="Times New Roman" pitchFamily="18" charset="0"/>
              </a:rPr>
              <a:t>která byla obsahově</a:t>
            </a:r>
            <a:r>
              <a:rPr lang="cs-CZ" sz="1600" dirty="0" smtClean="0">
                <a:latin typeface="Georgia" pitchFamily="18" charset="0"/>
              </a:rPr>
              <a:t> pova</a:t>
            </a:r>
            <a:r>
              <a:rPr lang="cs-CZ" sz="1600" dirty="0" smtClean="0">
                <a:latin typeface="Georgia" pitchFamily="18" charset="0"/>
                <a:cs typeface="Times New Roman" pitchFamily="18" charset="0"/>
              </a:rPr>
              <a:t>žována za daných</a:t>
            </a:r>
            <a:r>
              <a:rPr lang="cs-CZ" sz="1600" dirty="0" smtClean="0">
                <a:latin typeface="Georgia" pitchFamily="18" charset="0"/>
              </a:rPr>
              <a:t> </a:t>
            </a:r>
            <a:r>
              <a:rPr lang="cs-CZ" sz="1600" dirty="0" smtClean="0">
                <a:latin typeface="Georgia" pitchFamily="18" charset="0"/>
                <a:cs typeface="Times New Roman" pitchFamily="18" charset="0"/>
              </a:rPr>
              <a:t>okolností za nejlepší. Reformu se ale nepodařilo prosadit. Autoři materiálu zdůraznili i myšlenku, že i když reforma školství může mít vedle cílu ryze kulturních také cíle jiné, nestálo by zato pronikavě reformovat školu, pokud by nová úprava nesměřovala ke zvýšení úrovně všech vrstev národa.			</a:t>
            </a:r>
            <a:r>
              <a:rPr lang="cs-CZ" sz="3200" dirty="0" smtClean="0">
                <a:solidFill>
                  <a:srgbClr val="FF0000"/>
                </a:solidFill>
                <a:latin typeface="Georgia" pitchFamily="18" charset="0"/>
                <a:cs typeface="Times New Roman" pitchFamily="18" charset="0"/>
              </a:rPr>
              <a:t>1927	</a:t>
            </a:r>
            <a:r>
              <a:rPr lang="cs-CZ" sz="2000" dirty="0" smtClean="0">
                <a:latin typeface="Georgia" pitchFamily="18" charset="0"/>
                <a:cs typeface="Times New Roman" pitchFamily="18" charset="0"/>
              </a:rPr>
              <a:t>Úprava počtu hodin na středních školách</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rmAutofit/>
          </a:bodyPr>
          <a:lstStyle/>
          <a:p>
            <a:r>
              <a:rPr lang="cs-CZ" sz="2400" dirty="0" smtClean="0">
                <a:solidFill>
                  <a:srgbClr val="0070C0"/>
                </a:solidFill>
                <a:latin typeface="Georgia" pitchFamily="18" charset="0"/>
              </a:rPr>
              <a:t>Historie maturitní zkoušky na gymnáziích</a:t>
            </a:r>
            <a:endParaRPr lang="cs-CZ" sz="2400" dirty="0">
              <a:solidFill>
                <a:srgbClr val="0070C0"/>
              </a:solidFill>
              <a:latin typeface="Georgia" pitchFamily="18" charset="0"/>
            </a:endParaRPr>
          </a:p>
        </p:txBody>
      </p:sp>
      <p:sp>
        <p:nvSpPr>
          <p:cNvPr id="3" name="TextovéPole 2"/>
          <p:cNvSpPr txBox="1"/>
          <p:nvPr/>
        </p:nvSpPr>
        <p:spPr>
          <a:xfrm>
            <a:off x="467544" y="836712"/>
            <a:ext cx="8496944" cy="5770811"/>
          </a:xfrm>
          <a:prstGeom prst="rect">
            <a:avLst/>
          </a:prstGeom>
          <a:noFill/>
        </p:spPr>
        <p:txBody>
          <a:bodyPr wrap="square" rtlCol="0">
            <a:spAutoFit/>
          </a:bodyPr>
          <a:lstStyle/>
          <a:p>
            <a:pPr marL="1076325" indent="-1076325" defTabSz="360000">
              <a:buAutoNum type="arabicPlain" startAt="1931"/>
            </a:pPr>
            <a:r>
              <a:rPr lang="cs-CZ" sz="3200" dirty="0" smtClean="0">
                <a:solidFill>
                  <a:srgbClr val="FF0000"/>
                </a:solidFill>
                <a:latin typeface="Georgia" pitchFamily="18" charset="0"/>
              </a:rPr>
              <a:t>Změna maturitní zkoušky</a:t>
            </a:r>
          </a:p>
          <a:p>
            <a:pPr marL="514350" indent="-514350" defTabSz="360000"/>
            <a:r>
              <a:rPr lang="cs-CZ" sz="1400" dirty="0" smtClean="0">
                <a:latin typeface="Georgia" pitchFamily="18" charset="0"/>
              </a:rPr>
              <a:t>Ministerský předpis </a:t>
            </a:r>
            <a:r>
              <a:rPr lang="cs-CZ" sz="1400" dirty="0" smtClean="0">
                <a:solidFill>
                  <a:srgbClr val="0070C0"/>
                </a:solidFill>
                <a:latin typeface="Georgia" pitchFamily="18" charset="0"/>
              </a:rPr>
              <a:t>čj. 183.328/30 ze dne 12. ledna 1931</a:t>
            </a:r>
          </a:p>
          <a:p>
            <a:pPr defTabSz="360000">
              <a:buFont typeface="Arial" pitchFamily="34" charset="0"/>
              <a:buChar char="•"/>
              <a:tabLst>
                <a:tab pos="266700" algn="l"/>
              </a:tabLst>
            </a:pPr>
            <a:r>
              <a:rPr lang="cs-CZ" sz="1400" dirty="0" smtClean="0">
                <a:latin typeface="Georgia" pitchFamily="18" charset="0"/>
              </a:rPr>
              <a:t>    původně stanoveno, aby se písemné MZ konaly v dubnu a ústní MZ v červnu. Později byly termíny 	změněny  na písemné MZ po 15. květnu a ústní MZ od 10. do 29. června</a:t>
            </a:r>
          </a:p>
          <a:p>
            <a:pPr defTabSz="360000">
              <a:buFont typeface="Arial" pitchFamily="34" charset="0"/>
              <a:buChar char="•"/>
              <a:tabLst>
                <a:tab pos="266700" algn="l"/>
              </a:tabLst>
            </a:pPr>
            <a:r>
              <a:rPr lang="cs-CZ" sz="1400" dirty="0" smtClean="0">
                <a:latin typeface="Georgia" pitchFamily="18" charset="0"/>
              </a:rPr>
              <a:t>     na vysokých školách se žádné přijímací zkoušky nekonaly</a:t>
            </a:r>
          </a:p>
          <a:p>
            <a:pPr defTabSz="360000">
              <a:buFont typeface="Arial" pitchFamily="34" charset="0"/>
              <a:buChar char="•"/>
              <a:tabLst>
                <a:tab pos="266700" algn="l"/>
              </a:tabLst>
            </a:pPr>
            <a:r>
              <a:rPr lang="cs-CZ" sz="1400" dirty="0" smtClean="0">
                <a:latin typeface="Georgia" pitchFamily="18" charset="0"/>
              </a:rPr>
              <a:t>     za maturitní zkoušku se platila taxa 100 korun, externisté 200 korun</a:t>
            </a:r>
          </a:p>
          <a:p>
            <a:pPr defTabSz="360000">
              <a:buFont typeface="Arial" pitchFamily="34" charset="0"/>
              <a:buChar char="•"/>
              <a:tabLst>
                <a:tab pos="266700" algn="l"/>
              </a:tabLst>
            </a:pPr>
            <a:r>
              <a:rPr lang="cs-CZ" sz="1400" dirty="0" smtClean="0">
                <a:latin typeface="Georgia" pitchFamily="18" charset="0"/>
              </a:rPr>
              <a:t>     při písemné práci z cizích jazyků umožněno používání slovníků</a:t>
            </a:r>
          </a:p>
          <a:p>
            <a:pPr defTabSz="360000">
              <a:buFont typeface="Arial" pitchFamily="34" charset="0"/>
              <a:buChar char="•"/>
              <a:tabLst>
                <a:tab pos="266700" algn="l"/>
              </a:tabLst>
            </a:pPr>
            <a:r>
              <a:rPr lang="cs-CZ" sz="1400" dirty="0" smtClean="0">
                <a:latin typeface="Georgia" pitchFamily="18" charset="0"/>
              </a:rPr>
              <a:t>     G gymnázium, RG reálné gymnázium, RRG reálné reformované gymnázium, R reálka </a:t>
            </a:r>
          </a:p>
          <a:p>
            <a:pPr defTabSz="360000">
              <a:tabLst>
                <a:tab pos="266700" algn="l"/>
              </a:tabLst>
            </a:pPr>
            <a:r>
              <a:rPr lang="cs-CZ" sz="2000" b="1" dirty="0" smtClean="0">
                <a:solidFill>
                  <a:srgbClr val="0070C0"/>
                </a:solidFill>
                <a:latin typeface="Georgia" pitchFamily="18" charset="0"/>
              </a:rPr>
              <a:t>PÍSEMNÉ PRÁCE</a:t>
            </a:r>
          </a:p>
          <a:p>
            <a:pPr defTabSz="360000">
              <a:buFont typeface="Arial" pitchFamily="34" charset="0"/>
              <a:buChar char="•"/>
              <a:tabLst>
                <a:tab pos="266700" algn="l"/>
              </a:tabLst>
            </a:pPr>
            <a:r>
              <a:rPr lang="cs-CZ" sz="2000" dirty="0" smtClean="0">
                <a:solidFill>
                  <a:srgbClr val="0070C0"/>
                </a:solidFill>
                <a:latin typeface="Georgia" pitchFamily="18" charset="0"/>
              </a:rPr>
              <a:t>   vyučovací jazyk	</a:t>
            </a:r>
            <a:r>
              <a:rPr lang="cs-CZ" sz="2000" dirty="0" smtClean="0">
                <a:latin typeface="Georgia" pitchFamily="18" charset="0"/>
              </a:rPr>
              <a:t>			5 hodin	</a:t>
            </a:r>
            <a:r>
              <a:rPr lang="cs-CZ" sz="1400" dirty="0" smtClean="0">
                <a:latin typeface="Georgia" pitchFamily="18" charset="0"/>
              </a:rPr>
              <a:t>(G, RG, RRG, R)</a:t>
            </a:r>
          </a:p>
          <a:p>
            <a:pPr defTabSz="360000">
              <a:buFont typeface="Arial" pitchFamily="34" charset="0"/>
              <a:buChar char="•"/>
              <a:tabLst>
                <a:tab pos="266700" algn="l"/>
              </a:tabLst>
            </a:pPr>
            <a:r>
              <a:rPr lang="cs-CZ" sz="2000" dirty="0" smtClean="0">
                <a:solidFill>
                  <a:srgbClr val="0070C0"/>
                </a:solidFill>
                <a:latin typeface="Georgia" pitchFamily="18" charset="0"/>
              </a:rPr>
              <a:t>   deskriptivní geometrie </a:t>
            </a:r>
            <a:r>
              <a:rPr lang="cs-CZ" sz="2000" dirty="0" smtClean="0">
                <a:latin typeface="Georgia" pitchFamily="18" charset="0"/>
              </a:rPr>
              <a:t>		5 hodin	</a:t>
            </a:r>
            <a:r>
              <a:rPr lang="cs-CZ" sz="1400" dirty="0" smtClean="0">
                <a:latin typeface="Georgia" pitchFamily="18" charset="0"/>
              </a:rPr>
              <a:t> (pouze R)</a:t>
            </a:r>
          </a:p>
          <a:p>
            <a:pPr defTabSz="360000">
              <a:tabLst>
                <a:tab pos="266700" algn="l"/>
              </a:tabLst>
            </a:pPr>
            <a:r>
              <a:rPr lang="cs-CZ" sz="1400" dirty="0" smtClean="0">
                <a:latin typeface="Georgia" pitchFamily="18" charset="0"/>
              </a:rPr>
              <a:t>Další písemné práce byly odlišné podle typu školy a byly v délce </a:t>
            </a:r>
            <a:r>
              <a:rPr lang="cs-CZ" sz="1400" b="1" dirty="0" smtClean="0">
                <a:latin typeface="Georgia" pitchFamily="18" charset="0"/>
              </a:rPr>
              <a:t>3 hodin</a:t>
            </a:r>
            <a:r>
              <a:rPr lang="cs-CZ" sz="1400" dirty="0" smtClean="0">
                <a:latin typeface="Georgia" pitchFamily="18" charset="0"/>
              </a:rPr>
              <a:t>. Na školách s jiným vyučovacím jazykem byla písemná práce z češtiny. Na gymnáziích s českým vyučovacím jazykem byla písemná práce z němčiny, pokud byla vyučována v nejvyšší třídě.</a:t>
            </a:r>
          </a:p>
          <a:p>
            <a:pPr defTabSz="360000">
              <a:buFont typeface="Arial" pitchFamily="34" charset="0"/>
              <a:buChar char="•"/>
              <a:tabLst>
                <a:tab pos="266700" algn="l"/>
              </a:tabLst>
            </a:pPr>
            <a:r>
              <a:rPr lang="cs-CZ" dirty="0" smtClean="0">
                <a:solidFill>
                  <a:srgbClr val="0070C0"/>
                </a:solidFill>
                <a:latin typeface="Georgia" pitchFamily="18" charset="0"/>
              </a:rPr>
              <a:t>   latina</a:t>
            </a:r>
          </a:p>
          <a:p>
            <a:pPr defTabSz="360000">
              <a:buFont typeface="Arial" pitchFamily="34" charset="0"/>
              <a:buChar char="•"/>
              <a:tabLst>
                <a:tab pos="266700" algn="l"/>
              </a:tabLst>
            </a:pPr>
            <a:r>
              <a:rPr lang="cs-CZ" dirty="0" smtClean="0">
                <a:solidFill>
                  <a:srgbClr val="0070C0"/>
                </a:solidFill>
                <a:latin typeface="Georgia" pitchFamily="18" charset="0"/>
              </a:rPr>
              <a:t>   matematika</a:t>
            </a:r>
          </a:p>
          <a:p>
            <a:pPr defTabSz="360000">
              <a:buFont typeface="Arial" pitchFamily="34" charset="0"/>
              <a:buChar char="•"/>
              <a:tabLst>
                <a:tab pos="266700" algn="l"/>
              </a:tabLst>
            </a:pPr>
            <a:r>
              <a:rPr lang="cs-CZ" dirty="0" smtClean="0">
                <a:solidFill>
                  <a:srgbClr val="0070C0"/>
                </a:solidFill>
                <a:latin typeface="Georgia" pitchFamily="18" charset="0"/>
              </a:rPr>
              <a:t>   řečtina</a:t>
            </a:r>
          </a:p>
          <a:p>
            <a:pPr defTabSz="360000">
              <a:buFont typeface="Arial" pitchFamily="34" charset="0"/>
              <a:buChar char="•"/>
              <a:tabLst>
                <a:tab pos="266700" algn="l"/>
              </a:tabLst>
            </a:pPr>
            <a:r>
              <a:rPr lang="cs-CZ" dirty="0" smtClean="0">
                <a:solidFill>
                  <a:srgbClr val="0070C0"/>
                </a:solidFill>
                <a:latin typeface="Georgia" pitchFamily="18" charset="0"/>
              </a:rPr>
              <a:t>   francouzský jazyk, anglický jazyk </a:t>
            </a:r>
            <a:r>
              <a:rPr lang="cs-CZ" sz="1400" dirty="0" smtClean="0">
                <a:solidFill>
                  <a:srgbClr val="0070C0"/>
                </a:solidFill>
                <a:latin typeface="Georgia" pitchFamily="18" charset="0"/>
              </a:rPr>
              <a:t>(RG, RRG, R) </a:t>
            </a:r>
          </a:p>
          <a:p>
            <a:pPr defTabSz="360000">
              <a:buFont typeface="Arial" pitchFamily="34" charset="0"/>
              <a:buChar char="•"/>
              <a:tabLst>
                <a:tab pos="266700" algn="l"/>
              </a:tabLst>
            </a:pPr>
            <a:r>
              <a:rPr lang="cs-CZ" dirty="0" smtClean="0">
                <a:solidFill>
                  <a:srgbClr val="0070C0"/>
                </a:solidFill>
                <a:latin typeface="Georgia" pitchFamily="18" charset="0"/>
              </a:rPr>
              <a:t>   překlad z latiny </a:t>
            </a:r>
            <a:r>
              <a:rPr lang="cs-CZ" sz="1400" dirty="0" smtClean="0">
                <a:solidFill>
                  <a:srgbClr val="0070C0"/>
                </a:solidFill>
                <a:latin typeface="Georgia" pitchFamily="18" charset="0"/>
              </a:rPr>
              <a:t>(G, RG, RRG)	</a:t>
            </a:r>
            <a:r>
              <a:rPr lang="cs-CZ" dirty="0" smtClean="0">
                <a:solidFill>
                  <a:srgbClr val="0070C0"/>
                </a:solidFill>
                <a:latin typeface="Georgia" pitchFamily="18" charset="0"/>
              </a:rPr>
              <a:t>			</a:t>
            </a:r>
            <a:endParaRPr lang="cs-CZ" dirty="0" smtClean="0">
              <a:latin typeface="Georgia" pitchFamily="18" charset="0"/>
            </a:endParaRPr>
          </a:p>
          <a:p>
            <a:pPr defTabSz="360000">
              <a:buFont typeface="Arial" pitchFamily="34" charset="0"/>
              <a:buChar char="•"/>
              <a:tabLst>
                <a:tab pos="266700" algn="l"/>
              </a:tabLst>
            </a:pPr>
            <a:r>
              <a:rPr lang="cs-CZ" dirty="0" smtClean="0">
                <a:solidFill>
                  <a:srgbClr val="0070C0"/>
                </a:solidFill>
                <a:latin typeface="Georgia" pitchFamily="18" charset="0"/>
              </a:rPr>
              <a:t>   překlad z řečtiny </a:t>
            </a:r>
            <a:r>
              <a:rPr lang="cs-CZ" sz="1400" dirty="0" smtClean="0">
                <a:solidFill>
                  <a:srgbClr val="0070C0"/>
                </a:solidFill>
                <a:latin typeface="Georgia" pitchFamily="18" charset="0"/>
              </a:rPr>
              <a:t>(G)</a:t>
            </a:r>
            <a:r>
              <a:rPr lang="cs-CZ" dirty="0" smtClean="0">
                <a:solidFill>
                  <a:srgbClr val="0070C0"/>
                </a:solidFill>
                <a:latin typeface="Georgia" pitchFamily="18" charset="0"/>
              </a:rPr>
              <a:t>	</a:t>
            </a:r>
            <a:endParaRPr lang="cs-CZ" sz="800" dirty="0" smtClean="0">
              <a:solidFill>
                <a:srgbClr val="0070C0"/>
              </a:solidFill>
              <a:latin typeface="Georgia" pitchFamily="18" charset="0"/>
            </a:endParaRPr>
          </a:p>
          <a:p>
            <a:pPr defTabSz="360000">
              <a:tabLst>
                <a:tab pos="266700" algn="l"/>
              </a:tabLst>
            </a:pPr>
            <a:endParaRPr lang="cs-CZ" sz="800" dirty="0" smtClean="0">
              <a:solidFill>
                <a:srgbClr val="0070C0"/>
              </a:solidFill>
              <a:latin typeface="Georgia" pitchFamily="18" charset="0"/>
            </a:endParaRPr>
          </a:p>
          <a:p>
            <a:pPr defTabSz="360000">
              <a:tabLst>
                <a:tab pos="266700" algn="l"/>
              </a:tabLst>
            </a:pPr>
            <a:r>
              <a:rPr lang="cs-CZ" sz="1100" i="1" dirty="0" smtClean="0">
                <a:solidFill>
                  <a:srgbClr val="0070C0"/>
                </a:solidFill>
                <a:latin typeface="Georgia" pitchFamily="18" charset="0"/>
              </a:rPr>
              <a:t>Zdroj: Morkes, František: Historický přehled postavení maturitní zkoušky a analýza jejích funkcí. UIV-Cermat, Praha 2003.</a:t>
            </a:r>
            <a:endParaRPr lang="cs-CZ" sz="1400" dirty="0" smtClean="0">
              <a:latin typeface="Georgia"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67544" y="836712"/>
            <a:ext cx="8136904" cy="5632311"/>
          </a:xfrm>
          <a:prstGeom prst="rect">
            <a:avLst/>
          </a:prstGeom>
          <a:noFill/>
        </p:spPr>
        <p:txBody>
          <a:bodyPr wrap="square" rtlCol="0">
            <a:spAutoFit/>
          </a:bodyPr>
          <a:lstStyle/>
          <a:p>
            <a:pPr marL="1076325" indent="-1076325" defTabSz="360000">
              <a:buAutoNum type="arabicPlain" startAt="1931"/>
            </a:pPr>
            <a:r>
              <a:rPr lang="cs-CZ" sz="3200" dirty="0" smtClean="0">
                <a:solidFill>
                  <a:srgbClr val="FF0000"/>
                </a:solidFill>
                <a:latin typeface="Georgia" pitchFamily="18" charset="0"/>
              </a:rPr>
              <a:t>Změna maturitní zkoušky</a:t>
            </a:r>
          </a:p>
          <a:p>
            <a:pPr marL="514350" indent="-514350" defTabSz="360000"/>
            <a:r>
              <a:rPr lang="cs-CZ" sz="1400" dirty="0" smtClean="0">
                <a:latin typeface="Georgia" pitchFamily="18" charset="0"/>
              </a:rPr>
              <a:t>Ministerský předpis </a:t>
            </a:r>
            <a:r>
              <a:rPr lang="cs-CZ" sz="1400" dirty="0" smtClean="0">
                <a:solidFill>
                  <a:srgbClr val="0070C0"/>
                </a:solidFill>
                <a:latin typeface="Georgia" pitchFamily="18" charset="0"/>
              </a:rPr>
              <a:t>čj. 183.328/30 ze dne 12. ledna 1931</a:t>
            </a:r>
          </a:p>
          <a:p>
            <a:pPr defTabSz="360000">
              <a:tabLst>
                <a:tab pos="266700" algn="l"/>
              </a:tabLst>
            </a:pPr>
            <a:endParaRPr lang="cs-CZ" sz="2000" dirty="0" smtClean="0">
              <a:latin typeface="Georgia" pitchFamily="18" charset="0"/>
            </a:endParaRPr>
          </a:p>
          <a:p>
            <a:pPr defTabSz="360000">
              <a:tabLst>
                <a:tab pos="266700" algn="l"/>
              </a:tabLst>
            </a:pPr>
            <a:r>
              <a:rPr lang="cs-CZ" sz="2000" b="1" dirty="0" smtClean="0">
                <a:solidFill>
                  <a:srgbClr val="0070C0"/>
                </a:solidFill>
                <a:latin typeface="Georgia" pitchFamily="18" charset="0"/>
              </a:rPr>
              <a:t>ÚSTNÍ ZKOUŠKY </a:t>
            </a:r>
            <a:r>
              <a:rPr lang="cs-CZ" sz="1600" dirty="0" smtClean="0">
                <a:solidFill>
                  <a:srgbClr val="0070C0"/>
                </a:solidFill>
                <a:latin typeface="Georgia" pitchFamily="18" charset="0"/>
              </a:rPr>
              <a:t>(4 předměty)</a:t>
            </a:r>
          </a:p>
          <a:p>
            <a:pPr defTabSz="360000">
              <a:tabLst>
                <a:tab pos="266700" algn="l"/>
              </a:tabLst>
            </a:pPr>
            <a:r>
              <a:rPr lang="cs-CZ" sz="2000" dirty="0" smtClean="0">
                <a:solidFill>
                  <a:srgbClr val="0070C0"/>
                </a:solidFill>
                <a:latin typeface="Georgia" pitchFamily="18" charset="0"/>
              </a:rPr>
              <a:t>Gymnázium	</a:t>
            </a:r>
            <a:r>
              <a:rPr lang="cs-CZ" sz="2000" dirty="0" smtClean="0">
                <a:latin typeface="Georgia" pitchFamily="18" charset="0"/>
              </a:rPr>
              <a:t>		</a:t>
            </a:r>
          </a:p>
          <a:p>
            <a:pPr defTabSz="360000">
              <a:tabLst>
                <a:tab pos="266700" algn="l"/>
              </a:tabLst>
            </a:pPr>
            <a:r>
              <a:rPr lang="cs-CZ" sz="1400" dirty="0" smtClean="0">
                <a:latin typeface="Georgia" pitchFamily="18" charset="0"/>
              </a:rPr>
              <a:t>vyučovací jazyk		latina			řečtina				</a:t>
            </a:r>
            <a:r>
              <a:rPr lang="cs-CZ" sz="1400" dirty="0" smtClean="0">
                <a:solidFill>
                  <a:srgbClr val="0070C0"/>
                </a:solidFill>
                <a:latin typeface="Georgia" pitchFamily="18" charset="0"/>
              </a:rPr>
              <a:t>matematika</a:t>
            </a:r>
          </a:p>
          <a:p>
            <a:pPr defTabSz="360000">
              <a:tabLst>
                <a:tab pos="266700" algn="l"/>
              </a:tabLst>
            </a:pPr>
            <a:r>
              <a:rPr lang="cs-CZ" sz="1400" dirty="0" smtClean="0">
                <a:latin typeface="Georgia" pitchFamily="18" charset="0"/>
              </a:rPr>
              <a:t>vlastivěda							němčina				fyzika, zoologie s botanikou</a:t>
            </a:r>
          </a:p>
          <a:p>
            <a:pPr defTabSz="360000">
              <a:tabLst>
                <a:tab pos="266700" algn="l"/>
              </a:tabLst>
            </a:pPr>
            <a:endParaRPr lang="cs-CZ" sz="1400" dirty="0" smtClean="0">
              <a:latin typeface="Georgia" pitchFamily="18" charset="0"/>
            </a:endParaRPr>
          </a:p>
          <a:p>
            <a:pPr defTabSz="360000">
              <a:tabLst>
                <a:tab pos="266700" algn="l"/>
              </a:tabLst>
            </a:pPr>
            <a:r>
              <a:rPr lang="cs-CZ" sz="2000" dirty="0" smtClean="0">
                <a:solidFill>
                  <a:srgbClr val="0070C0"/>
                </a:solidFill>
                <a:latin typeface="Georgia" pitchFamily="18" charset="0"/>
              </a:rPr>
              <a:t>Reálné gymnázium	</a:t>
            </a:r>
          </a:p>
          <a:p>
            <a:pPr defTabSz="360000">
              <a:tabLst>
                <a:tab pos="266700" algn="l"/>
              </a:tabLst>
            </a:pPr>
            <a:r>
              <a:rPr lang="cs-CZ" sz="1400" dirty="0" smtClean="0">
                <a:latin typeface="Georgia" pitchFamily="18" charset="0"/>
              </a:rPr>
              <a:t>vyučovací jazyk		latina			francouzština			fyzika, zoologie s botanikou</a:t>
            </a:r>
          </a:p>
          <a:p>
            <a:pPr defTabSz="360000">
              <a:tabLst>
                <a:tab pos="266700" algn="l"/>
              </a:tabLst>
            </a:pPr>
            <a:r>
              <a:rPr lang="cs-CZ" sz="1400" dirty="0" smtClean="0">
                <a:latin typeface="Georgia" pitchFamily="18" charset="0"/>
              </a:rPr>
              <a:t>vlastivěda			</a:t>
            </a:r>
            <a:r>
              <a:rPr lang="cs-CZ" sz="1400" dirty="0" smtClean="0">
                <a:solidFill>
                  <a:srgbClr val="0070C0"/>
                </a:solidFill>
                <a:latin typeface="Georgia" pitchFamily="18" charset="0"/>
              </a:rPr>
              <a:t>matematika	</a:t>
            </a:r>
            <a:r>
              <a:rPr lang="cs-CZ" sz="1400" dirty="0" smtClean="0">
                <a:latin typeface="Georgia" pitchFamily="18" charset="0"/>
              </a:rPr>
              <a:t>	němčina, čeština		chemie s mineralogií</a:t>
            </a:r>
          </a:p>
          <a:p>
            <a:pPr defTabSz="360000">
              <a:tabLst>
                <a:tab pos="266700" algn="l"/>
              </a:tabLst>
            </a:pPr>
            <a:endParaRPr lang="cs-CZ" sz="2000" dirty="0" smtClean="0">
              <a:latin typeface="Georgia" pitchFamily="18" charset="0"/>
            </a:endParaRPr>
          </a:p>
          <a:p>
            <a:pPr defTabSz="360000">
              <a:tabLst>
                <a:tab pos="266700" algn="l"/>
              </a:tabLst>
            </a:pPr>
            <a:r>
              <a:rPr lang="cs-CZ" sz="2000" dirty="0" smtClean="0">
                <a:solidFill>
                  <a:srgbClr val="0070C0"/>
                </a:solidFill>
                <a:latin typeface="Georgia" pitchFamily="18" charset="0"/>
              </a:rPr>
              <a:t>Reformované reálné gymnázium</a:t>
            </a:r>
          </a:p>
          <a:p>
            <a:pPr defTabSz="360000">
              <a:tabLst>
                <a:tab pos="266700" algn="l"/>
              </a:tabLst>
            </a:pPr>
            <a:r>
              <a:rPr lang="cs-CZ" sz="1400" dirty="0" smtClean="0">
                <a:latin typeface="Georgia" pitchFamily="18" charset="0"/>
              </a:rPr>
              <a:t>vyučovací jazyk		francouzština		latina				fyzika, zoologie s botanikou</a:t>
            </a:r>
          </a:p>
          <a:p>
            <a:pPr defTabSz="360000">
              <a:tabLst>
                <a:tab pos="266700" algn="l"/>
              </a:tabLst>
            </a:pPr>
            <a:r>
              <a:rPr lang="cs-CZ" sz="1400" dirty="0" smtClean="0">
                <a:latin typeface="Georgia" pitchFamily="18" charset="0"/>
              </a:rPr>
              <a:t>vlastivěda			</a:t>
            </a:r>
            <a:r>
              <a:rPr lang="cs-CZ" sz="1400" dirty="0" smtClean="0">
                <a:solidFill>
                  <a:srgbClr val="0070C0"/>
                </a:solidFill>
                <a:latin typeface="Georgia" pitchFamily="18" charset="0"/>
              </a:rPr>
              <a:t>matematika	</a:t>
            </a:r>
            <a:r>
              <a:rPr lang="cs-CZ" sz="1400" dirty="0" smtClean="0">
                <a:latin typeface="Georgia" pitchFamily="18" charset="0"/>
              </a:rPr>
              <a:t>	němčina, čeština		chemie s mineralogií</a:t>
            </a:r>
          </a:p>
          <a:p>
            <a:pPr defTabSz="360000">
              <a:tabLst>
                <a:tab pos="266700" algn="l"/>
              </a:tabLst>
            </a:pPr>
            <a:endParaRPr lang="cs-CZ" sz="1400" dirty="0" smtClean="0">
              <a:latin typeface="Georgia" pitchFamily="18" charset="0"/>
            </a:endParaRPr>
          </a:p>
          <a:p>
            <a:pPr defTabSz="360000">
              <a:tabLst>
                <a:tab pos="266700" algn="l"/>
              </a:tabLst>
            </a:pPr>
            <a:r>
              <a:rPr lang="cs-CZ" sz="2000" dirty="0" smtClean="0">
                <a:solidFill>
                  <a:srgbClr val="0070C0"/>
                </a:solidFill>
                <a:latin typeface="Georgia" pitchFamily="18" charset="0"/>
              </a:rPr>
              <a:t>Reálka</a:t>
            </a:r>
          </a:p>
          <a:p>
            <a:pPr defTabSz="360000">
              <a:tabLst>
                <a:tab pos="266700" algn="l"/>
              </a:tabLst>
            </a:pPr>
            <a:r>
              <a:rPr lang="cs-CZ" sz="1400" dirty="0" smtClean="0">
                <a:latin typeface="Georgia" pitchFamily="18" charset="0"/>
              </a:rPr>
              <a:t>vyučovací jazyk		</a:t>
            </a:r>
            <a:r>
              <a:rPr lang="cs-CZ" sz="1400" dirty="0" smtClean="0">
                <a:solidFill>
                  <a:srgbClr val="0070C0"/>
                </a:solidFill>
                <a:latin typeface="Georgia" pitchFamily="18" charset="0"/>
              </a:rPr>
              <a:t>matematika	</a:t>
            </a:r>
            <a:r>
              <a:rPr lang="cs-CZ" sz="1400" dirty="0" smtClean="0">
                <a:latin typeface="Georgia" pitchFamily="18" charset="0"/>
              </a:rPr>
              <a:t>	francouzština			 fyzika, zoologie s botanikou</a:t>
            </a:r>
          </a:p>
          <a:p>
            <a:pPr defTabSz="360000">
              <a:tabLst>
                <a:tab pos="266700" algn="l"/>
              </a:tabLst>
            </a:pPr>
            <a:r>
              <a:rPr lang="cs-CZ" sz="1400" dirty="0" smtClean="0">
                <a:latin typeface="Georgia" pitchFamily="18" charset="0"/>
              </a:rPr>
              <a:t>vlastivěda							angličtina (na něm.) 	 chemie s mineralogií</a:t>
            </a:r>
          </a:p>
          <a:p>
            <a:pPr defTabSz="360000">
              <a:tabLst>
                <a:tab pos="266700" algn="l"/>
              </a:tabLst>
            </a:pPr>
            <a:r>
              <a:rPr lang="cs-CZ" sz="1400" dirty="0" smtClean="0">
                <a:latin typeface="Georgia" pitchFamily="18" charset="0"/>
              </a:rPr>
              <a:t>										němčina (na čs.)</a:t>
            </a:r>
          </a:p>
          <a:p>
            <a:pPr defTabSz="360000">
              <a:tabLst>
                <a:tab pos="266700" algn="l"/>
              </a:tabLst>
            </a:pPr>
            <a:r>
              <a:rPr lang="cs-CZ" sz="1100" i="1" dirty="0" smtClean="0">
                <a:solidFill>
                  <a:srgbClr val="0070C0"/>
                </a:solidFill>
                <a:latin typeface="Georgia" pitchFamily="18" charset="0"/>
              </a:rPr>
              <a:t>Zdroj: Morkes, František: Historický přehled postavení maturitní zkoušky a analýza jejích funkcí. UIV-Cermat, Praha 2003</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graphicFrame>
        <p:nvGraphicFramePr>
          <p:cNvPr id="3" name="Group 61"/>
          <p:cNvGraphicFramePr>
            <a:graphicFrameLocks noGrp="1"/>
          </p:cNvGraphicFramePr>
          <p:nvPr/>
        </p:nvGraphicFramePr>
        <p:xfrm>
          <a:off x="827584" y="1484784"/>
          <a:ext cx="6984775" cy="4998720"/>
        </p:xfrm>
        <a:graphic>
          <a:graphicData uri="http://schemas.openxmlformats.org/drawingml/2006/table">
            <a:tbl>
              <a:tblPr/>
              <a:tblGrid>
                <a:gridCol w="1242984"/>
                <a:gridCol w="980349"/>
                <a:gridCol w="903229"/>
                <a:gridCol w="1181146"/>
                <a:gridCol w="1132998"/>
                <a:gridCol w="1544069"/>
              </a:tblGrid>
              <a:tr h="546527">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Rok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Klasická </a:t>
                      </a:r>
                    </a:p>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gymnázia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Reálná </a:t>
                      </a:r>
                    </a:p>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gymnázia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Reformní reálná gymnázia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Reálky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Celkem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1921/1922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1922/1923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252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1923/1924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71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251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1924/1925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67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1925/1926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1926/1927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1927/1928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237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1928/1929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92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1929/1930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1930/1931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1931/1932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1932/1933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109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1933/1934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56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1934/1935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235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1935/1936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1936/1937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230">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1937/1938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103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Tx/>
                        <a:buNone/>
                        <a:tabLst/>
                      </a:pPr>
                      <a:r>
                        <a:rPr kumimoji="0" lang="cs-CZ" sz="1100" b="0" i="0" u="none" strike="noStrike" cap="none" normalizeH="0" baseline="0" dirty="0" smtClean="0">
                          <a:ln>
                            <a:noFill/>
                          </a:ln>
                          <a:solidFill>
                            <a:schemeClr val="tx1"/>
                          </a:solidFill>
                          <a:effectLst/>
                          <a:latin typeface="Georgia" pitchFamily="18" charset="0"/>
                        </a:rPr>
                        <a:t>171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TextovéPole 3"/>
          <p:cNvSpPr txBox="1"/>
          <p:nvPr/>
        </p:nvSpPr>
        <p:spPr>
          <a:xfrm>
            <a:off x="755576" y="908720"/>
            <a:ext cx="5184576" cy="400110"/>
          </a:xfrm>
          <a:prstGeom prst="rect">
            <a:avLst/>
          </a:prstGeom>
          <a:noFill/>
        </p:spPr>
        <p:txBody>
          <a:bodyPr wrap="square" rtlCol="0">
            <a:spAutoFit/>
          </a:bodyPr>
          <a:lstStyle/>
          <a:p>
            <a:r>
              <a:rPr lang="cs-CZ" sz="2000" dirty="0" smtClean="0">
                <a:solidFill>
                  <a:srgbClr val="FF0000"/>
                </a:solidFill>
                <a:latin typeface="Georgia" pitchFamily="18" charset="0"/>
              </a:rPr>
              <a:t>Počty gymnázií a reálek v letech 1921-1938</a:t>
            </a:r>
            <a:endParaRPr lang="cs-CZ" sz="20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785786" y="1428736"/>
            <a:ext cx="8001056" cy="4330416"/>
          </a:xfrm>
          <a:prstGeom prst="rect">
            <a:avLst/>
          </a:prstGeom>
        </p:spPr>
        <p:txBody>
          <a:bodyPr wrap="square">
            <a:spAutoFit/>
          </a:bodyPr>
          <a:lstStyle/>
          <a:p>
            <a:pPr algn="just">
              <a:lnSpc>
                <a:spcPct val="90000"/>
              </a:lnSpc>
            </a:pPr>
            <a:r>
              <a:rPr lang="cs-CZ" sz="1600" dirty="0" smtClean="0">
                <a:latin typeface="Georgia" pitchFamily="18" charset="0"/>
                <a:cs typeface="Times New Roman" pitchFamily="16" charset="0"/>
              </a:rPr>
              <a:t>V předmnichovské republice se gymnázia členila na klasická, reálná a reformní reálná. Odlišnosti jednotlivých typů gymnázií vyplývaly ze skladby a hodinových dotací jednotlivých výukových předmětů. Po konečných úpravách na počátku 30. let byly v podstatě stejným způsobem na všech typech gymnázií zastoupeny vyučovací jazyk, druhý jazyk domácí, dějepis, zeměpis, přírodopis a úvod do filosofie. </a:t>
            </a:r>
            <a:endParaRPr lang="cs-CZ" sz="1600" dirty="0" smtClean="0">
              <a:latin typeface="Georgia" pitchFamily="18" charset="0"/>
            </a:endParaRPr>
          </a:p>
          <a:p>
            <a:pPr algn="just">
              <a:lnSpc>
                <a:spcPct val="90000"/>
              </a:lnSpc>
            </a:pPr>
            <a:endParaRPr lang="cs-CZ" sz="1400" dirty="0" smtClean="0">
              <a:latin typeface="Arial" charset="0"/>
            </a:endParaRPr>
          </a:p>
          <a:p>
            <a:pPr algn="just">
              <a:lnSpc>
                <a:spcPct val="90000"/>
              </a:lnSpc>
            </a:pPr>
            <a:endParaRPr lang="cs-CZ" sz="1400" dirty="0" smtClean="0">
              <a:latin typeface="Arial" charset="0"/>
            </a:endParaRPr>
          </a:p>
          <a:p>
            <a:pPr algn="just">
              <a:lnSpc>
                <a:spcPct val="90000"/>
              </a:lnSpc>
            </a:pPr>
            <a:r>
              <a:rPr lang="cs-CZ" dirty="0" smtClean="0">
                <a:solidFill>
                  <a:srgbClr val="FF0000"/>
                </a:solidFill>
                <a:latin typeface="Georgia" pitchFamily="18" charset="0"/>
                <a:cs typeface="Times New Roman" pitchFamily="16" charset="0"/>
              </a:rPr>
              <a:t>Návrh, aby se v oktávě klasického gymnázia nevyučovala matematika narazil na zásadní nesouhlas klasických filologů</a:t>
            </a:r>
            <a:r>
              <a:rPr lang="cs-CZ" dirty="0" smtClean="0">
                <a:latin typeface="Georgia" pitchFamily="18" charset="0"/>
                <a:cs typeface="Times New Roman" pitchFamily="16" charset="0"/>
              </a:rPr>
              <a:t>, kteří se obávali, že absencí matematiky v nejvyšší třídě by byl tento typ gymnázia znehodnocen a že by dokonce vzniklo nebezpečí v podobě omezení oprávnění absolventů pro studium na všech vysokých školách. Za mimořádný fakt se považovalo i to, že byla opuštěna myšlenka pevného rozvrhu hodin a bylo umožněno, aby se žák sám svobodnou volbou částečně rozhodoval pro směr svého studia.</a:t>
            </a:r>
          </a:p>
          <a:p>
            <a:pPr algn="just">
              <a:lnSpc>
                <a:spcPct val="90000"/>
              </a:lnSpc>
            </a:pPr>
            <a:endParaRPr lang="cs-CZ" dirty="0" smtClean="0">
              <a:latin typeface="Georgia" pitchFamily="18" charset="0"/>
              <a:cs typeface="Times New Roman" pitchFamily="16" charset="0"/>
            </a:endParaRPr>
          </a:p>
          <a:p>
            <a:pPr algn="just">
              <a:lnSpc>
                <a:spcPct val="90000"/>
              </a:lnSpc>
            </a:pPr>
            <a:r>
              <a:rPr lang="cs-CZ" dirty="0" smtClean="0">
                <a:latin typeface="Georgia" pitchFamily="18" charset="0"/>
                <a:cs typeface="Times New Roman" pitchFamily="16" charset="0"/>
              </a:rPr>
              <a:t>Tento návrh podala odborná reformní komise v čele s prof. B. Bydžovským.</a:t>
            </a:r>
          </a:p>
          <a:p>
            <a:pPr algn="just">
              <a:lnSpc>
                <a:spcPct val="90000"/>
              </a:lnSpc>
            </a:pPr>
            <a:r>
              <a:rPr lang="cs-CZ" dirty="0" smtClean="0">
                <a:cs typeface="Times New Roman" pitchFamily="16" charset="0"/>
              </a:rPr>
              <a:t> </a:t>
            </a:r>
          </a:p>
          <a:p>
            <a:pPr algn="ctr">
              <a:lnSpc>
                <a:spcPct val="90000"/>
              </a:lnSpc>
            </a:pPr>
            <a:endParaRPr lang="cs-CZ" dirty="0" smtClean="0">
              <a:solidFill>
                <a:schemeClr val="tx2"/>
              </a:solidFill>
            </a:endParaRPr>
          </a:p>
        </p:txBody>
      </p:sp>
      <p:sp>
        <p:nvSpPr>
          <p:cNvPr id="3" name="Obdélník 2"/>
          <p:cNvSpPr/>
          <p:nvPr/>
        </p:nvSpPr>
        <p:spPr>
          <a:xfrm>
            <a:off x="642910" y="357166"/>
            <a:ext cx="8286808"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00034" y="1071546"/>
            <a:ext cx="8286808" cy="4770537"/>
          </a:xfrm>
          <a:prstGeom prst="rect">
            <a:avLst/>
          </a:prstGeom>
        </p:spPr>
        <p:txBody>
          <a:bodyPr wrap="square">
            <a:spAutoFit/>
          </a:bodyPr>
          <a:lstStyle/>
          <a:p>
            <a:pPr algn="just"/>
            <a:r>
              <a:rPr lang="cs-CZ" sz="1400" dirty="0" smtClean="0">
                <a:latin typeface="Georgia" pitchFamily="18" charset="0"/>
              </a:rPr>
              <a:t>	</a:t>
            </a:r>
            <a:r>
              <a:rPr lang="cs-CZ" sz="1600" dirty="0" smtClean="0">
                <a:latin typeface="Georgia" pitchFamily="18" charset="0"/>
              </a:rPr>
              <a:t>Své kulturní poslání v předmnichovské republice mohla plnit gymnázia především díky tomu, že v jejich sborech působili jako profesoři vědci, spisovatelé, umělci a hlavně výrazné pedagogické osobnosti, které chápaly své povolání jako poslání a které se díky tomu těšily vážnosti v místní i v celé české národní společnosti. Ve svých aprobačních předmětech byli skutečnými odborníky a nikdo to ani v náznaku nezpochybňoval. </a:t>
            </a:r>
          </a:p>
          <a:p>
            <a:pPr algn="just"/>
            <a:r>
              <a:rPr lang="cs-CZ" sz="1600" dirty="0" smtClean="0">
                <a:latin typeface="Georgia" pitchFamily="18" charset="0"/>
              </a:rPr>
              <a:t>	Gymnázia patřila ke školám výrazně prestižním, majícím patřičnou vážnost a autoritu. Své studenty si pečlivě vybírala, studium bylo náročné, vyžadující jistí úsilí. Gymnázia se chovala také jako skutečně výběrové školy se vším, co k tomu patřilo. Tedy i s odchody žáků, kteří neprojevovali dostatečné studijní úsilí, neměli studijní předpoklady a nedosahovali odpovídajících výsledků. </a:t>
            </a:r>
          </a:p>
          <a:p>
            <a:pPr algn="just"/>
            <a:r>
              <a:rPr lang="cs-CZ" sz="1600" dirty="0" smtClean="0">
                <a:latin typeface="Georgia" pitchFamily="18" charset="0"/>
              </a:rPr>
              <a:t>	Odborná pedagogická veřejnost překonala romantickou víru v dokonalou přirozenost dítěte, jež se nejlépe vyvíjí bez zasahování z vnějšku. Zastávala stanovisko, že škola se nemá pasívně přizpůsobovat osobnosti žáka, že má sice být žákovým vůdcem, ovšem vůdcem laskavým, ale také energickým, přátelským, pevným, pozorným a stále připraveným zasáhnout, kdyby se objevily škodlivé tendence. Současně upozorňovala na jisté nebezpečí vyplývající z toho, že by se – na základě požadavků vysokých škol, ale i státu - mohly výukové osnovy středních škol měnit v duchu představ o potřebě rozšířeného a zkvalitněného vzdělání, ale přitom by se velmi lehce mohlo stát, že taková škola by byla již příliš vzdálená žákům, kterýmže přece určena.</a:t>
            </a:r>
            <a:endParaRPr lang="cs-CZ" sz="1600" dirty="0">
              <a:latin typeface="Georgia" pitchFamily="18" charset="0"/>
            </a:endParaRPr>
          </a:p>
        </p:txBody>
      </p:sp>
      <p:sp>
        <p:nvSpPr>
          <p:cNvPr id="3" name="Obdélník 2"/>
          <p:cNvSpPr/>
          <p:nvPr/>
        </p:nvSpPr>
        <p:spPr>
          <a:xfrm>
            <a:off x="571472" y="285728"/>
            <a:ext cx="8358246"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67544" y="980728"/>
            <a:ext cx="2274982" cy="861774"/>
          </a:xfrm>
          <a:prstGeom prst="rect">
            <a:avLst/>
          </a:prstGeom>
          <a:noFill/>
        </p:spPr>
        <p:txBody>
          <a:bodyPr wrap="none" rtlCol="0">
            <a:spAutoFit/>
          </a:bodyPr>
          <a:lstStyle/>
          <a:p>
            <a:r>
              <a:rPr lang="cs-CZ" sz="3200" dirty="0" smtClean="0">
                <a:solidFill>
                  <a:srgbClr val="FF0000"/>
                </a:solidFill>
                <a:latin typeface="Georgia" pitchFamily="18" charset="0"/>
              </a:rPr>
              <a:t>1938 - 1945</a:t>
            </a:r>
          </a:p>
          <a:p>
            <a:endParaRPr lang="cs-CZ" dirty="0">
              <a:latin typeface="Georgia" pitchFamily="18" charset="0"/>
            </a:endParaRPr>
          </a:p>
        </p:txBody>
      </p:sp>
      <p:graphicFrame>
        <p:nvGraphicFramePr>
          <p:cNvPr id="4" name="Group 61"/>
          <p:cNvGraphicFramePr>
            <a:graphicFrameLocks noGrp="1"/>
          </p:cNvGraphicFramePr>
          <p:nvPr/>
        </p:nvGraphicFramePr>
        <p:xfrm>
          <a:off x="611560" y="2060848"/>
          <a:ext cx="7632848" cy="3017520"/>
        </p:xfrm>
        <a:graphic>
          <a:graphicData uri="http://schemas.openxmlformats.org/drawingml/2006/table">
            <a:tbl>
              <a:tblPr/>
              <a:tblGrid>
                <a:gridCol w="1774430"/>
                <a:gridCol w="1225313"/>
                <a:gridCol w="2316552"/>
                <a:gridCol w="2316553"/>
              </a:tblGrid>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rgbClr val="0070C0"/>
                          </a:solidFill>
                          <a:effectLst/>
                          <a:latin typeface="Times New Roman" charset="0"/>
                        </a:rPr>
                        <a:t>Rok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rgbClr val="0070C0"/>
                          </a:solidFill>
                          <a:effectLst/>
                          <a:latin typeface="Times New Roman" charset="0"/>
                        </a:rPr>
                        <a:t>Počet škol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rgbClr val="0070C0"/>
                          </a:solidFill>
                          <a:effectLst/>
                          <a:latin typeface="Times New Roman" charset="0"/>
                        </a:rPr>
                        <a:t>Participace (v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rgbClr val="0070C0"/>
                          </a:solidFill>
                          <a:effectLst/>
                          <a:latin typeface="Times New Roman" charset="0"/>
                        </a:rPr>
                        <a:t>Počet žáků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1937/1938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257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2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1938/1939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177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2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100 183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1939/1940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177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  94 690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1940/1941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cs-CZ" sz="1200" b="0" i="0" u="none" strike="noStrike" cap="none" normalizeH="0" baseline="0" dirty="0" smtClean="0">
                          <a:ln>
                            <a:noFill/>
                          </a:ln>
                          <a:solidFill>
                            <a:schemeClr val="tx1"/>
                          </a:solidFill>
                          <a:effectLst/>
                          <a:latin typeface="Times New Roman" charset="0"/>
                        </a:rPr>
                        <a:t>  88 039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1941/1942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163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7,3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cs-CZ" sz="1200" b="0" i="0" u="none" strike="noStrike" cap="none" normalizeH="0" baseline="0" dirty="0" smtClean="0">
                          <a:ln>
                            <a:noFill/>
                          </a:ln>
                          <a:solidFill>
                            <a:schemeClr val="tx1"/>
                          </a:solidFill>
                          <a:effectLst/>
                          <a:latin typeface="Times New Roman" charset="0"/>
                        </a:rPr>
                        <a:t>  76 839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1942/0943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2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cs-CZ" sz="1200" b="0" i="0" u="none" strike="noStrike" cap="none" normalizeH="0" baseline="0" dirty="0" smtClean="0">
                          <a:ln>
                            <a:noFill/>
                          </a:ln>
                          <a:solidFill>
                            <a:schemeClr val="tx1"/>
                          </a:solidFill>
                          <a:effectLst/>
                          <a:latin typeface="Times New Roman" charset="0"/>
                        </a:rPr>
                        <a:t>  56 969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1943/1944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2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cs-CZ" sz="1200" b="0" i="0" u="none" strike="noStrike" cap="none" normalizeH="0" baseline="0" dirty="0" smtClean="0">
                          <a:ln>
                            <a:noFill/>
                          </a:ln>
                          <a:solidFill>
                            <a:schemeClr val="tx1"/>
                          </a:solidFill>
                          <a:effectLst/>
                          <a:latin typeface="Times New Roman" charset="0"/>
                        </a:rPr>
                        <a:t>  49 663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1944/1945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140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cs-CZ" sz="1200" b="0" i="0" u="none" strike="noStrike" cap="none" normalizeH="0" baseline="0" dirty="0" smtClean="0">
                          <a:ln>
                            <a:noFill/>
                          </a:ln>
                          <a:solidFill>
                            <a:schemeClr val="tx1"/>
                          </a:solidFill>
                          <a:effectLst/>
                          <a:latin typeface="Times New Roman" charset="0"/>
                        </a:rPr>
                        <a:t>  40 665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1945/1946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204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  27 195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314">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Times New Roman" charset="0"/>
                        </a:rPr>
                        <a:t>1947/1948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222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dirty="0" smtClean="0">
                          <a:ln>
                            <a:noFill/>
                          </a:ln>
                          <a:solidFill>
                            <a:schemeClr val="tx1"/>
                          </a:solidFill>
                          <a:effectLst/>
                          <a:latin typeface="Times New Roman" charset="0"/>
                        </a:rPr>
                        <a:t>  35 867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ovéPole 4"/>
          <p:cNvSpPr txBox="1"/>
          <p:nvPr/>
        </p:nvSpPr>
        <p:spPr>
          <a:xfrm>
            <a:off x="611560" y="5661248"/>
            <a:ext cx="7721986" cy="261610"/>
          </a:xfrm>
          <a:prstGeom prst="rect">
            <a:avLst/>
          </a:prstGeom>
          <a:noFill/>
        </p:spPr>
        <p:txBody>
          <a:bodyPr wrap="none" rtlCol="0">
            <a:spAutoFit/>
          </a:bodyPr>
          <a:lstStyle/>
          <a:p>
            <a:r>
              <a:rPr lang="cs-CZ" sz="1100" i="1" dirty="0" smtClean="0">
                <a:solidFill>
                  <a:srgbClr val="0070C0"/>
                </a:solidFill>
                <a:latin typeface="Georgia" pitchFamily="18" charset="0"/>
              </a:rPr>
              <a:t>Zdroj: Morkes, F.: Československé školy v letech 2. světové války. Pedagogické muzeum J. A. Komenského. Praha 2005.</a:t>
            </a:r>
            <a:endParaRPr lang="cs-CZ" sz="1100" i="1"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1124744"/>
            <a:ext cx="8120181" cy="4001095"/>
          </a:xfrm>
          <a:prstGeom prst="rect">
            <a:avLst/>
          </a:prstGeom>
          <a:noFill/>
        </p:spPr>
        <p:txBody>
          <a:bodyPr wrap="square" rtlCol="0">
            <a:spAutoFit/>
          </a:bodyPr>
          <a:lstStyle/>
          <a:p>
            <a:pPr>
              <a:buFont typeface="Arial" pitchFamily="34" charset="0"/>
              <a:buChar char="•"/>
            </a:pPr>
            <a:r>
              <a:rPr lang="cs-CZ" sz="1600" dirty="0" smtClean="0"/>
              <a:t>    </a:t>
            </a:r>
            <a:r>
              <a:rPr lang="cs-CZ" sz="1400" dirty="0" smtClean="0">
                <a:latin typeface="Georgia" pitchFamily="18" charset="0"/>
              </a:rPr>
              <a:t>v první polovině roku 1939 uzavřeno 32 obecných a měšťanských škol</a:t>
            </a:r>
          </a:p>
          <a:p>
            <a:pPr>
              <a:buFont typeface="Arial" pitchFamily="34" charset="0"/>
              <a:buChar char="•"/>
            </a:pPr>
            <a:r>
              <a:rPr lang="cs-CZ" sz="1400" dirty="0" smtClean="0">
                <a:latin typeface="Georgia" pitchFamily="18" charset="0"/>
              </a:rPr>
              <a:t>    16. března 1939 byli ze škol propuštění všichni židovští zaměstnanci</a:t>
            </a:r>
          </a:p>
          <a:p>
            <a:pPr>
              <a:buFont typeface="Arial" pitchFamily="34" charset="0"/>
              <a:buChar char="•"/>
            </a:pPr>
            <a:r>
              <a:rPr lang="cs-CZ" sz="1400" dirty="0" smtClean="0">
                <a:latin typeface="Georgia" pitchFamily="18" charset="0"/>
              </a:rPr>
              <a:t>    do škol dosazováni němečtí učitelé a ředitelé</a:t>
            </a:r>
          </a:p>
          <a:p>
            <a:pPr>
              <a:buFont typeface="Arial" pitchFamily="34" charset="0"/>
              <a:buChar char="•"/>
            </a:pPr>
            <a:r>
              <a:rPr lang="cs-CZ" sz="1400" dirty="0" smtClean="0">
                <a:latin typeface="Georgia" pitchFamily="18" charset="0"/>
              </a:rPr>
              <a:t>    v červnu 1939 zastřelen dvěma studenty na Kladně německý poddůstojník</a:t>
            </a:r>
          </a:p>
          <a:p>
            <a:pPr>
              <a:buFont typeface="Arial" pitchFamily="34" charset="0"/>
              <a:buChar char="•"/>
            </a:pPr>
            <a:r>
              <a:rPr lang="cs-CZ" sz="1400" dirty="0" smtClean="0">
                <a:latin typeface="Georgia" pitchFamily="18" charset="0"/>
              </a:rPr>
              <a:t>    23. 11. 1939 vládní nařízení uložilo všem školám povinnost sběru kostí, </a:t>
            </a:r>
          </a:p>
          <a:p>
            <a:r>
              <a:rPr lang="cs-CZ" sz="1400" dirty="0" smtClean="0">
                <a:latin typeface="Georgia" pitchFamily="18" charset="0"/>
              </a:rPr>
              <a:t>      rohoviny, drobných kovových předmětů, papíru a staré gumy</a:t>
            </a:r>
          </a:p>
          <a:p>
            <a:pPr>
              <a:buFont typeface="Arial" pitchFamily="34" charset="0"/>
              <a:buChar char="•"/>
            </a:pPr>
            <a:r>
              <a:rPr lang="cs-CZ" sz="1400" dirty="0" smtClean="0">
                <a:latin typeface="Georgia" pitchFamily="18" charset="0"/>
              </a:rPr>
              <a:t>    od roku 1940 upraveny plány všech škol, němčina hlavní předmět</a:t>
            </a:r>
          </a:p>
          <a:p>
            <a:pPr>
              <a:buFont typeface="Arial" pitchFamily="34" charset="0"/>
              <a:buChar char="•"/>
            </a:pPr>
            <a:r>
              <a:rPr lang="cs-CZ" sz="1400" dirty="0" smtClean="0">
                <a:latin typeface="Georgia" pitchFamily="18" charset="0"/>
              </a:rPr>
              <a:t>    </a:t>
            </a:r>
            <a:r>
              <a:rPr lang="cs-CZ" sz="1400" dirty="0" smtClean="0">
                <a:solidFill>
                  <a:srgbClr val="FF0000"/>
                </a:solidFill>
                <a:latin typeface="Georgia" pitchFamily="18" charset="0"/>
              </a:rPr>
              <a:t>uzavřeno prvních pět českých gymnázií</a:t>
            </a:r>
          </a:p>
          <a:p>
            <a:pPr>
              <a:buFont typeface="Arial" pitchFamily="34" charset="0"/>
              <a:buChar char="•"/>
            </a:pPr>
            <a:r>
              <a:rPr lang="cs-CZ" sz="1400" dirty="0" smtClean="0">
                <a:latin typeface="Georgia" pitchFamily="18" charset="0"/>
              </a:rPr>
              <a:t>    hromadné pensionování státních zaměstnanců, tedy i učitelů, nucený odchod starších učitelů</a:t>
            </a:r>
          </a:p>
          <a:p>
            <a:pPr>
              <a:buFont typeface="Arial" pitchFamily="34" charset="0"/>
              <a:buChar char="•"/>
            </a:pPr>
            <a:r>
              <a:rPr lang="cs-CZ" sz="1400" dirty="0" smtClean="0">
                <a:latin typeface="Georgia" pitchFamily="18" charset="0"/>
              </a:rPr>
              <a:t>    v roce 1941 zrušeno dalších 35 středních škol a do konce roku 1942 zrušeno již téměř 70% všech SŠ</a:t>
            </a:r>
          </a:p>
          <a:p>
            <a:pPr>
              <a:buFont typeface="Arial" pitchFamily="34" charset="0"/>
              <a:buChar char="•"/>
              <a:tabLst>
                <a:tab pos="266700" algn="l"/>
              </a:tabLst>
            </a:pPr>
            <a:r>
              <a:rPr lang="cs-CZ" sz="1400" dirty="0" smtClean="0">
                <a:latin typeface="Georgia" pitchFamily="18" charset="0"/>
              </a:rPr>
              <a:t>    výnosem MŠ ze dne 16. 1. 1942 se nařizovalo užívat ve školách pouze  německo-české tiskopisy</a:t>
            </a:r>
          </a:p>
          <a:p>
            <a:pPr>
              <a:buFont typeface="Arial" pitchFamily="34" charset="0"/>
              <a:buChar char="•"/>
            </a:pPr>
            <a:r>
              <a:rPr lang="cs-CZ" sz="1400" dirty="0" smtClean="0">
                <a:latin typeface="Georgia" pitchFamily="18" charset="0"/>
              </a:rPr>
              <a:t>    1942 jmenován ministrem školství v protektorátní vládě </a:t>
            </a:r>
            <a:r>
              <a:rPr lang="cs-CZ" sz="1400" dirty="0" smtClean="0">
                <a:solidFill>
                  <a:srgbClr val="0070C0"/>
                </a:solidFill>
                <a:latin typeface="Georgia" pitchFamily="18" charset="0"/>
              </a:rPr>
              <a:t>Emanuel MORAVEC </a:t>
            </a:r>
            <a:r>
              <a:rPr lang="cs-CZ" sz="1200" dirty="0" smtClean="0">
                <a:solidFill>
                  <a:srgbClr val="0070C0"/>
                </a:solidFill>
                <a:latin typeface="Georgia" pitchFamily="18" charset="0"/>
              </a:rPr>
              <a:t>(1893-1945)</a:t>
            </a:r>
          </a:p>
          <a:p>
            <a:pPr>
              <a:buFont typeface="Arial" pitchFamily="34" charset="0"/>
              <a:buChar char="•"/>
            </a:pPr>
            <a:r>
              <a:rPr lang="cs-CZ" sz="1400" dirty="0" smtClean="0">
                <a:latin typeface="Georgia" pitchFamily="18" charset="0"/>
              </a:rPr>
              <a:t>   </a:t>
            </a:r>
            <a:r>
              <a:rPr lang="cs-CZ" sz="1400" dirty="0" smtClean="0">
                <a:solidFill>
                  <a:srgbClr val="0070C0"/>
                </a:solidFill>
                <a:latin typeface="Georgia" pitchFamily="18" charset="0"/>
              </a:rPr>
              <a:t> </a:t>
            </a:r>
            <a:r>
              <a:rPr lang="cs-CZ" sz="1400" dirty="0" smtClean="0">
                <a:solidFill>
                  <a:srgbClr val="FF0000"/>
                </a:solidFill>
                <a:latin typeface="Georgia" pitchFamily="18" charset="0"/>
              </a:rPr>
              <a:t>počet žáků nevyhovujících u maturitní zkoušky musí být nejméně 20% </a:t>
            </a:r>
          </a:p>
          <a:p>
            <a:pPr>
              <a:buFont typeface="Arial" pitchFamily="34" charset="0"/>
              <a:buChar char="•"/>
            </a:pPr>
            <a:r>
              <a:rPr lang="cs-CZ" sz="1400" dirty="0" smtClean="0">
                <a:latin typeface="Georgia" pitchFamily="18" charset="0"/>
              </a:rPr>
              <a:t>    podle značně neúplných údajů bylo na 5000 učitelů odvlečeno do koncentračních </a:t>
            </a:r>
          </a:p>
          <a:p>
            <a:r>
              <a:rPr lang="cs-CZ" sz="1400" dirty="0" smtClean="0">
                <a:latin typeface="Georgia" pitchFamily="18" charset="0"/>
              </a:rPr>
              <a:t>     táborů, káznic a věznic a na 650 tam zahynulo. </a:t>
            </a:r>
          </a:p>
          <a:p>
            <a:endParaRPr lang="cs-CZ" sz="1400" dirty="0" smtClean="0">
              <a:latin typeface="Georgia" pitchFamily="18" charset="0"/>
            </a:endParaRPr>
          </a:p>
          <a:p>
            <a:r>
              <a:rPr lang="cs-CZ" sz="1400" dirty="0" smtClean="0">
                <a:latin typeface="Georgia" pitchFamily="18" charset="0"/>
              </a:rPr>
              <a:t>V roce 1944/1945  bylo zastaveno vyučování v osmých postupných ročnících  a žáci těchto tříd byli přiděleni k vojenským a polovojenským pomocným službám.</a:t>
            </a:r>
            <a:endParaRPr lang="cs-CZ" sz="1400" dirty="0">
              <a:latin typeface="Georgia" pitchFamily="18" charset="0"/>
            </a:endParaRPr>
          </a:p>
        </p:txBody>
      </p:sp>
      <p:pic>
        <p:nvPicPr>
          <p:cNvPr id="41985" name="Picture 1" descr="C:\Documents and Settings\Dag - Hrubý\Dokumenty\Obrázky\moravec.jpg"/>
          <p:cNvPicPr>
            <a:picLocks noChangeAspect="1" noChangeArrowheads="1"/>
          </p:cNvPicPr>
          <p:nvPr/>
        </p:nvPicPr>
        <p:blipFill>
          <a:blip r:embed="rId3" cstate="print"/>
          <a:srcRect/>
          <a:stretch>
            <a:fillRect/>
          </a:stretch>
        </p:blipFill>
        <p:spPr bwMode="auto">
          <a:xfrm>
            <a:off x="7020272" y="1124744"/>
            <a:ext cx="1512168" cy="175093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323528" y="1628800"/>
            <a:ext cx="2520280" cy="3540487"/>
          </a:xfrm>
          <a:prstGeom prst="rect">
            <a:avLst/>
          </a:prstGeom>
          <a:noFill/>
          <a:ln w="9525">
            <a:noFill/>
            <a:round/>
            <a:headEnd/>
            <a:tailEnd/>
          </a:ln>
        </p:spPr>
      </p:pic>
      <p:sp>
        <p:nvSpPr>
          <p:cNvPr id="4" name="TextovéPole 3"/>
          <p:cNvSpPr txBox="1"/>
          <p:nvPr/>
        </p:nvSpPr>
        <p:spPr>
          <a:xfrm>
            <a:off x="395536" y="404664"/>
            <a:ext cx="7560840" cy="1138773"/>
          </a:xfrm>
          <a:prstGeom prst="rect">
            <a:avLst/>
          </a:prstGeom>
          <a:noFill/>
        </p:spPr>
        <p:txBody>
          <a:bodyPr wrap="square" rtlCol="0">
            <a:spAutoFit/>
          </a:bodyPr>
          <a:lstStyle/>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sz="3200" i="1" dirty="0" smtClean="0">
                <a:solidFill>
                  <a:srgbClr val="3333FF"/>
                </a:solidFill>
                <a:latin typeface="Georgia" pitchFamily="18" charset="0"/>
              </a:rPr>
              <a:t>De revolutionibus orbium caelestium</a:t>
            </a:r>
          </a:p>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i="1" dirty="0" smtClean="0">
                <a:solidFill>
                  <a:srgbClr val="3333FF"/>
                </a:solidFill>
                <a:latin typeface="Georgia" pitchFamily="18" charset="0"/>
              </a:rPr>
              <a:t>(O obězích nebeských těles, Norimberk 1543)</a:t>
            </a:r>
            <a:r>
              <a:rPr lang="ar-SA" i="1" dirty="0" smtClean="0">
                <a:solidFill>
                  <a:srgbClr val="3333FF"/>
                </a:solidFill>
                <a:latin typeface="Georgia" pitchFamily="18" charset="0"/>
              </a:rPr>
              <a:t>‏</a:t>
            </a:r>
            <a:endParaRPr lang="en-US" i="1" dirty="0" smtClean="0">
              <a:solidFill>
                <a:srgbClr val="3333FF"/>
              </a:solidFill>
              <a:latin typeface="Georgia" pitchFamily="18" charset="0"/>
            </a:endParaRPr>
          </a:p>
          <a:p>
            <a:pPr>
              <a:buClr>
                <a:srgbClr val="000000"/>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dirty="0" smtClean="0">
                <a:solidFill>
                  <a:srgbClr val="000000"/>
                </a:solidFill>
                <a:latin typeface="Georgia" pitchFamily="18" charset="0"/>
              </a:rPr>
              <a:t>V roce 1616 byla kniha dána na Index librorum prohibitorum.</a:t>
            </a:r>
            <a:endParaRPr lang="cs-CZ" dirty="0">
              <a:latin typeface="Georgia" pitchFamily="18" charset="0"/>
            </a:endParaRPr>
          </a:p>
        </p:txBody>
      </p:sp>
      <p:pic>
        <p:nvPicPr>
          <p:cNvPr id="5" name="Picture 2"/>
          <p:cNvPicPr>
            <a:picLocks noChangeAspect="1" noChangeArrowheads="1"/>
          </p:cNvPicPr>
          <p:nvPr/>
        </p:nvPicPr>
        <p:blipFill>
          <a:blip r:embed="rId4" cstate="print"/>
          <a:srcRect/>
          <a:stretch>
            <a:fillRect/>
          </a:stretch>
        </p:blipFill>
        <p:spPr bwMode="auto">
          <a:xfrm>
            <a:off x="3563888" y="1844824"/>
            <a:ext cx="1534671" cy="1964378"/>
          </a:xfrm>
          <a:prstGeom prst="rect">
            <a:avLst/>
          </a:prstGeom>
          <a:noFill/>
          <a:ln w="9525">
            <a:noFill/>
            <a:round/>
            <a:headEnd/>
            <a:tailEnd/>
          </a:ln>
        </p:spPr>
      </p:pic>
      <p:sp>
        <p:nvSpPr>
          <p:cNvPr id="7" name="Obdélník 6"/>
          <p:cNvSpPr/>
          <p:nvPr/>
        </p:nvSpPr>
        <p:spPr>
          <a:xfrm>
            <a:off x="3203848" y="4293096"/>
            <a:ext cx="2215671" cy="707886"/>
          </a:xfrm>
          <a:prstGeom prst="rect">
            <a:avLst/>
          </a:prstGeom>
        </p:spPr>
        <p:txBody>
          <a:bodyPr wrap="none">
            <a:spAutoFit/>
          </a:bodyPr>
          <a:lstStyle/>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sz="2000" dirty="0" smtClean="0">
                <a:solidFill>
                  <a:srgbClr val="FF0000"/>
                </a:solidFill>
                <a:latin typeface="Georgia" pitchFamily="18" charset="0"/>
              </a:rPr>
              <a:t>Mikuláš Koperník</a:t>
            </a:r>
          </a:p>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sz="2000" dirty="0" smtClean="0">
                <a:solidFill>
                  <a:srgbClr val="FF0000"/>
                </a:solidFill>
                <a:latin typeface="Georgia" pitchFamily="18" charset="0"/>
              </a:rPr>
              <a:t>      </a:t>
            </a:r>
            <a:r>
              <a:rPr lang="cs-CZ" sz="1400" dirty="0" smtClean="0">
                <a:solidFill>
                  <a:srgbClr val="FF0000"/>
                </a:solidFill>
                <a:latin typeface="Georgia" pitchFamily="18" charset="0"/>
              </a:rPr>
              <a:t>(1473-1543)</a:t>
            </a:r>
            <a:r>
              <a:rPr lang="ar-SA" sz="1400" dirty="0" smtClean="0">
                <a:solidFill>
                  <a:srgbClr val="FF0000"/>
                </a:solidFill>
                <a:latin typeface="Georgia" pitchFamily="18" charset="0"/>
              </a:rPr>
              <a:t>‏</a:t>
            </a:r>
            <a:endParaRPr lang="en-US" sz="1400" dirty="0" smtClean="0">
              <a:solidFill>
                <a:srgbClr val="FF0000"/>
              </a:solidFill>
              <a:latin typeface="Georgia" pitchFamily="18" charset="0"/>
            </a:endParaRPr>
          </a:p>
        </p:txBody>
      </p:sp>
      <p:pic>
        <p:nvPicPr>
          <p:cNvPr id="188418" name="Picture 2"/>
          <p:cNvPicPr>
            <a:picLocks noChangeAspect="1" noChangeArrowheads="1"/>
          </p:cNvPicPr>
          <p:nvPr/>
        </p:nvPicPr>
        <p:blipFill>
          <a:blip r:embed="rId5" cstate="print"/>
          <a:srcRect/>
          <a:stretch>
            <a:fillRect/>
          </a:stretch>
        </p:blipFill>
        <p:spPr bwMode="auto">
          <a:xfrm>
            <a:off x="5868144" y="1844824"/>
            <a:ext cx="2808312" cy="3096344"/>
          </a:xfrm>
          <a:prstGeom prst="rect">
            <a:avLst/>
          </a:prstGeom>
          <a:noFill/>
          <a:ln w="9525">
            <a:noFill/>
            <a:miter lim="800000"/>
            <a:headEnd/>
            <a:tailEnd/>
          </a:ln>
        </p:spPr>
      </p:pic>
      <p:sp>
        <p:nvSpPr>
          <p:cNvPr id="9" name="Obdélník 8"/>
          <p:cNvSpPr/>
          <p:nvPr/>
        </p:nvSpPr>
        <p:spPr>
          <a:xfrm>
            <a:off x="395536" y="5661248"/>
            <a:ext cx="8136904" cy="861774"/>
          </a:xfrm>
          <a:prstGeom prst="rect">
            <a:avLst/>
          </a:prstGeom>
        </p:spPr>
        <p:txBody>
          <a:bodyPr wrap="square">
            <a:spAutoFit/>
          </a:bodyPr>
          <a:lstStyle/>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sz="1400" dirty="0" smtClean="0">
                <a:solidFill>
                  <a:srgbClr val="3333FF"/>
                </a:solidFill>
                <a:latin typeface="Georgia" pitchFamily="18" charset="0"/>
              </a:rPr>
              <a:t>T. S. Kuhn (1923-1996): </a:t>
            </a:r>
          </a:p>
          <a:p>
            <a:pPr>
              <a:buClr>
                <a:srgbClr val="3333FF"/>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b="1" dirty="0" smtClean="0">
                <a:solidFill>
                  <a:srgbClr val="3333FF"/>
                </a:solidFill>
                <a:latin typeface="Georgia" pitchFamily="18" charset="0"/>
              </a:rPr>
              <a:t>	</a:t>
            </a:r>
            <a:r>
              <a:rPr lang="cs-CZ" sz="1400" dirty="0" smtClean="0">
                <a:solidFill>
                  <a:srgbClr val="3333FF"/>
                </a:solidFill>
                <a:latin typeface="Georgia" pitchFamily="18" charset="0"/>
              </a:rPr>
              <a:t>Struktura vědeckých revolucí. </a:t>
            </a:r>
            <a:r>
              <a:rPr lang="cs-CZ" sz="1400" i="1" dirty="0" smtClean="0">
                <a:solidFill>
                  <a:srgbClr val="3333FF"/>
                </a:solidFill>
                <a:latin typeface="Georgia" pitchFamily="18" charset="0"/>
              </a:rPr>
              <a:t>OIKOYMENH</a:t>
            </a:r>
            <a:r>
              <a:rPr lang="cs-CZ" sz="1400" dirty="0" smtClean="0">
                <a:solidFill>
                  <a:srgbClr val="3333FF"/>
                </a:solidFill>
                <a:latin typeface="Georgia" pitchFamily="18" charset="0"/>
              </a:rPr>
              <a:t>, Praha 2008.</a:t>
            </a:r>
          </a:p>
          <a:p>
            <a:pPr>
              <a:buClr>
                <a:srgbClr val="000000"/>
              </a:buClr>
              <a:buSzPct val="100000"/>
              <a:buFont typeface="Calibri"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cs-CZ" dirty="0" smtClean="0">
                <a:solidFill>
                  <a:srgbClr val="000000"/>
                </a:solidFill>
                <a:latin typeface="Georgia" pitchFamily="18" charset="0"/>
              </a:rPr>
              <a:t>	</a:t>
            </a:r>
            <a:r>
              <a:rPr lang="cs-CZ" sz="1400" dirty="0" smtClean="0">
                <a:solidFill>
                  <a:srgbClr val="000000"/>
                </a:solidFill>
                <a:latin typeface="Georgia" pitchFamily="18" charset="0"/>
              </a:rPr>
              <a:t>Kuhn v této práci ukazuje nový přístup k dějinám a filosofii  vědy, a to s pomocí výrazu </a:t>
            </a:r>
            <a:r>
              <a:rPr lang="cs-CZ" sz="1400" dirty="0" smtClean="0">
                <a:solidFill>
                  <a:srgbClr val="FF0000"/>
                </a:solidFill>
                <a:latin typeface="Georgia" pitchFamily="18" charset="0"/>
              </a:rPr>
              <a:t>PARADIGMA</a:t>
            </a:r>
            <a:endParaRPr lang="cs-CZ" sz="14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467545" y="1052736"/>
            <a:ext cx="8424936" cy="5386090"/>
          </a:xfrm>
          <a:prstGeom prst="rect">
            <a:avLst/>
          </a:prstGeom>
          <a:noFill/>
        </p:spPr>
        <p:txBody>
          <a:bodyPr wrap="square" rtlCol="0">
            <a:spAutoFit/>
          </a:bodyPr>
          <a:lstStyle/>
          <a:p>
            <a:r>
              <a:rPr lang="cs-CZ" sz="2800" dirty="0" smtClean="0">
                <a:solidFill>
                  <a:srgbClr val="FF0000"/>
                </a:solidFill>
                <a:latin typeface="Georgia" pitchFamily="18" charset="0"/>
              </a:rPr>
              <a:t>Československé školství po roce 1945</a:t>
            </a:r>
          </a:p>
          <a:p>
            <a:endParaRPr lang="cs-CZ" sz="1200" dirty="0" smtClean="0"/>
          </a:p>
          <a:p>
            <a:pPr>
              <a:buFont typeface="Arial" pitchFamily="34" charset="0"/>
              <a:buChar char="•"/>
            </a:pPr>
            <a:r>
              <a:rPr lang="cs-CZ" sz="1200" dirty="0" smtClean="0"/>
              <a:t>    </a:t>
            </a:r>
            <a:r>
              <a:rPr lang="cs-CZ" sz="1400" dirty="0" smtClean="0">
                <a:latin typeface="Georgia" pitchFamily="18" charset="0"/>
              </a:rPr>
              <a:t>Vyvíjeno značné úsilí, aby byly zapomenuty a zpřetrhány vazby na celý předcházející historický vývoj</a:t>
            </a:r>
          </a:p>
          <a:p>
            <a:pPr>
              <a:buFont typeface="Arial" pitchFamily="34" charset="0"/>
              <a:buChar char="•"/>
            </a:pPr>
            <a:r>
              <a:rPr lang="cs-CZ" sz="1400" dirty="0" smtClean="0">
                <a:latin typeface="Georgia" pitchFamily="18" charset="0"/>
              </a:rPr>
              <a:t>   Školství lidově demokratického státu se musí oprostit od systému „buržoazního školství“</a:t>
            </a:r>
          </a:p>
          <a:p>
            <a:pPr defTabSz="360000">
              <a:buFont typeface="Arial" pitchFamily="34" charset="0"/>
              <a:buChar char="•"/>
              <a:tabLst>
                <a:tab pos="180975" algn="l"/>
              </a:tabLst>
            </a:pPr>
            <a:r>
              <a:rPr lang="cs-CZ" sz="1400" dirty="0" smtClean="0">
                <a:latin typeface="Georgia" pitchFamily="18" charset="0"/>
              </a:rPr>
              <a:t>   </a:t>
            </a:r>
            <a:r>
              <a:rPr lang="cs-CZ" sz="1400" dirty="0" smtClean="0">
                <a:solidFill>
                  <a:srgbClr val="FF0000"/>
                </a:solidFill>
                <a:latin typeface="Georgia" pitchFamily="18" charset="0"/>
              </a:rPr>
              <a:t>Dochází k výraznému poklesu prestiže maturitní zkoušky, který byl současně provázen i snížením jak      	 její kvality, tak i vypovídací hodnoty o kvalitě získaného vzdělání</a:t>
            </a:r>
          </a:p>
          <a:p>
            <a:pPr>
              <a:buFont typeface="Arial" pitchFamily="34" charset="0"/>
              <a:buChar char="•"/>
              <a:tabLst>
                <a:tab pos="180975" algn="l"/>
              </a:tabLst>
            </a:pPr>
            <a:r>
              <a:rPr lang="cs-CZ" sz="1400" dirty="0" smtClean="0">
                <a:latin typeface="Georgia" pitchFamily="18" charset="0"/>
              </a:rPr>
              <a:t>   K výraznému snížení kvality maturitní zkoušky docházelo pod obecně hlásanými a s porozuměním  	přijímanými hesly „demokratizace“ středního školství, které se mělo otevřít výrazně větším počtům   	žáků</a:t>
            </a:r>
          </a:p>
          <a:p>
            <a:r>
              <a:rPr lang="cs-CZ" sz="1400" dirty="0" smtClean="0">
                <a:latin typeface="Georgia" pitchFamily="18" charset="0"/>
              </a:rPr>
              <a:t>Devalvace maturitní zkoušky byla významně ovlivněna následujícími skutečnostmi:</a:t>
            </a:r>
          </a:p>
          <a:p>
            <a:pPr>
              <a:buFont typeface="Arial" pitchFamily="34" charset="0"/>
              <a:buChar char="•"/>
            </a:pPr>
            <a:r>
              <a:rPr lang="cs-CZ" sz="1200" dirty="0" smtClean="0">
                <a:latin typeface="Georgia" pitchFamily="18" charset="0"/>
              </a:rPr>
              <a:t>     rezolutní prosazování politické teze o „třídní“ povaze vzdělání a vedoucí úloze dělnické třídy ve společnosti</a:t>
            </a:r>
          </a:p>
          <a:p>
            <a:pPr>
              <a:buFont typeface="Arial" pitchFamily="34" charset="0"/>
              <a:buChar char="•"/>
            </a:pPr>
            <a:r>
              <a:rPr lang="cs-CZ" sz="1200" dirty="0" smtClean="0">
                <a:latin typeface="Georgia" pitchFamily="18" charset="0"/>
              </a:rPr>
              <a:t>     aktuálním politickým požadavkem na obsazení funkčních míst novými „dělnickými kádry“</a:t>
            </a:r>
          </a:p>
          <a:p>
            <a:pPr>
              <a:buFont typeface="Arial" pitchFamily="34" charset="0"/>
              <a:buChar char="•"/>
            </a:pPr>
            <a:r>
              <a:rPr lang="cs-CZ" sz="1200" dirty="0" smtClean="0">
                <a:latin typeface="Georgia" pitchFamily="18" charset="0"/>
              </a:rPr>
              <a:t>     obecným znehodnocováním a podceňováním vzdělanosti a společenským preferováním těžké manuální práce</a:t>
            </a:r>
          </a:p>
          <a:p>
            <a:pPr>
              <a:buFont typeface="Arial" pitchFamily="34" charset="0"/>
              <a:buChar char="•"/>
            </a:pPr>
            <a:r>
              <a:rPr lang="cs-CZ" sz="1200" dirty="0" smtClean="0">
                <a:latin typeface="Georgia" pitchFamily="18" charset="0"/>
              </a:rPr>
              <a:t>     snížením prestiže maturitní zkoušky, která přestala být zcela postačující a jedinou podmínkou k přijetí na VŠ</a:t>
            </a:r>
          </a:p>
          <a:p>
            <a:pPr>
              <a:buFont typeface="Arial" pitchFamily="34" charset="0"/>
              <a:buChar char="•"/>
            </a:pPr>
            <a:r>
              <a:rPr lang="cs-CZ" sz="1200" dirty="0" smtClean="0">
                <a:latin typeface="Georgia" pitchFamily="18" charset="0"/>
              </a:rPr>
              <a:t>     možnost získat maturitní zkoušku dalšími druhy studia obvykle s nižší kvalitou a náročností</a:t>
            </a:r>
          </a:p>
          <a:p>
            <a:pPr>
              <a:buFont typeface="Arial" pitchFamily="34" charset="0"/>
              <a:buChar char="•"/>
            </a:pPr>
            <a:r>
              <a:rPr lang="cs-CZ" sz="1200" dirty="0" smtClean="0">
                <a:latin typeface="Georgia" pitchFamily="18" charset="0"/>
              </a:rPr>
              <a:t>     formální likvidací gymnázií (31/1953 Sb.), zkrácení studia na tři roky, maturity v 17 letech</a:t>
            </a:r>
          </a:p>
          <a:p>
            <a:pPr>
              <a:buFont typeface="Arial" pitchFamily="34" charset="0"/>
              <a:buChar char="•"/>
            </a:pPr>
            <a:r>
              <a:rPr lang="cs-CZ" sz="1200" dirty="0" smtClean="0">
                <a:latin typeface="Georgia" pitchFamily="18" charset="0"/>
              </a:rPr>
              <a:t>     změny v učebních plánech středních škol (komunistická výchova, brigády, provozní praxe, „sepětí školy se životem“)</a:t>
            </a:r>
          </a:p>
          <a:p>
            <a:pPr>
              <a:buFont typeface="Arial" pitchFamily="34" charset="0"/>
              <a:buChar char="•"/>
            </a:pPr>
            <a:r>
              <a:rPr lang="cs-CZ" sz="1200" dirty="0" smtClean="0">
                <a:latin typeface="Georgia" pitchFamily="18" charset="0"/>
              </a:rPr>
              <a:t>     administrativně vynucovaným snížením požadavků na úroveň znalostí</a:t>
            </a:r>
          </a:p>
          <a:p>
            <a:pPr>
              <a:buFont typeface="Arial" pitchFamily="34" charset="0"/>
              <a:buChar char="•"/>
              <a:tabLst>
                <a:tab pos="180975" algn="l"/>
              </a:tabLst>
            </a:pPr>
            <a:r>
              <a:rPr lang="cs-CZ" sz="1200" dirty="0" smtClean="0">
                <a:latin typeface="Georgia" pitchFamily="18" charset="0"/>
              </a:rPr>
              <a:t>     realizací vysokoškolské přípravy učitelů jako plně kvalifikovaných  pro výuku svých aprobačních předmětů </a:t>
            </a:r>
          </a:p>
          <a:p>
            <a:pPr>
              <a:tabLst>
                <a:tab pos="180975" algn="l"/>
              </a:tabLst>
            </a:pPr>
            <a:r>
              <a:rPr lang="cs-CZ" sz="1200" dirty="0" smtClean="0">
                <a:latin typeface="Georgia" pitchFamily="18" charset="0"/>
              </a:rPr>
              <a:t>	  od 5. ročníku po maturitu</a:t>
            </a:r>
          </a:p>
          <a:p>
            <a:pPr>
              <a:buFont typeface="Arial" pitchFamily="34" charset="0"/>
              <a:buChar char="•"/>
              <a:tabLst>
                <a:tab pos="180975" algn="l"/>
              </a:tabLst>
            </a:pPr>
            <a:r>
              <a:rPr lang="cs-CZ" sz="1200" dirty="0" smtClean="0">
                <a:latin typeface="Georgia" pitchFamily="18" charset="0"/>
              </a:rPr>
              <a:t>     zavedením maturitní zkoušky na středních odborných učilištích ve smyslu stranického usnesení z roku 1973 a 	 	 dokumentu „Další rozvoj československé výchovně vzdělávací soustavy z roku 1976“</a:t>
            </a:r>
          </a:p>
          <a:p>
            <a:r>
              <a:rPr lang="cs-CZ" sz="1400" dirty="0" smtClean="0">
                <a:latin typeface="Georgia" pitchFamily="18" charset="0"/>
              </a:rPr>
              <a:t>První zcela konkrétní krok vedoucí ke snížení úrovně maturitní zkoušky byl spojen se snahou přivést urychleně na vysoké školy do pozice studentů nové, dělnické a komunistické straně oddané mladé kádry.</a:t>
            </a:r>
          </a:p>
          <a:p>
            <a:endParaRPr lang="cs-CZ" sz="1000" i="1" dirty="0" smtClean="0">
              <a:latin typeface="Georgia" pitchFamily="18" charset="0"/>
            </a:endParaRPr>
          </a:p>
          <a:p>
            <a:r>
              <a:rPr lang="cs-CZ" sz="1100" i="1" dirty="0" smtClean="0">
                <a:solidFill>
                  <a:srgbClr val="0070C0"/>
                </a:solidFill>
                <a:latin typeface="Georgia" pitchFamily="18" charset="0"/>
              </a:rPr>
              <a:t>Zdroj: Morkes, F.: Historický přehled postavení maturitní zkoušky a analýza jejích funkcí. ÚIV, Praha 2003.</a:t>
            </a:r>
            <a:endParaRPr lang="cs-CZ" sz="1100" i="1" dirty="0">
              <a:solidFill>
                <a:srgbClr val="0070C0"/>
              </a:solidFill>
              <a:latin typeface="Georgia" pitchFamily="18"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rmAutofit fontScale="90000"/>
          </a:bodyPr>
          <a:lstStyle/>
          <a:p>
            <a:r>
              <a:rPr lang="cs-CZ" dirty="0" smtClean="0"/>
              <a:t/>
            </a:r>
            <a:br>
              <a:rPr lang="cs-CZ" dirty="0" smtClean="0"/>
            </a:br>
            <a:r>
              <a:rPr lang="cs-CZ" sz="3600" dirty="0" smtClean="0">
                <a:solidFill>
                  <a:srgbClr val="0070C0"/>
                </a:solidFill>
                <a:latin typeface="Georgia" pitchFamily="18" charset="0"/>
              </a:rPr>
              <a:t>Historie maturitní zkoušky na gymnáziích</a:t>
            </a:r>
            <a:br>
              <a:rPr lang="cs-CZ" sz="3600" dirty="0" smtClean="0">
                <a:solidFill>
                  <a:srgbClr val="0070C0"/>
                </a:solidFill>
                <a:latin typeface="Georgia" pitchFamily="18" charset="0"/>
              </a:rPr>
            </a:br>
            <a:r>
              <a:rPr lang="cs-CZ" sz="2700" dirty="0" smtClean="0">
                <a:latin typeface="Georgia" pitchFamily="18" charset="0"/>
              </a:rPr>
              <a:t/>
            </a:r>
            <a:br>
              <a:rPr lang="cs-CZ" sz="2700" dirty="0" smtClean="0">
                <a:latin typeface="Georgia" pitchFamily="18" charset="0"/>
              </a:rPr>
            </a:br>
            <a:endParaRPr lang="cs-CZ" sz="2700" dirty="0">
              <a:latin typeface="Georgia" pitchFamily="18" charset="0"/>
            </a:endParaRPr>
          </a:p>
        </p:txBody>
      </p:sp>
      <p:sp>
        <p:nvSpPr>
          <p:cNvPr id="3" name="TextovéPole 2"/>
          <p:cNvSpPr txBox="1"/>
          <p:nvPr/>
        </p:nvSpPr>
        <p:spPr>
          <a:xfrm>
            <a:off x="611560" y="1124744"/>
            <a:ext cx="5944174" cy="1261884"/>
          </a:xfrm>
          <a:prstGeom prst="rect">
            <a:avLst/>
          </a:prstGeom>
          <a:noFill/>
        </p:spPr>
        <p:txBody>
          <a:bodyPr wrap="square" rtlCol="0">
            <a:spAutoFit/>
          </a:bodyPr>
          <a:lstStyle/>
          <a:p>
            <a:r>
              <a:rPr lang="cs-CZ" sz="3200" dirty="0" smtClean="0">
                <a:solidFill>
                  <a:srgbClr val="FF0000"/>
                </a:solidFill>
                <a:latin typeface="Georgia" pitchFamily="18" charset="0"/>
              </a:rPr>
              <a:t>1945 – 1948</a:t>
            </a:r>
          </a:p>
          <a:p>
            <a:r>
              <a:rPr lang="cs-CZ" sz="1600" dirty="0" smtClean="0">
                <a:latin typeface="Georgia" pitchFamily="18" charset="0"/>
              </a:rPr>
              <a:t>Zdeněk Nejedlý, ministr školství v letech 1945-1946</a:t>
            </a:r>
            <a:endParaRPr lang="cs-CZ" sz="1200" dirty="0" smtClean="0">
              <a:latin typeface="Georgia" pitchFamily="18" charset="0"/>
            </a:endParaRPr>
          </a:p>
          <a:p>
            <a:r>
              <a:rPr lang="cs-CZ" sz="1200" i="1" dirty="0" smtClean="0">
                <a:latin typeface="Georgia" pitchFamily="18" charset="0"/>
              </a:rPr>
              <a:t>(poradcem Zdeňka Nejedlého byl prof. Václav Příhoda).</a:t>
            </a:r>
          </a:p>
          <a:p>
            <a:r>
              <a:rPr lang="cs-CZ" sz="1600" dirty="0" smtClean="0">
                <a:latin typeface="Georgia" pitchFamily="18" charset="0"/>
              </a:rPr>
              <a:t>Jaroslav Stránský, ministr školství v letech 1946-1948</a:t>
            </a:r>
            <a:endParaRPr lang="cs-CZ" sz="1600" dirty="0">
              <a:latin typeface="Georgia" pitchFamily="18" charset="0"/>
            </a:endParaRPr>
          </a:p>
        </p:txBody>
      </p:sp>
      <p:pic>
        <p:nvPicPr>
          <p:cNvPr id="4" name="Obrázek 1" descr="zdenek-nejedly.jpg"/>
          <p:cNvPicPr>
            <a:picLocks noChangeAspect="1"/>
          </p:cNvPicPr>
          <p:nvPr/>
        </p:nvPicPr>
        <p:blipFill>
          <a:blip r:embed="rId3" cstate="print"/>
          <a:srcRect/>
          <a:stretch>
            <a:fillRect/>
          </a:stretch>
        </p:blipFill>
        <p:spPr bwMode="auto">
          <a:xfrm>
            <a:off x="467544" y="4365104"/>
            <a:ext cx="1080120" cy="1512168"/>
          </a:xfrm>
          <a:prstGeom prst="rect">
            <a:avLst/>
          </a:prstGeom>
          <a:noFill/>
          <a:ln w="9525">
            <a:noFill/>
            <a:miter lim="800000"/>
            <a:headEnd/>
            <a:tailEnd/>
          </a:ln>
        </p:spPr>
      </p:pic>
      <p:pic>
        <p:nvPicPr>
          <p:cNvPr id="5" name="Obrázek 2" descr="nejedly_zdenek.jpg"/>
          <p:cNvPicPr>
            <a:picLocks noChangeAspect="1"/>
          </p:cNvPicPr>
          <p:nvPr/>
        </p:nvPicPr>
        <p:blipFill>
          <a:blip r:embed="rId4" cstate="print"/>
          <a:srcRect/>
          <a:stretch>
            <a:fillRect/>
          </a:stretch>
        </p:blipFill>
        <p:spPr bwMode="auto">
          <a:xfrm>
            <a:off x="6804248" y="1052736"/>
            <a:ext cx="1368152" cy="1728192"/>
          </a:xfrm>
          <a:prstGeom prst="rect">
            <a:avLst/>
          </a:prstGeom>
          <a:noFill/>
          <a:ln w="9525">
            <a:noFill/>
            <a:miter lim="800000"/>
            <a:headEnd/>
            <a:tailEnd/>
          </a:ln>
        </p:spPr>
      </p:pic>
      <p:pic>
        <p:nvPicPr>
          <p:cNvPr id="19457" name="Picture 1" descr="C:\Documents and Settings\Dag - Hrubý\Plocha\1926_Stransky.gif"/>
          <p:cNvPicPr>
            <a:picLocks noChangeAspect="1" noChangeArrowheads="1"/>
          </p:cNvPicPr>
          <p:nvPr/>
        </p:nvPicPr>
        <p:blipFill>
          <a:blip r:embed="rId5" cstate="print"/>
          <a:srcRect/>
          <a:stretch>
            <a:fillRect/>
          </a:stretch>
        </p:blipFill>
        <p:spPr bwMode="auto">
          <a:xfrm>
            <a:off x="539552" y="2852936"/>
            <a:ext cx="1008112" cy="1360951"/>
          </a:xfrm>
          <a:prstGeom prst="rect">
            <a:avLst/>
          </a:prstGeom>
          <a:noFill/>
        </p:spPr>
      </p:pic>
      <p:sp>
        <p:nvSpPr>
          <p:cNvPr id="7" name="TextovéPole 6"/>
          <p:cNvSpPr txBox="1"/>
          <p:nvPr/>
        </p:nvSpPr>
        <p:spPr>
          <a:xfrm>
            <a:off x="1691680" y="2924944"/>
            <a:ext cx="7200800" cy="3477875"/>
          </a:xfrm>
          <a:prstGeom prst="rect">
            <a:avLst/>
          </a:prstGeom>
          <a:noFill/>
        </p:spPr>
        <p:txBody>
          <a:bodyPr wrap="square" rtlCol="0">
            <a:spAutoFit/>
          </a:bodyPr>
          <a:lstStyle/>
          <a:p>
            <a:r>
              <a:rPr lang="cs-CZ" sz="1600" dirty="0" smtClean="0">
                <a:latin typeface="Georgia" pitchFamily="18" charset="0"/>
              </a:rPr>
              <a:t>Školství se v letech 1945-1948 dostalo do centra pozornosti všech povolených politických stran. Diferenciovanou jednotnou školu měli v programu národní socialisté a sociální demokraté. Lidová strana požadovala církevní školy a komunisté důslednou jednotnou školu. </a:t>
            </a:r>
          </a:p>
          <a:p>
            <a:r>
              <a:rPr lang="cs-CZ" sz="1200" dirty="0" smtClean="0">
                <a:latin typeface="Georgia" pitchFamily="18" charset="0"/>
              </a:rPr>
              <a:t>Rozhodující slovo měla skupina učitelů měšťanských škol – Ladislav Koubek, Bohumír Kujal, Vojtěch Pavlásek, Václav Pekárek, Domini Ledvinka aj., kteří měli za sebou četné učitele, převážně komunistické orientace. Až na výjimky se tito učitelé dali plně do služeb KSČ, ochotně přejímali sovětský výchovný systém, volali  po jednotné škole a odstranění všech tzv. buržoasních pozůstatků ve výchově a vzdělání. Ze školy se stalo výrazné politikum  a školské úřady, instituce a učitelé se ocitli od května 1945 pod silným tlakem. Docházelo ke střetu mezi učiteli měšťanských škol se středoškolskými profesory.</a:t>
            </a:r>
          </a:p>
          <a:p>
            <a:endParaRPr lang="cs-CZ" sz="1200" dirty="0" smtClean="0">
              <a:latin typeface="Georgia" pitchFamily="18" charset="0"/>
            </a:endParaRPr>
          </a:p>
          <a:p>
            <a:r>
              <a:rPr lang="cs-CZ" sz="1600" dirty="0" smtClean="0">
                <a:solidFill>
                  <a:srgbClr val="FF0000"/>
                </a:solidFill>
                <a:latin typeface="Georgia" pitchFamily="18" charset="0"/>
              </a:rPr>
              <a:t>JEDNOTNÁ ŠKOLA </a:t>
            </a:r>
            <a:r>
              <a:rPr lang="cs-CZ" sz="1600" dirty="0" smtClean="0">
                <a:latin typeface="Georgia" pitchFamily="18" charset="0"/>
              </a:rPr>
              <a:t>– </a:t>
            </a:r>
            <a:r>
              <a:rPr lang="cs-CZ" sz="1400" dirty="0" smtClean="0">
                <a:latin typeface="Georgia" pitchFamily="18" charset="0"/>
              </a:rPr>
              <a:t>problematický termín.</a:t>
            </a:r>
          </a:p>
          <a:p>
            <a:r>
              <a:rPr lang="cs-CZ" sz="1400" dirty="0" smtClean="0">
                <a:latin typeface="Georgia" pitchFamily="18" charset="0"/>
              </a:rPr>
              <a:t>Myšlenky a představy o jednotné škole se objevují se objevují již v letech před 1. světovou válkou, tedy v letech rakousko-uherské monarchie. Diskuze o jednotné škole probíhala intenzívně  i v letech předmnichovské republiky (Václav Příhoda, jednotná devítiletá vnitřně diferenciovaná škola).</a:t>
            </a:r>
          </a:p>
        </p:txBody>
      </p:sp>
      <p:pic>
        <p:nvPicPr>
          <p:cNvPr id="6" name="Picture 1" descr="C:\Documents and Settings\Dag - Hrubý\Plocha\prihoda.jpg"/>
          <p:cNvPicPr>
            <a:picLocks noChangeAspect="1" noChangeArrowheads="1"/>
          </p:cNvPicPr>
          <p:nvPr/>
        </p:nvPicPr>
        <p:blipFill>
          <a:blip r:embed="rId6" cstate="print"/>
          <a:srcRect/>
          <a:stretch>
            <a:fillRect/>
          </a:stretch>
        </p:blipFill>
        <p:spPr bwMode="auto">
          <a:xfrm>
            <a:off x="5624874" y="1412776"/>
            <a:ext cx="1109312" cy="1368152"/>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06090"/>
          </a:xfrm>
        </p:spPr>
        <p:txBody>
          <a:bodyPr>
            <a:normAutofit/>
          </a:bodyPr>
          <a:lstStyle/>
          <a:p>
            <a:r>
              <a:rPr lang="cs-CZ" sz="3200" dirty="0" smtClean="0">
                <a:solidFill>
                  <a:srgbClr val="0070C0"/>
                </a:solidFill>
                <a:latin typeface="+mn-lt"/>
              </a:rPr>
              <a:t>Historie maturitní zkoušky na gymnáziích</a:t>
            </a:r>
            <a:endParaRPr lang="cs-CZ" sz="3200" dirty="0">
              <a:latin typeface="+mn-lt"/>
            </a:endParaRPr>
          </a:p>
        </p:txBody>
      </p:sp>
      <p:sp>
        <p:nvSpPr>
          <p:cNvPr id="3" name="TextovéPole 2"/>
          <p:cNvSpPr txBox="1"/>
          <p:nvPr/>
        </p:nvSpPr>
        <p:spPr>
          <a:xfrm>
            <a:off x="611560" y="1196752"/>
            <a:ext cx="7920880" cy="5232202"/>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1945-1948</a:t>
            </a:r>
          </a:p>
          <a:p>
            <a:endParaRPr lang="cs-CZ" sz="1400" dirty="0" smtClean="0">
              <a:latin typeface="Georgia" pitchFamily="18" charset="0"/>
            </a:endParaRPr>
          </a:p>
          <a:p>
            <a:r>
              <a:rPr lang="cs-CZ" sz="2000" dirty="0" smtClean="0">
                <a:solidFill>
                  <a:srgbClr val="FF0000"/>
                </a:solidFill>
                <a:latin typeface="Georgia" pitchFamily="18" charset="0"/>
              </a:rPr>
              <a:t>  1945</a:t>
            </a:r>
            <a:r>
              <a:rPr lang="cs-CZ" sz="1400" dirty="0" smtClean="0">
                <a:solidFill>
                  <a:srgbClr val="FF0000"/>
                </a:solidFill>
                <a:latin typeface="Georgia" pitchFamily="18" charset="0"/>
              </a:rPr>
              <a:t>	</a:t>
            </a:r>
            <a:r>
              <a:rPr lang="cs-CZ" sz="1400" i="1" dirty="0" smtClean="0">
                <a:latin typeface="Georgia" pitchFamily="18" charset="0"/>
              </a:rPr>
              <a:t>Výnos Ministerstva školství a osvěty z 12. 6. 1945 </a:t>
            </a:r>
          </a:p>
          <a:p>
            <a:r>
              <a:rPr lang="cs-CZ" sz="2000" dirty="0" smtClean="0">
                <a:solidFill>
                  <a:srgbClr val="0070C0"/>
                </a:solidFill>
                <a:latin typeface="Georgia" pitchFamily="18" charset="0"/>
              </a:rPr>
              <a:t>  	Zkoušky dospělosti </a:t>
            </a:r>
            <a:r>
              <a:rPr lang="cs-CZ" sz="2000" dirty="0" smtClean="0">
                <a:latin typeface="Georgia" pitchFamily="18" charset="0"/>
              </a:rPr>
              <a:t>na gymnáziích, reálných gymnáziích, 	reformních reálných gymnázií a reálkách jest konati nadále 	podle výnosu MŠNO ze dne 11. ledna 1938</a:t>
            </a:r>
          </a:p>
          <a:p>
            <a:endParaRPr lang="cs-CZ" sz="2000" dirty="0" smtClean="0">
              <a:latin typeface="Georgia" pitchFamily="18" charset="0"/>
            </a:endParaRPr>
          </a:p>
          <a:p>
            <a:r>
              <a:rPr lang="cs-CZ" sz="2000" dirty="0" smtClean="0">
                <a:solidFill>
                  <a:srgbClr val="FF0000"/>
                </a:solidFill>
                <a:latin typeface="Georgia" pitchFamily="18" charset="0"/>
              </a:rPr>
              <a:t>  1946 	</a:t>
            </a:r>
            <a:r>
              <a:rPr lang="cs-CZ" sz="1400" i="1" dirty="0" smtClean="0">
                <a:solidFill>
                  <a:srgbClr val="FF0000"/>
                </a:solidFill>
                <a:latin typeface="Georgia" pitchFamily="18" charset="0"/>
              </a:rPr>
              <a:t>Výnos Ministerstva školství a osvěty ze 6. 2. 1946</a:t>
            </a:r>
          </a:p>
          <a:p>
            <a:r>
              <a:rPr lang="cs-CZ" sz="1400" i="1" dirty="0" smtClean="0">
                <a:latin typeface="Georgia" pitchFamily="18" charset="0"/>
              </a:rPr>
              <a:t>	</a:t>
            </a:r>
            <a:r>
              <a:rPr lang="cs-CZ" sz="2000" dirty="0" smtClean="0">
                <a:latin typeface="Georgia" pitchFamily="18" charset="0"/>
              </a:rPr>
              <a:t>Předpis o </a:t>
            </a:r>
            <a:r>
              <a:rPr lang="cs-CZ" sz="2000" dirty="0" smtClean="0">
                <a:solidFill>
                  <a:srgbClr val="0070C0"/>
                </a:solidFill>
                <a:latin typeface="Georgia" pitchFamily="18" charset="0"/>
              </a:rPr>
              <a:t>zkouškách dospělosti </a:t>
            </a:r>
            <a:r>
              <a:rPr lang="cs-CZ" sz="2000" dirty="0" smtClean="0">
                <a:latin typeface="Georgia" pitchFamily="18" charset="0"/>
              </a:rPr>
              <a:t>na gymnáziích, reálných 	gymnázií, reformních reálných gymnázií a reálkách a na 	reálných a matematicko-přírodovědeckých větvích reálných 	gymnázií</a:t>
            </a:r>
          </a:p>
          <a:p>
            <a:endParaRPr lang="cs-CZ" sz="2000" dirty="0" smtClean="0">
              <a:solidFill>
                <a:srgbClr val="FF0000"/>
              </a:solidFill>
            </a:endParaRPr>
          </a:p>
          <a:p>
            <a:r>
              <a:rPr lang="cs-CZ" sz="2000" dirty="0" smtClean="0">
                <a:solidFill>
                  <a:srgbClr val="FF0000"/>
                </a:solidFill>
              </a:rPr>
              <a:t>	</a:t>
            </a:r>
            <a:r>
              <a:rPr lang="cs-CZ" sz="1400" dirty="0" smtClean="0">
                <a:latin typeface="Georgia" pitchFamily="18" charset="0"/>
              </a:rPr>
              <a:t>G	Gymnázium	</a:t>
            </a:r>
          </a:p>
          <a:p>
            <a:r>
              <a:rPr lang="cs-CZ" sz="1400" dirty="0" smtClean="0">
                <a:latin typeface="Georgia" pitchFamily="18" charset="0"/>
              </a:rPr>
              <a:t>	RG	Reálné gymnázium</a:t>
            </a:r>
          </a:p>
          <a:p>
            <a:r>
              <a:rPr lang="cs-CZ" sz="1400" dirty="0" smtClean="0">
                <a:latin typeface="Georgia" pitchFamily="18" charset="0"/>
              </a:rPr>
              <a:t>	RRG	Reformní reálné gymnázium</a:t>
            </a:r>
          </a:p>
          <a:p>
            <a:r>
              <a:rPr lang="cs-CZ" sz="1400" dirty="0" smtClean="0">
                <a:latin typeface="Georgia" pitchFamily="18" charset="0"/>
              </a:rPr>
              <a:t>	RE	Reálka</a:t>
            </a:r>
          </a:p>
          <a:p>
            <a:r>
              <a:rPr lang="cs-CZ" sz="1400" dirty="0" smtClean="0">
                <a:latin typeface="Georgia" pitchFamily="18" charset="0"/>
              </a:rPr>
              <a:t>	RMPVRG	Reálné a matematicko-přírodovědná větev reálných gymnázií</a:t>
            </a:r>
            <a:endParaRPr lang="cs-CZ" sz="20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06090"/>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467544" y="1052736"/>
            <a:ext cx="8424936" cy="5170646"/>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1945 – 1948</a:t>
            </a:r>
          </a:p>
          <a:p>
            <a:pPr defTabSz="360000"/>
            <a:r>
              <a:rPr lang="cs-CZ" sz="2000" dirty="0" smtClean="0">
                <a:solidFill>
                  <a:srgbClr val="FF0000"/>
                </a:solidFill>
                <a:latin typeface="Georgia" pitchFamily="18" charset="0"/>
              </a:rPr>
              <a:t> 1946 - 1948	</a:t>
            </a:r>
          </a:p>
          <a:p>
            <a:pPr defTabSz="360000"/>
            <a:r>
              <a:rPr lang="cs-CZ" sz="2000" dirty="0" smtClean="0">
                <a:latin typeface="Georgia" pitchFamily="18" charset="0"/>
              </a:rPr>
              <a:t>PÍSEMNÉ ZKOUŠKY (3)  					                                                       </a:t>
            </a:r>
            <a:r>
              <a:rPr lang="cs-CZ" sz="2000" dirty="0" smtClean="0">
                <a:solidFill>
                  <a:srgbClr val="0070C0"/>
                </a:solidFill>
                <a:latin typeface="Georgia" pitchFamily="18" charset="0"/>
              </a:rPr>
              <a:t>-</a:t>
            </a:r>
            <a:r>
              <a:rPr lang="cs-CZ" sz="2000" dirty="0" smtClean="0">
                <a:latin typeface="Georgia" pitchFamily="18" charset="0"/>
              </a:rPr>
              <a:t> </a:t>
            </a:r>
            <a:r>
              <a:rPr lang="cs-CZ" sz="2000" dirty="0" smtClean="0">
                <a:solidFill>
                  <a:srgbClr val="0070C0"/>
                </a:solidFill>
                <a:latin typeface="Georgia" pitchFamily="18" charset="0"/>
              </a:rPr>
              <a:t>-</a:t>
            </a:r>
            <a:r>
              <a:rPr lang="cs-CZ" sz="2000" dirty="0" smtClean="0">
                <a:latin typeface="Georgia" pitchFamily="18" charset="0"/>
              </a:rPr>
              <a:t> </a:t>
            </a:r>
            <a:r>
              <a:rPr lang="cs-CZ" sz="2000" dirty="0" smtClean="0">
                <a:solidFill>
                  <a:srgbClr val="0070C0"/>
                </a:solidFill>
                <a:latin typeface="Georgia" pitchFamily="18" charset="0"/>
              </a:rPr>
              <a:t>vyučovací jazyk </a:t>
            </a:r>
            <a:r>
              <a:rPr lang="cs-CZ" sz="1400" dirty="0" smtClean="0">
                <a:latin typeface="Georgia" pitchFamily="18" charset="0"/>
              </a:rPr>
              <a:t>(na všech středních školách)</a:t>
            </a:r>
          </a:p>
          <a:p>
            <a:pPr defTabSz="360000">
              <a:buFontTx/>
              <a:buChar char="-"/>
            </a:pPr>
            <a:r>
              <a:rPr lang="cs-CZ" sz="2000" dirty="0" smtClean="0">
                <a:solidFill>
                  <a:srgbClr val="0070C0"/>
                </a:solidFill>
                <a:latin typeface="Georgia" pitchFamily="18" charset="0"/>
              </a:rPr>
              <a:t> překlad z latiny </a:t>
            </a:r>
            <a:r>
              <a:rPr lang="cs-CZ" sz="1400" dirty="0" smtClean="0">
                <a:latin typeface="Georgia" pitchFamily="18" charset="0"/>
              </a:rPr>
              <a:t>(G, RG, RRG), </a:t>
            </a:r>
            <a:r>
              <a:rPr lang="cs-CZ" sz="2000" dirty="0" smtClean="0">
                <a:solidFill>
                  <a:srgbClr val="0070C0"/>
                </a:solidFill>
                <a:latin typeface="Georgia" pitchFamily="18" charset="0"/>
              </a:rPr>
              <a:t>překlad z druhého živého jazyka </a:t>
            </a:r>
            <a:r>
              <a:rPr lang="cs-CZ" sz="1400" dirty="0" smtClean="0">
                <a:latin typeface="Georgia" pitchFamily="18" charset="0"/>
              </a:rPr>
              <a:t>(RMPVRG)</a:t>
            </a:r>
          </a:p>
          <a:p>
            <a:pPr defTabSz="360000">
              <a:buFontTx/>
              <a:buChar char="-"/>
            </a:pPr>
            <a:r>
              <a:rPr lang="cs-CZ" sz="2000" dirty="0" smtClean="0">
                <a:solidFill>
                  <a:srgbClr val="0070C0"/>
                </a:solidFill>
                <a:latin typeface="Georgia" pitchFamily="18" charset="0"/>
              </a:rPr>
              <a:t> překlad z jazyka řeckého </a:t>
            </a:r>
            <a:r>
              <a:rPr lang="cs-CZ" sz="1400" dirty="0" smtClean="0">
                <a:latin typeface="Georgia" pitchFamily="18" charset="0"/>
              </a:rPr>
              <a:t>(G), </a:t>
            </a:r>
            <a:r>
              <a:rPr lang="cs-CZ" sz="2000" dirty="0" smtClean="0">
                <a:solidFill>
                  <a:srgbClr val="0070C0"/>
                </a:solidFill>
                <a:latin typeface="Georgia" pitchFamily="18" charset="0"/>
              </a:rPr>
              <a:t>překlad z druhého živého jazyka </a:t>
            </a:r>
            <a:r>
              <a:rPr lang="cs-CZ" sz="1400" dirty="0" smtClean="0">
                <a:latin typeface="Georgia" pitchFamily="18" charset="0"/>
              </a:rPr>
              <a:t>(RG, RRG)</a:t>
            </a:r>
            <a:endParaRPr lang="cs-CZ" sz="2000" dirty="0" smtClean="0">
              <a:solidFill>
                <a:srgbClr val="0070C0"/>
              </a:solidFill>
              <a:latin typeface="Georgia" pitchFamily="18" charset="0"/>
            </a:endParaRPr>
          </a:p>
          <a:p>
            <a:pPr defTabSz="360000"/>
            <a:r>
              <a:rPr lang="cs-CZ" sz="2000" dirty="0" smtClean="0">
                <a:solidFill>
                  <a:srgbClr val="0070C0"/>
                </a:solidFill>
                <a:latin typeface="Georgia" pitchFamily="18" charset="0"/>
              </a:rPr>
              <a:t>  deskriptivní geometrie </a:t>
            </a:r>
            <a:r>
              <a:rPr lang="cs-CZ" sz="1400" dirty="0" smtClean="0">
                <a:latin typeface="Georgia" pitchFamily="18" charset="0"/>
              </a:rPr>
              <a:t>(RMPVRG)</a:t>
            </a:r>
            <a:endParaRPr lang="cs-CZ" sz="1400" dirty="0" smtClean="0">
              <a:solidFill>
                <a:srgbClr val="0070C0"/>
              </a:solidFill>
              <a:latin typeface="Georgia" pitchFamily="18" charset="0"/>
            </a:endParaRPr>
          </a:p>
          <a:p>
            <a:pPr defTabSz="360000"/>
            <a:r>
              <a:rPr lang="cs-CZ" sz="1400" dirty="0" smtClean="0">
                <a:latin typeface="Georgia" pitchFamily="18" charset="0"/>
              </a:rPr>
              <a:t>Pro písemnou práci z jazyka vyučovacího a deskriptivní geometrie – 5 hodin, pro ostatní práce – 3 hodiny</a:t>
            </a:r>
          </a:p>
          <a:p>
            <a:pPr defTabSz="360000"/>
            <a:r>
              <a:rPr lang="cs-CZ" sz="2000" dirty="0" smtClean="0">
                <a:latin typeface="Georgia" pitchFamily="18" charset="0"/>
              </a:rPr>
              <a:t>ÚSTNÍ ZKOUŠKY (4)  </a:t>
            </a:r>
          </a:p>
          <a:p>
            <a:pPr>
              <a:buFontTx/>
              <a:buChar char="-"/>
            </a:pPr>
            <a:r>
              <a:rPr lang="cs-CZ" sz="2000" dirty="0" smtClean="0">
                <a:solidFill>
                  <a:srgbClr val="0070C0"/>
                </a:solidFill>
                <a:latin typeface="Georgia" pitchFamily="18" charset="0"/>
              </a:rPr>
              <a:t> český jazyk</a:t>
            </a:r>
            <a:r>
              <a:rPr lang="cs-CZ" sz="1400" dirty="0" smtClean="0">
                <a:latin typeface="Georgia" pitchFamily="18" charset="0"/>
              </a:rPr>
              <a:t> (na všech typech středních škol)</a:t>
            </a:r>
            <a:endParaRPr lang="cs-CZ" sz="2000" dirty="0" smtClean="0">
              <a:solidFill>
                <a:srgbClr val="0070C0"/>
              </a:solidFill>
              <a:latin typeface="Georgia" pitchFamily="18" charset="0"/>
            </a:endParaRPr>
          </a:p>
          <a:p>
            <a:pPr>
              <a:buFontTx/>
              <a:buChar char="-"/>
            </a:pPr>
            <a:r>
              <a:rPr lang="cs-CZ" sz="2000" dirty="0" smtClean="0">
                <a:solidFill>
                  <a:srgbClr val="0070C0"/>
                </a:solidFill>
                <a:latin typeface="Georgia" pitchFamily="18" charset="0"/>
              </a:rPr>
              <a:t> vlastivěda </a:t>
            </a:r>
            <a:r>
              <a:rPr lang="cs-CZ" sz="1400" dirty="0" smtClean="0">
                <a:latin typeface="Georgia" pitchFamily="18" charset="0"/>
              </a:rPr>
              <a:t>(na všech typech středních škol)</a:t>
            </a:r>
          </a:p>
          <a:p>
            <a:pPr>
              <a:buFontTx/>
              <a:buChar char="-"/>
            </a:pPr>
            <a:r>
              <a:rPr lang="cs-CZ" sz="2000" dirty="0" smtClean="0">
                <a:solidFill>
                  <a:srgbClr val="0070C0"/>
                </a:solidFill>
                <a:latin typeface="Georgia" pitchFamily="18" charset="0"/>
              </a:rPr>
              <a:t> jazyk latinský a řecký, matematika, fyzika a biologie </a:t>
            </a:r>
            <a:r>
              <a:rPr lang="cs-CZ" sz="1400" dirty="0" smtClean="0">
                <a:latin typeface="Georgia" pitchFamily="18" charset="0"/>
              </a:rPr>
              <a:t>(G)</a:t>
            </a:r>
            <a:endParaRPr lang="cs-CZ" sz="2000" dirty="0" smtClean="0">
              <a:solidFill>
                <a:srgbClr val="0070C0"/>
              </a:solidFill>
              <a:latin typeface="Georgia" pitchFamily="18" charset="0"/>
            </a:endParaRPr>
          </a:p>
          <a:p>
            <a:pPr defTabSz="360000">
              <a:buFontTx/>
              <a:buChar char="-"/>
              <a:tabLst>
                <a:tab pos="180975" algn="l"/>
              </a:tabLst>
            </a:pPr>
            <a:r>
              <a:rPr lang="cs-CZ" sz="2000" dirty="0" smtClean="0">
                <a:solidFill>
                  <a:srgbClr val="0070C0"/>
                </a:solidFill>
                <a:latin typeface="Georgia" pitchFamily="18" charset="0"/>
              </a:rPr>
              <a:t> jazyk latinský, druhý živý jazyk, matematika, fyzika, biologie a chemie         	</a:t>
            </a:r>
            <a:r>
              <a:rPr lang="cs-CZ" sz="1400" dirty="0" smtClean="0">
                <a:latin typeface="Georgia" pitchFamily="18" charset="0"/>
              </a:rPr>
              <a:t>(RG, RRG)</a:t>
            </a:r>
            <a:endParaRPr lang="cs-CZ" sz="2000" dirty="0" smtClean="0">
              <a:latin typeface="Georgia" pitchFamily="18" charset="0"/>
            </a:endParaRPr>
          </a:p>
          <a:p>
            <a:pPr>
              <a:buFontTx/>
              <a:buChar char="-"/>
            </a:pPr>
            <a:r>
              <a:rPr lang="cs-CZ" sz="2000" dirty="0" smtClean="0">
                <a:solidFill>
                  <a:srgbClr val="0070C0"/>
                </a:solidFill>
                <a:latin typeface="Georgia" pitchFamily="18" charset="0"/>
              </a:rPr>
              <a:t> matematika a druhý živý jazyk, fyzika, biologie, chemie </a:t>
            </a:r>
            <a:r>
              <a:rPr lang="cs-CZ" sz="1400" dirty="0" smtClean="0">
                <a:latin typeface="Georgia" pitchFamily="18" charset="0"/>
              </a:rPr>
              <a:t>(RMPVRG)</a:t>
            </a:r>
            <a:endParaRPr lang="cs-CZ" sz="2000" dirty="0" smtClean="0">
              <a:solidFill>
                <a:srgbClr val="0070C0"/>
              </a:solidFill>
              <a:latin typeface="Georgia" pitchFamily="18" charset="0"/>
            </a:endParaRPr>
          </a:p>
          <a:p>
            <a:r>
              <a:rPr lang="cs-CZ" sz="1600" dirty="0" smtClean="0">
                <a:latin typeface="Georgia" pitchFamily="18" charset="0"/>
              </a:rPr>
              <a:t>Druhý živý jazyk:  Anglický jazyk, Francouzský jazyk</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836712"/>
            <a:ext cx="8496944" cy="4985980"/>
          </a:xfrm>
          <a:prstGeom prst="rect">
            <a:avLst/>
          </a:prstGeom>
          <a:noFill/>
        </p:spPr>
        <p:txBody>
          <a:bodyPr wrap="square" rtlCol="0">
            <a:spAutoFit/>
          </a:bodyPr>
          <a:lstStyle/>
          <a:p>
            <a:r>
              <a:rPr lang="cs-CZ" sz="3200" dirty="0" smtClean="0">
                <a:solidFill>
                  <a:srgbClr val="FF0000"/>
                </a:solidFill>
                <a:latin typeface="Georgia" pitchFamily="18" charset="0"/>
              </a:rPr>
              <a:t>1948 – 1953</a:t>
            </a:r>
          </a:p>
          <a:p>
            <a:r>
              <a:rPr lang="cs-CZ" sz="1400" dirty="0" smtClean="0">
                <a:solidFill>
                  <a:srgbClr val="0070C0"/>
                </a:solidFill>
                <a:latin typeface="Georgia" pitchFamily="18" charset="0"/>
              </a:rPr>
              <a:t>Zdeněk Nejedlý, </a:t>
            </a:r>
            <a:r>
              <a:rPr lang="cs-CZ" sz="1400" dirty="0" smtClean="0">
                <a:latin typeface="Georgia" pitchFamily="18" charset="0"/>
              </a:rPr>
              <a:t>ministr školství v letech 1948-1953</a:t>
            </a:r>
          </a:p>
          <a:p>
            <a:endParaRPr lang="cs-CZ" sz="1400" dirty="0" smtClean="0">
              <a:solidFill>
                <a:srgbClr val="FF0000"/>
              </a:solidFill>
              <a:latin typeface="Georgia" pitchFamily="18" charset="0"/>
            </a:endParaRPr>
          </a:p>
          <a:p>
            <a:r>
              <a:rPr lang="cs-CZ" sz="2000" dirty="0" smtClean="0">
                <a:solidFill>
                  <a:srgbClr val="FF0000"/>
                </a:solidFill>
                <a:latin typeface="Georgia" pitchFamily="18" charset="0"/>
              </a:rPr>
              <a:t>Zákon o základní úpravě jednotného školství </a:t>
            </a:r>
            <a:r>
              <a:rPr lang="cs-CZ" sz="2000" dirty="0" smtClean="0">
                <a:latin typeface="Georgia" pitchFamily="18" charset="0"/>
              </a:rPr>
              <a:t> </a:t>
            </a:r>
          </a:p>
          <a:p>
            <a:r>
              <a:rPr lang="cs-CZ" sz="1100" i="1" dirty="0" smtClean="0">
                <a:solidFill>
                  <a:srgbClr val="0070C0"/>
                </a:solidFill>
                <a:latin typeface="Georgia" pitchFamily="18" charset="0"/>
              </a:rPr>
              <a:t>( č. 95/1949 Sb.)</a:t>
            </a:r>
            <a:r>
              <a:rPr lang="cs-CZ" sz="1100" i="1" dirty="0" smtClean="0">
                <a:solidFill>
                  <a:srgbClr val="002060"/>
                </a:solidFill>
                <a:latin typeface="Georgia" pitchFamily="18" charset="0"/>
              </a:rPr>
              <a:t>,</a:t>
            </a:r>
            <a:r>
              <a:rPr lang="cs-CZ" sz="1100" i="1" dirty="0" smtClean="0">
                <a:latin typeface="Georgia" pitchFamily="18" charset="0"/>
              </a:rPr>
              <a:t> </a:t>
            </a:r>
            <a:r>
              <a:rPr lang="cs-CZ" sz="1100" dirty="0" smtClean="0">
                <a:latin typeface="Georgia" pitchFamily="18" charset="0"/>
              </a:rPr>
              <a:t>předložil Zdeněk Nejedlý, schválen </a:t>
            </a:r>
            <a:r>
              <a:rPr lang="cs-CZ" sz="1100" dirty="0" smtClean="0">
                <a:solidFill>
                  <a:srgbClr val="0070C0"/>
                </a:solidFill>
                <a:latin typeface="Georgia" pitchFamily="18" charset="0"/>
              </a:rPr>
              <a:t>21. dubna 1948. </a:t>
            </a:r>
            <a:r>
              <a:rPr lang="cs-CZ" sz="1100" dirty="0" smtClean="0">
                <a:latin typeface="Georgia" pitchFamily="18" charset="0"/>
              </a:rPr>
              <a:t>Tímto zákonem byl zrušen </a:t>
            </a:r>
            <a:r>
              <a:rPr lang="cs-CZ" sz="1100" dirty="0" smtClean="0">
                <a:solidFill>
                  <a:srgbClr val="0070C0"/>
                </a:solidFill>
                <a:latin typeface="Georgia" pitchFamily="18" charset="0"/>
              </a:rPr>
              <a:t>říšský zákon z roku 1869 </a:t>
            </a:r>
            <a:r>
              <a:rPr lang="cs-CZ" sz="1100" dirty="0" smtClean="0">
                <a:latin typeface="Georgia" pitchFamily="18" charset="0"/>
              </a:rPr>
              <a:t>a tzv. </a:t>
            </a:r>
            <a:r>
              <a:rPr lang="cs-CZ" sz="1100" dirty="0" smtClean="0">
                <a:solidFill>
                  <a:srgbClr val="0070C0"/>
                </a:solidFill>
                <a:latin typeface="Georgia" pitchFamily="18" charset="0"/>
              </a:rPr>
              <a:t>malý školský zákon z roku 1922</a:t>
            </a:r>
            <a:r>
              <a:rPr lang="cs-CZ" sz="1100" dirty="0" smtClean="0">
                <a:latin typeface="Georgia" pitchFamily="18" charset="0"/>
              </a:rPr>
              <a:t>.</a:t>
            </a:r>
          </a:p>
          <a:p>
            <a:endParaRPr lang="cs-CZ" sz="1400" dirty="0" smtClean="0">
              <a:solidFill>
                <a:srgbClr val="FF0000"/>
              </a:solidFill>
              <a:latin typeface="Georgia" pitchFamily="18" charset="0"/>
            </a:endParaRPr>
          </a:p>
          <a:p>
            <a:pPr algn="just">
              <a:buFont typeface="Arial" pitchFamily="34" charset="0"/>
              <a:buChar char="•"/>
              <a:tabLst>
                <a:tab pos="266700" algn="l"/>
              </a:tabLst>
            </a:pPr>
            <a:r>
              <a:rPr lang="cs-CZ" sz="1400" dirty="0" smtClean="0">
                <a:latin typeface="Georgia" pitchFamily="18" charset="0"/>
              </a:rPr>
              <a:t>     školství plně podřízeno KSČ</a:t>
            </a:r>
          </a:p>
          <a:p>
            <a:pPr algn="just">
              <a:buFont typeface="Arial" pitchFamily="34" charset="0"/>
              <a:buChar char="•"/>
            </a:pPr>
            <a:r>
              <a:rPr lang="cs-CZ" sz="1400" dirty="0" smtClean="0">
                <a:latin typeface="Georgia" pitchFamily="18" charset="0"/>
              </a:rPr>
              <a:t>     zavedena důsledná koncepce jednotného školství</a:t>
            </a:r>
          </a:p>
          <a:p>
            <a:pPr algn="just">
              <a:buFont typeface="Arial" pitchFamily="34" charset="0"/>
              <a:buChar char="•"/>
            </a:pPr>
            <a:r>
              <a:rPr lang="cs-CZ" sz="1400" dirty="0" smtClean="0">
                <a:latin typeface="Georgia" pitchFamily="18" charset="0"/>
              </a:rPr>
              <a:t>     dogmaticky pojatá výchova v duchu marxismu-leninismu </a:t>
            </a:r>
          </a:p>
          <a:p>
            <a:pPr algn="just">
              <a:buFont typeface="Arial" pitchFamily="34" charset="0"/>
              <a:buChar char="•"/>
            </a:pPr>
            <a:r>
              <a:rPr lang="cs-CZ" sz="1400" dirty="0" smtClean="0">
                <a:latin typeface="Georgia" pitchFamily="18" charset="0"/>
              </a:rPr>
              <a:t>     vedla k pasivitě a průměrnosti i nižší odborné úrovně našeho školství</a:t>
            </a:r>
          </a:p>
          <a:p>
            <a:pPr algn="just">
              <a:buFont typeface="Arial" pitchFamily="34" charset="0"/>
              <a:buChar char="•"/>
            </a:pPr>
            <a:r>
              <a:rPr lang="cs-CZ" sz="1400" dirty="0" smtClean="0">
                <a:solidFill>
                  <a:srgbClr val="FF0000"/>
                </a:solidFill>
                <a:latin typeface="Georgia" pitchFamily="18" charset="0"/>
              </a:rPr>
              <a:t>     jednotná škola </a:t>
            </a:r>
            <a:r>
              <a:rPr lang="cs-CZ" sz="1400" dirty="0" smtClean="0">
                <a:latin typeface="Georgia" pitchFamily="18" charset="0"/>
              </a:rPr>
              <a:t>není kontinuálním pokračováním vývoje pedagogické ideje jednotné školy</a:t>
            </a:r>
          </a:p>
          <a:p>
            <a:pPr algn="just">
              <a:buFont typeface="Arial" pitchFamily="34" charset="0"/>
              <a:buChar char="•"/>
            </a:pPr>
            <a:r>
              <a:rPr lang="cs-CZ" sz="1400" dirty="0" smtClean="0">
                <a:latin typeface="Georgia" pitchFamily="18" charset="0"/>
              </a:rPr>
              <a:t>     důsledkem politické indoktrinace a ideologické unifikace</a:t>
            </a:r>
          </a:p>
          <a:p>
            <a:pPr algn="just">
              <a:tabLst>
                <a:tab pos="2514600" algn="l"/>
              </a:tabLst>
            </a:pPr>
            <a:endParaRPr lang="cs-CZ" sz="1400" dirty="0" smtClean="0">
              <a:latin typeface="Georgia" pitchFamily="18" charset="0"/>
            </a:endParaRPr>
          </a:p>
          <a:p>
            <a:pPr algn="just">
              <a:tabLst>
                <a:tab pos="2514600" algn="l"/>
              </a:tabLst>
            </a:pPr>
            <a:r>
              <a:rPr lang="cs-CZ" sz="1400" dirty="0" smtClean="0">
                <a:latin typeface="Georgia" pitchFamily="18" charset="0"/>
              </a:rPr>
              <a:t>Zaveden třístupňová systém školství:</a:t>
            </a:r>
          </a:p>
          <a:p>
            <a:pPr algn="just">
              <a:buFont typeface="Arial" pitchFamily="34" charset="0"/>
              <a:buChar char="•"/>
              <a:tabLst>
                <a:tab pos="2514600" algn="l"/>
              </a:tabLst>
            </a:pPr>
            <a:r>
              <a:rPr lang="cs-CZ" sz="1400" dirty="0" smtClean="0">
                <a:latin typeface="Georgia" pitchFamily="18" charset="0"/>
              </a:rPr>
              <a:t>     </a:t>
            </a:r>
            <a:r>
              <a:rPr lang="cs-CZ" sz="1400" dirty="0" smtClean="0">
                <a:solidFill>
                  <a:srgbClr val="FF0000"/>
                </a:solidFill>
                <a:latin typeface="Georgia" pitchFamily="18" charset="0"/>
              </a:rPr>
              <a:t>národní škola </a:t>
            </a:r>
            <a:r>
              <a:rPr lang="cs-CZ" sz="1200" dirty="0" smtClean="0">
                <a:latin typeface="Georgia" pitchFamily="18" charset="0"/>
              </a:rPr>
              <a:t>(1. až 5. ročník)</a:t>
            </a:r>
          </a:p>
          <a:p>
            <a:pPr algn="just">
              <a:buFont typeface="Arial" pitchFamily="34" charset="0"/>
              <a:buChar char="•"/>
              <a:tabLst>
                <a:tab pos="2514600" algn="l"/>
              </a:tabLst>
            </a:pPr>
            <a:r>
              <a:rPr lang="cs-CZ" sz="1400" dirty="0" smtClean="0">
                <a:solidFill>
                  <a:srgbClr val="FF0000"/>
                </a:solidFill>
                <a:latin typeface="Georgia" pitchFamily="18" charset="0"/>
              </a:rPr>
              <a:t>     střední škola </a:t>
            </a:r>
            <a:r>
              <a:rPr lang="cs-CZ" sz="1200" dirty="0" smtClean="0">
                <a:latin typeface="Georgia" pitchFamily="18" charset="0"/>
              </a:rPr>
              <a:t>(6. až 9. ročník)</a:t>
            </a:r>
          </a:p>
          <a:p>
            <a:pPr algn="just">
              <a:buFont typeface="Arial" pitchFamily="34" charset="0"/>
              <a:buChar char="•"/>
              <a:tabLst>
                <a:tab pos="2514600" algn="l"/>
              </a:tabLst>
            </a:pPr>
            <a:r>
              <a:rPr lang="cs-CZ" sz="1400" dirty="0" smtClean="0">
                <a:latin typeface="Georgia" pitchFamily="18" charset="0"/>
              </a:rPr>
              <a:t>     </a:t>
            </a:r>
            <a:r>
              <a:rPr lang="cs-CZ" sz="1400" dirty="0" smtClean="0">
                <a:solidFill>
                  <a:srgbClr val="FF0000"/>
                </a:solidFill>
                <a:latin typeface="Georgia" pitchFamily="18" charset="0"/>
              </a:rPr>
              <a:t>vyšší výběrové školy </a:t>
            </a:r>
            <a:r>
              <a:rPr lang="cs-CZ" sz="1200" dirty="0" smtClean="0">
                <a:latin typeface="Georgia" pitchFamily="18" charset="0"/>
              </a:rPr>
              <a:t>(čtyřletá gymnázia a vyšší odborné školy a dvou až tříleté odborné školy)</a:t>
            </a:r>
          </a:p>
          <a:p>
            <a:pPr>
              <a:tabLst>
                <a:tab pos="2514600" algn="l"/>
              </a:tabLst>
            </a:pPr>
            <a:endParaRPr lang="cs-CZ" sz="1200" i="1" dirty="0" smtClean="0">
              <a:solidFill>
                <a:srgbClr val="FF0000"/>
              </a:solidFill>
            </a:endParaRPr>
          </a:p>
          <a:p>
            <a:pPr>
              <a:tabLst>
                <a:tab pos="2514600" algn="l"/>
              </a:tabLst>
            </a:pPr>
            <a:r>
              <a:rPr lang="cs-CZ" sz="1200" dirty="0" smtClean="0">
                <a:latin typeface="Georgia" pitchFamily="18" charset="0"/>
              </a:rPr>
              <a:t>Připravovaná reforma 1952-1953 nebyla dílem Zdeňka Nejedlého, který se dostával do určité opozice vůči stranicky prosazovanému plánu usilujícímu  o zkrácení školní docházky, zrušení gymnázií a úplnému podřízení školství sovětskému vzoru. Byl velkým zastáncem latiny.</a:t>
            </a:r>
          </a:p>
        </p:txBody>
      </p:sp>
      <p:pic>
        <p:nvPicPr>
          <p:cNvPr id="17409" name="Picture 1" descr="C:\Documents and Settings\Dag - Hrubý\Plocha\50-Kčs-Zdenek-Nejedly.jpg"/>
          <p:cNvPicPr>
            <a:picLocks noChangeAspect="1" noChangeArrowheads="1"/>
          </p:cNvPicPr>
          <p:nvPr/>
        </p:nvPicPr>
        <p:blipFill>
          <a:blip r:embed="rId3" cstate="print"/>
          <a:srcRect/>
          <a:stretch>
            <a:fillRect/>
          </a:stretch>
        </p:blipFill>
        <p:spPr bwMode="auto">
          <a:xfrm>
            <a:off x="6012160" y="836712"/>
            <a:ext cx="2304256" cy="1152128"/>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908721"/>
            <a:ext cx="8048177" cy="5299274"/>
          </a:xfrm>
          <a:prstGeom prst="rect">
            <a:avLst/>
          </a:prstGeom>
          <a:noFill/>
        </p:spPr>
        <p:txBody>
          <a:bodyPr wrap="square" rtlCol="0">
            <a:spAutoFit/>
          </a:bodyPr>
          <a:lstStyle/>
          <a:p>
            <a:r>
              <a:rPr lang="cs-CZ" sz="2400" dirty="0" smtClean="0">
                <a:solidFill>
                  <a:srgbClr val="FF0000"/>
                </a:solidFill>
                <a:latin typeface="Georgia" pitchFamily="18" charset="0"/>
              </a:rPr>
              <a:t>Učební plány a učební osnovy pro gymnasia 1949 - 1950</a:t>
            </a:r>
          </a:p>
          <a:p>
            <a:r>
              <a:rPr lang="cs-CZ" sz="1100" i="1" dirty="0" smtClean="0">
                <a:latin typeface="Georgia" pitchFamily="18" charset="0"/>
              </a:rPr>
              <a:t>Výnos ministerstva školství, věd a umění ze dne 26. července 1949, č. 100 000-I.</a:t>
            </a:r>
          </a:p>
          <a:p>
            <a:r>
              <a:rPr lang="cs-CZ" sz="1200" dirty="0" smtClean="0">
                <a:latin typeface="Georgia" pitchFamily="18" charset="0"/>
              </a:rPr>
              <a:t>Od počátku školního roku 1949/1950 se pro dosavadní gymnasium, a reálné gymnasium zavádí v duchu školského</a:t>
            </a:r>
          </a:p>
          <a:p>
            <a:r>
              <a:rPr lang="cs-CZ" sz="1200" dirty="0" smtClean="0">
                <a:latin typeface="Georgia" pitchFamily="18" charset="0"/>
              </a:rPr>
              <a:t>zákona jednotný název </a:t>
            </a:r>
            <a:r>
              <a:rPr lang="cs-CZ" sz="1200" dirty="0" smtClean="0">
                <a:solidFill>
                  <a:srgbClr val="FF0000"/>
                </a:solidFill>
                <a:latin typeface="Georgia" pitchFamily="18" charset="0"/>
              </a:rPr>
              <a:t>gymnasium.</a:t>
            </a:r>
          </a:p>
          <a:p>
            <a:endParaRPr lang="cs-CZ" sz="1200" dirty="0" smtClean="0">
              <a:latin typeface="Georgia" pitchFamily="18" charset="0"/>
            </a:endParaRPr>
          </a:p>
          <a:p>
            <a:r>
              <a:rPr lang="cs-CZ" sz="1200" i="1" u="sng" dirty="0" smtClean="0">
                <a:latin typeface="Georgia" pitchFamily="18" charset="0"/>
              </a:rPr>
              <a:t>Společné povinné předměty		</a:t>
            </a:r>
            <a:r>
              <a:rPr lang="cs-CZ" sz="1200" u="sng" dirty="0" smtClean="0">
                <a:latin typeface="Georgia" pitchFamily="18" charset="0"/>
              </a:rPr>
              <a:t>Třída________________________________</a:t>
            </a:r>
          </a:p>
          <a:p>
            <a:r>
              <a:rPr lang="cs-CZ" sz="1200" dirty="0" smtClean="0">
                <a:latin typeface="Georgia" pitchFamily="18" charset="0"/>
              </a:rPr>
              <a:t>			I.	II.	III.	IV.	</a:t>
            </a:r>
          </a:p>
          <a:p>
            <a:r>
              <a:rPr lang="cs-CZ" sz="1200" dirty="0" smtClean="0">
                <a:latin typeface="Georgia" pitchFamily="18" charset="0"/>
              </a:rPr>
              <a:t>Jazyk vyučovací		4	4	4	3</a:t>
            </a:r>
          </a:p>
          <a:p>
            <a:r>
              <a:rPr lang="cs-CZ" sz="1200" dirty="0" smtClean="0">
                <a:latin typeface="Georgia" pitchFamily="18" charset="0"/>
              </a:rPr>
              <a:t>Jazyk ruský			3	3	3	2</a:t>
            </a:r>
          </a:p>
          <a:p>
            <a:r>
              <a:rPr lang="cs-CZ" sz="1200" dirty="0" smtClean="0">
                <a:latin typeface="Georgia" pitchFamily="18" charset="0"/>
              </a:rPr>
              <a:t>Další živý jazyk		3	3	3	2</a:t>
            </a:r>
          </a:p>
          <a:p>
            <a:r>
              <a:rPr lang="cs-CZ" sz="1200" dirty="0" smtClean="0">
                <a:latin typeface="Georgia" pitchFamily="18" charset="0"/>
              </a:rPr>
              <a:t>Dějepis			2	2	2	2</a:t>
            </a:r>
          </a:p>
          <a:p>
            <a:r>
              <a:rPr lang="cs-CZ" sz="1200" dirty="0" smtClean="0">
                <a:latin typeface="Georgia" pitchFamily="18" charset="0"/>
              </a:rPr>
              <a:t>Zeměpis			2	2	-	2</a:t>
            </a:r>
          </a:p>
          <a:p>
            <a:r>
              <a:rPr lang="cs-CZ" sz="1200" dirty="0" smtClean="0">
                <a:latin typeface="Georgia" pitchFamily="18" charset="0"/>
              </a:rPr>
              <a:t>Občanská nauka		2	2	-	-</a:t>
            </a:r>
          </a:p>
          <a:p>
            <a:r>
              <a:rPr lang="cs-CZ" sz="1200" dirty="0" smtClean="0">
                <a:latin typeface="Georgia" pitchFamily="18" charset="0"/>
              </a:rPr>
              <a:t>Filosofie			-	-	2	2</a:t>
            </a:r>
          </a:p>
          <a:p>
            <a:r>
              <a:rPr lang="cs-CZ" sz="1200" dirty="0" smtClean="0">
                <a:latin typeface="Georgia" pitchFamily="18" charset="0"/>
              </a:rPr>
              <a:t>Matematika			4	3	3	3</a:t>
            </a:r>
          </a:p>
          <a:p>
            <a:r>
              <a:rPr lang="cs-CZ" sz="1200" dirty="0" smtClean="0">
                <a:latin typeface="Georgia" pitchFamily="18" charset="0"/>
              </a:rPr>
              <a:t>Přírodopis			2	2	2	2</a:t>
            </a:r>
          </a:p>
          <a:p>
            <a:r>
              <a:rPr lang="cs-CZ" sz="1200" dirty="0" smtClean="0">
                <a:latin typeface="Georgia" pitchFamily="18" charset="0"/>
              </a:rPr>
              <a:t>Chemie			-	2	2	2</a:t>
            </a:r>
          </a:p>
          <a:p>
            <a:r>
              <a:rPr lang="cs-CZ" sz="1200" dirty="0" smtClean="0">
                <a:latin typeface="Georgia" pitchFamily="18" charset="0"/>
              </a:rPr>
              <a:t>Fysika			-	-	3	4</a:t>
            </a:r>
          </a:p>
          <a:p>
            <a:r>
              <a:rPr lang="cs-CZ" sz="1200" dirty="0" smtClean="0">
                <a:latin typeface="Georgia" pitchFamily="18" charset="0"/>
              </a:rPr>
              <a:t>Výtvarná výchova		-	-	2	2</a:t>
            </a:r>
          </a:p>
          <a:p>
            <a:r>
              <a:rPr lang="cs-CZ" sz="1200" dirty="0" smtClean="0">
                <a:latin typeface="Georgia" pitchFamily="18" charset="0"/>
              </a:rPr>
              <a:t>Hudební výchova		2	2	-	-</a:t>
            </a:r>
          </a:p>
          <a:p>
            <a:r>
              <a:rPr lang="cs-CZ" sz="1200" dirty="0" smtClean="0">
                <a:latin typeface="Georgia" pitchFamily="18" charset="0"/>
              </a:rPr>
              <a:t>Tělesná výchova		2	2	2	2</a:t>
            </a:r>
          </a:p>
          <a:p>
            <a:r>
              <a:rPr lang="cs-CZ" sz="1200" i="1" dirty="0" smtClean="0">
                <a:latin typeface="Georgia" pitchFamily="18" charset="0"/>
              </a:rPr>
              <a:t>Volitelné předměty</a:t>
            </a:r>
          </a:p>
          <a:p>
            <a:r>
              <a:rPr lang="cs-CZ" sz="1200" dirty="0" smtClean="0">
                <a:latin typeface="Georgia" pitchFamily="18" charset="0"/>
              </a:rPr>
              <a:t>Jazyk latinský		4	3	2	2</a:t>
            </a:r>
          </a:p>
          <a:p>
            <a:r>
              <a:rPr lang="cs-CZ" sz="1200" u="sng" dirty="0" smtClean="0">
                <a:latin typeface="Georgia" pitchFamily="18" charset="0"/>
              </a:rPr>
              <a:t>Deskriptivní geometrie		4	3	2	2___________</a:t>
            </a:r>
          </a:p>
          <a:p>
            <a:r>
              <a:rPr lang="cs-CZ" sz="1200" dirty="0" smtClean="0">
                <a:latin typeface="Georgia" pitchFamily="18" charset="0"/>
              </a:rPr>
              <a:t>Celkem počet hodin	                        30                    30                    </a:t>
            </a:r>
            <a:r>
              <a:rPr lang="cs-CZ" sz="1200" dirty="0" err="1" smtClean="0">
                <a:latin typeface="Georgia" pitchFamily="18" charset="0"/>
              </a:rPr>
              <a:t>30</a:t>
            </a:r>
            <a:r>
              <a:rPr lang="cs-CZ" sz="1200" dirty="0" smtClean="0">
                <a:latin typeface="Georgia" pitchFamily="18" charset="0"/>
              </a:rPr>
              <a:t>                     30</a:t>
            </a:r>
          </a:p>
          <a:p>
            <a:r>
              <a:rPr lang="cs-CZ" sz="1200" i="1" dirty="0" smtClean="0">
                <a:latin typeface="Georgia" pitchFamily="18" charset="0"/>
              </a:rPr>
              <a:t>Nepovinné vyučování:</a:t>
            </a:r>
          </a:p>
          <a:p>
            <a:r>
              <a:rPr lang="cs-CZ" sz="1200" i="1" dirty="0" smtClean="0">
                <a:latin typeface="Georgia" pitchFamily="18" charset="0"/>
              </a:rPr>
              <a:t>Nepovinné předměty (po 2 hodinách týdně), zájmové kroužky (po 2 hodinách týdně).</a:t>
            </a:r>
            <a:endParaRPr lang="cs-CZ" sz="1200" i="1" dirty="0">
              <a:latin typeface="Georgia"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251520" y="1052736"/>
            <a:ext cx="8424936" cy="5663089"/>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1948-1953</a:t>
            </a:r>
          </a:p>
          <a:p>
            <a:r>
              <a:rPr lang="cs-CZ" sz="3200" dirty="0" smtClean="0">
                <a:solidFill>
                  <a:srgbClr val="FF0000"/>
                </a:solidFill>
                <a:latin typeface="Georgia" pitchFamily="18" charset="0"/>
              </a:rPr>
              <a:t>1949</a:t>
            </a:r>
            <a:r>
              <a:rPr lang="cs-CZ" sz="1400" i="1" dirty="0" smtClean="0">
                <a:latin typeface="Georgia" pitchFamily="18" charset="0"/>
              </a:rPr>
              <a:t>	Výnos MŠVU  (Ministerstvo školství, věd a umění) z 16. 2. 1949, č. 12 000 – I.       </a:t>
            </a:r>
            <a:r>
              <a:rPr lang="cs-CZ" sz="2000" dirty="0" smtClean="0">
                <a:latin typeface="Georgia" pitchFamily="18" charset="0"/>
              </a:rPr>
              <a:t>	</a:t>
            </a:r>
            <a:r>
              <a:rPr lang="cs-CZ" sz="1600" dirty="0" smtClean="0">
                <a:latin typeface="Georgia" pitchFamily="18" charset="0"/>
              </a:rPr>
              <a:t>Předpisy o </a:t>
            </a:r>
            <a:r>
              <a:rPr lang="cs-CZ" sz="1600" dirty="0" smtClean="0">
                <a:solidFill>
                  <a:srgbClr val="0070C0"/>
                </a:solidFill>
                <a:latin typeface="Georgia" pitchFamily="18" charset="0"/>
              </a:rPr>
              <a:t>závěrečných zkouškách </a:t>
            </a:r>
            <a:r>
              <a:rPr lang="cs-CZ" sz="1600" dirty="0" smtClean="0">
                <a:latin typeface="Georgia" pitchFamily="18" charset="0"/>
              </a:rPr>
              <a:t>(zkouškách dospělosti) na gymnáziích a 	reálných gymnáziích. Zavedení ruštiny jako povinného předmětu.</a:t>
            </a:r>
          </a:p>
          <a:p>
            <a:endParaRPr lang="cs-CZ" sz="2000" dirty="0" smtClean="0">
              <a:latin typeface="Georgia" pitchFamily="18" charset="0"/>
            </a:endParaRPr>
          </a:p>
          <a:p>
            <a:r>
              <a:rPr lang="cs-CZ" sz="2000" dirty="0" smtClean="0">
                <a:latin typeface="Georgia" pitchFamily="18" charset="0"/>
              </a:rPr>
              <a:t>PÍSEMNÉ ZKOUŠKY (3)</a:t>
            </a:r>
          </a:p>
          <a:p>
            <a:r>
              <a:rPr lang="cs-CZ" sz="2000" dirty="0" smtClean="0">
                <a:solidFill>
                  <a:srgbClr val="0070C0"/>
                </a:solidFill>
                <a:latin typeface="Georgia" pitchFamily="18" charset="0"/>
              </a:rPr>
              <a:t>- jazyk český, jazyk ruský, jazyk latinský </a:t>
            </a:r>
            <a:r>
              <a:rPr lang="cs-CZ" sz="1400" dirty="0" smtClean="0">
                <a:latin typeface="Georgia" pitchFamily="18" charset="0"/>
              </a:rPr>
              <a:t>(G, ZVRG)</a:t>
            </a:r>
          </a:p>
          <a:p>
            <a:pPr>
              <a:buFontTx/>
              <a:buChar char="-"/>
            </a:pPr>
            <a:r>
              <a:rPr lang="cs-CZ" sz="2000" dirty="0" smtClean="0">
                <a:solidFill>
                  <a:srgbClr val="0070C0"/>
                </a:solidFill>
                <a:latin typeface="Georgia" pitchFamily="18" charset="0"/>
              </a:rPr>
              <a:t> jazyk český, jazyk ruský, matematika </a:t>
            </a:r>
            <a:r>
              <a:rPr lang="cs-CZ" sz="1400" dirty="0" smtClean="0">
                <a:latin typeface="Georgia" pitchFamily="18" charset="0"/>
              </a:rPr>
              <a:t>(TV RG)</a:t>
            </a:r>
          </a:p>
          <a:p>
            <a:r>
              <a:rPr lang="cs-CZ" sz="1400" dirty="0" smtClean="0">
                <a:latin typeface="Georgia" pitchFamily="18" charset="0"/>
              </a:rPr>
              <a:t>Písemná práce z českého jazyka – 5 hodin, ostatní – 3 hodiny</a:t>
            </a:r>
            <a:endParaRPr lang="cs-CZ" sz="2000" dirty="0" smtClean="0">
              <a:latin typeface="Georgia" pitchFamily="18" charset="0"/>
            </a:endParaRPr>
          </a:p>
          <a:p>
            <a:endParaRPr lang="cs-CZ" sz="2000" dirty="0" smtClean="0">
              <a:latin typeface="Georgia" pitchFamily="18" charset="0"/>
            </a:endParaRPr>
          </a:p>
          <a:p>
            <a:r>
              <a:rPr lang="cs-CZ" sz="2000" dirty="0" smtClean="0">
                <a:latin typeface="Georgia" pitchFamily="18" charset="0"/>
              </a:rPr>
              <a:t>ÚSTNÍ ZKOUŠKY </a:t>
            </a:r>
          </a:p>
          <a:p>
            <a:pPr defTabSz="108000">
              <a:buFontTx/>
              <a:buChar char="-"/>
            </a:pPr>
            <a:r>
              <a:rPr lang="cs-CZ" sz="2000" dirty="0" smtClean="0">
                <a:solidFill>
                  <a:srgbClr val="0070C0"/>
                </a:solidFill>
                <a:latin typeface="Georgia" pitchFamily="18" charset="0"/>
              </a:rPr>
              <a:t> jazyk český, jazyk ruský, společenské nauky, jazyk latinský, matematika,    	fyzika, přírodopis, chemie </a:t>
            </a:r>
            <a:r>
              <a:rPr lang="cs-CZ" sz="1400" dirty="0" smtClean="0">
                <a:latin typeface="Georgia" pitchFamily="18" charset="0"/>
              </a:rPr>
              <a:t>(G, ZVRG)</a:t>
            </a:r>
          </a:p>
          <a:p>
            <a:pPr defTabSz="108000">
              <a:buFontTx/>
              <a:buChar char="-"/>
            </a:pPr>
            <a:r>
              <a:rPr lang="cs-CZ" sz="2000" dirty="0" smtClean="0">
                <a:solidFill>
                  <a:srgbClr val="0070C0"/>
                </a:solidFill>
                <a:latin typeface="Georgia" pitchFamily="18" charset="0"/>
              </a:rPr>
              <a:t> jazyk český, jazyk ruský, společenské nauky, matematika, deskriptiva,   	 	fyzika,  	přírodopis, chemie </a:t>
            </a:r>
            <a:r>
              <a:rPr lang="cs-CZ" sz="1400" dirty="0" smtClean="0">
                <a:latin typeface="Georgia" pitchFamily="18" charset="0"/>
              </a:rPr>
              <a:t>(TVRG)</a:t>
            </a:r>
          </a:p>
          <a:p>
            <a:pPr defTabSz="108000"/>
            <a:endParaRPr lang="cs-CZ" sz="1400" dirty="0" smtClean="0">
              <a:latin typeface="Georgia" pitchFamily="18" charset="0"/>
            </a:endParaRPr>
          </a:p>
          <a:p>
            <a:pPr defTabSz="108000"/>
            <a:r>
              <a:rPr lang="cs-CZ" sz="1400" dirty="0" smtClean="0">
                <a:latin typeface="Georgia" pitchFamily="18" charset="0"/>
              </a:rPr>
              <a:t>Otázky ze společenských věd stanovovalo MŠVU</a:t>
            </a:r>
          </a:p>
          <a:p>
            <a:pPr defTabSz="108000"/>
            <a:r>
              <a:rPr lang="cs-CZ" sz="1400" dirty="0" smtClean="0">
                <a:latin typeface="Georgia" pitchFamily="18" charset="0"/>
              </a:rPr>
              <a:t>G - gymnázium, ZVRG - základní větev reálného gymnázia, TVRG - technická větev reálného gymnázia			</a:t>
            </a:r>
            <a:endParaRPr lang="cs-CZ" sz="1400" dirty="0">
              <a:latin typeface="Georgia" pitchFamily="18"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TextovéPole 2"/>
          <p:cNvSpPr txBox="1"/>
          <p:nvPr/>
        </p:nvSpPr>
        <p:spPr>
          <a:xfrm>
            <a:off x="179512" y="908720"/>
            <a:ext cx="8784976" cy="5755422"/>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1948-1953</a:t>
            </a:r>
          </a:p>
          <a:p>
            <a:r>
              <a:rPr lang="cs-CZ" sz="3200" dirty="0" smtClean="0">
                <a:solidFill>
                  <a:srgbClr val="FF0000"/>
                </a:solidFill>
                <a:latin typeface="Georgia" pitchFamily="18" charset="0"/>
              </a:rPr>
              <a:t>1951</a:t>
            </a:r>
            <a:r>
              <a:rPr lang="cs-CZ" sz="2000" dirty="0" smtClean="0">
                <a:solidFill>
                  <a:srgbClr val="FF0000"/>
                </a:solidFill>
                <a:latin typeface="Georgia" pitchFamily="18" charset="0"/>
              </a:rPr>
              <a:t>	</a:t>
            </a:r>
          </a:p>
          <a:p>
            <a:r>
              <a:rPr lang="cs-CZ" sz="1200" i="1" dirty="0" smtClean="0">
                <a:latin typeface="Georgia" pitchFamily="18" charset="0"/>
              </a:rPr>
              <a:t>Výnos MŠVU č. 15 598-II z 22. ledna 1951, (Věstník MŠVU, Závěrečné zkoušky na gymnáziích a pedagogických gymasiích)             </a:t>
            </a:r>
          </a:p>
          <a:p>
            <a:r>
              <a:rPr lang="cs-CZ" sz="1400" dirty="0" smtClean="0">
                <a:latin typeface="Georgia" pitchFamily="18" charset="0"/>
              </a:rPr>
              <a:t>Závěrečná zkouška se skládala: </a:t>
            </a:r>
          </a:p>
          <a:p>
            <a:r>
              <a:rPr lang="cs-CZ" sz="1400" dirty="0" smtClean="0">
                <a:solidFill>
                  <a:srgbClr val="0070C0"/>
                </a:solidFill>
                <a:latin typeface="Georgia" pitchFamily="18" charset="0"/>
              </a:rPr>
              <a:t>ze zkoušek písemných, ze zkoušek ústních,  z rozhovoru o další práci absolventa</a:t>
            </a:r>
          </a:p>
          <a:p>
            <a:pPr defTabSz="360000"/>
            <a:r>
              <a:rPr lang="cs-CZ" sz="1200" dirty="0" smtClean="0">
                <a:latin typeface="Georgia" pitchFamily="18" charset="0"/>
              </a:rPr>
              <a:t>Závěrečné zkoušky řídí komise: </a:t>
            </a:r>
            <a:r>
              <a:rPr lang="cs-CZ" sz="1200" dirty="0" smtClean="0">
                <a:solidFill>
                  <a:schemeClr val="accent6">
                    <a:lumMod val="50000"/>
                  </a:schemeClr>
                </a:solidFill>
                <a:latin typeface="Georgia" pitchFamily="18" charset="0"/>
              </a:rPr>
              <a:t>předseda, ředitel gymnasia, třídní učitel, zástupce lidové správy a zástupce krajského výboru Československého svazu mládeže. </a:t>
            </a:r>
            <a:r>
              <a:rPr lang="cs-CZ" sz="1200" dirty="0" smtClean="0">
                <a:latin typeface="Georgia" pitchFamily="18" charset="0"/>
              </a:rPr>
              <a:t>Předsedu komise, zástupce lidové správy a zástupce krajského výboru Československého svazu mládeže  jmenuje krajský národní výbor nejpozději do 15. dubna. Po provedení klasifikace pozve komise postupně jednotlivé kandidáty k rozhovoru. Členové komise pak s kandidátem pohovoří o jeho dosavadním životě, o jeho plánech do budoucna, o tom jaké zaměstnání si chce zvolit, nebo zda chce vstoupit na některou vysokou školu, jakož i o vhodnosti zvoleného studijního oboru. </a:t>
            </a:r>
            <a:r>
              <a:rPr lang="cs-CZ" sz="1200" dirty="0" smtClean="0">
                <a:solidFill>
                  <a:srgbClr val="FF0000"/>
                </a:solidFill>
                <a:latin typeface="Georgia" pitchFamily="18" charset="0"/>
              </a:rPr>
              <a:t>Po rozhovoru rozhodne komise hlasováním, zda bude kandidát doporučen ke studiu zvoleného boru na vysoké škole a sdělí své rozhodnutí kandidátovi.</a:t>
            </a:r>
          </a:p>
          <a:p>
            <a:pPr defTabSz="360000"/>
            <a:r>
              <a:rPr lang="cs-CZ" sz="1600" dirty="0" smtClean="0">
                <a:latin typeface="Georgia" pitchFamily="18" charset="0"/>
              </a:rPr>
              <a:t>PÍSEMNÉ ZKOUŠKY	</a:t>
            </a:r>
            <a:r>
              <a:rPr lang="cs-CZ" sz="2000" dirty="0" smtClean="0">
                <a:latin typeface="Georgia" pitchFamily="18" charset="0"/>
              </a:rPr>
              <a:t>		</a:t>
            </a:r>
          </a:p>
          <a:p>
            <a:pPr defTabSz="360000"/>
            <a:r>
              <a:rPr lang="cs-CZ" sz="1200" dirty="0" smtClean="0">
                <a:latin typeface="Georgia" pitchFamily="18" charset="0"/>
              </a:rPr>
              <a:t>Themata písemných závěrečných zkoušek stanoví a rozešle ministerstvo školství, věd a umění.</a:t>
            </a:r>
            <a:endParaRPr lang="cs-CZ" sz="2000" dirty="0" smtClean="0">
              <a:latin typeface="Georgia" pitchFamily="18" charset="0"/>
            </a:endParaRPr>
          </a:p>
          <a:p>
            <a:pPr defTabSz="360000"/>
            <a:r>
              <a:rPr lang="cs-CZ" sz="2000" dirty="0" smtClean="0">
                <a:solidFill>
                  <a:srgbClr val="0070C0"/>
                </a:solidFill>
                <a:latin typeface="Georgia" pitchFamily="18" charset="0"/>
              </a:rPr>
              <a:t>- 	</a:t>
            </a:r>
            <a:r>
              <a:rPr lang="cs-CZ" sz="1600" dirty="0" smtClean="0">
                <a:solidFill>
                  <a:srgbClr val="0070C0"/>
                </a:solidFill>
                <a:latin typeface="Georgia" pitchFamily="18" charset="0"/>
              </a:rPr>
              <a:t>jazyk český		</a:t>
            </a:r>
            <a:r>
              <a:rPr lang="cs-CZ" sz="1600" dirty="0" smtClean="0">
                <a:latin typeface="Georgia" pitchFamily="18" charset="0"/>
              </a:rPr>
              <a:t>5  hodin   </a:t>
            </a:r>
            <a:endParaRPr lang="cs-CZ" sz="1600" dirty="0" smtClean="0">
              <a:solidFill>
                <a:srgbClr val="0070C0"/>
              </a:solidFill>
              <a:latin typeface="Georgia" pitchFamily="18" charset="0"/>
            </a:endParaRPr>
          </a:p>
          <a:p>
            <a:pPr defTabSz="360000"/>
            <a:r>
              <a:rPr lang="cs-CZ" sz="1600" dirty="0" smtClean="0">
                <a:solidFill>
                  <a:srgbClr val="0070C0"/>
                </a:solidFill>
                <a:latin typeface="Georgia" pitchFamily="18" charset="0"/>
              </a:rPr>
              <a:t>-      jazyk ruský		</a:t>
            </a:r>
            <a:r>
              <a:rPr lang="cs-CZ" sz="1600" dirty="0" smtClean="0">
                <a:latin typeface="Georgia" pitchFamily="18" charset="0"/>
              </a:rPr>
              <a:t>3 hodiny</a:t>
            </a:r>
          </a:p>
          <a:p>
            <a:pPr defTabSz="360000">
              <a:buFontTx/>
              <a:buChar char="-"/>
            </a:pPr>
            <a:r>
              <a:rPr lang="cs-CZ" sz="1600" dirty="0" smtClean="0">
                <a:solidFill>
                  <a:srgbClr val="0070C0"/>
                </a:solidFill>
                <a:latin typeface="Georgia" pitchFamily="18" charset="0"/>
              </a:rPr>
              <a:t>      jazyk latinský nebo deskriptivní geometrie 	</a:t>
            </a:r>
            <a:r>
              <a:rPr lang="cs-CZ" sz="1600" dirty="0" smtClean="0">
                <a:latin typeface="Georgia" pitchFamily="18" charset="0"/>
              </a:rPr>
              <a:t>3 hodiny</a:t>
            </a:r>
            <a:endParaRPr lang="cs-CZ" sz="1600" dirty="0" smtClean="0">
              <a:solidFill>
                <a:srgbClr val="0070C0"/>
              </a:solidFill>
              <a:latin typeface="Georgia" pitchFamily="18" charset="0"/>
            </a:endParaRPr>
          </a:p>
          <a:p>
            <a:pPr defTabSz="360000"/>
            <a:r>
              <a:rPr lang="cs-CZ" sz="1600" dirty="0" smtClean="0">
                <a:latin typeface="Georgia" pitchFamily="18" charset="0"/>
              </a:rPr>
              <a:t>ÚSTNÍ ZKOUŠKY</a:t>
            </a:r>
            <a:r>
              <a:rPr lang="cs-CZ" sz="1200" dirty="0" smtClean="0">
                <a:latin typeface="Georgia" pitchFamily="18" charset="0"/>
              </a:rPr>
              <a:t> (při ústních zkouškách jsou přítomni členové komise a zkoušející učitel, každá zkouška 15 minut)</a:t>
            </a:r>
            <a:endParaRPr lang="cs-CZ" sz="1600" dirty="0" smtClean="0">
              <a:latin typeface="Georgia" pitchFamily="18" charset="0"/>
            </a:endParaRPr>
          </a:p>
          <a:p>
            <a:pPr defTabSz="360000"/>
            <a:r>
              <a:rPr lang="cs-CZ" sz="1600" dirty="0" smtClean="0">
                <a:solidFill>
                  <a:srgbClr val="0070C0"/>
                </a:solidFill>
                <a:latin typeface="Georgia" pitchFamily="18" charset="0"/>
              </a:rPr>
              <a:t>-      jazyk český</a:t>
            </a:r>
          </a:p>
          <a:p>
            <a:pPr defTabSz="360000"/>
            <a:r>
              <a:rPr lang="cs-CZ" sz="1600" dirty="0" smtClean="0">
                <a:solidFill>
                  <a:srgbClr val="0070C0"/>
                </a:solidFill>
                <a:latin typeface="Georgia" pitchFamily="18" charset="0"/>
              </a:rPr>
              <a:t>-      jazyk ruský																				     -	společenské nauky</a:t>
            </a:r>
            <a:r>
              <a:rPr lang="cs-CZ" sz="2000" dirty="0" smtClean="0">
                <a:solidFill>
                  <a:srgbClr val="0070C0"/>
                </a:solidFill>
                <a:latin typeface="Georgia" pitchFamily="18" charset="0"/>
              </a:rPr>
              <a:t> </a:t>
            </a:r>
            <a:r>
              <a:rPr lang="cs-CZ" sz="1200" dirty="0" smtClean="0">
                <a:solidFill>
                  <a:srgbClr val="0070C0"/>
                </a:solidFill>
                <a:latin typeface="Georgia" pitchFamily="18" charset="0"/>
              </a:rPr>
              <a:t>(dějepis a zeměpis Československé republiky, občanská nauka a filosofie)</a:t>
            </a:r>
          </a:p>
          <a:p>
            <a:pPr defTabSz="360000"/>
            <a:r>
              <a:rPr lang="cs-CZ" sz="1600" dirty="0" smtClean="0">
                <a:solidFill>
                  <a:srgbClr val="0070C0"/>
                </a:solidFill>
                <a:latin typeface="Georgia" pitchFamily="18" charset="0"/>
              </a:rPr>
              <a:t>-      jazyk latinský nebo deskriptivní geometrie</a:t>
            </a:r>
          </a:p>
          <a:p>
            <a:pPr defTabSz="360000"/>
            <a:r>
              <a:rPr lang="cs-CZ" sz="2000" dirty="0" smtClean="0">
                <a:solidFill>
                  <a:srgbClr val="0070C0"/>
                </a:solidFill>
              </a:rPr>
              <a:t>-     </a:t>
            </a:r>
            <a:r>
              <a:rPr lang="cs-CZ" sz="1600" dirty="0" smtClean="0">
                <a:solidFill>
                  <a:srgbClr val="0070C0"/>
                </a:solidFill>
                <a:latin typeface="Georgia" pitchFamily="18" charset="0"/>
              </a:rPr>
              <a:t>matematika, přírodopis, chemie fysika </a:t>
            </a:r>
            <a:r>
              <a:rPr lang="cs-CZ" sz="1200" dirty="0" smtClean="0">
                <a:latin typeface="Georgia" pitchFamily="18" charset="0"/>
              </a:rPr>
              <a:t>(kandidát zvolí jeden předmět)</a:t>
            </a:r>
            <a:endParaRPr lang="cs-CZ" sz="2000" dirty="0">
              <a:solidFill>
                <a:srgbClr val="FF000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23528" y="1196752"/>
            <a:ext cx="8568951" cy="4708981"/>
          </a:xfrm>
          <a:prstGeom prst="rect">
            <a:avLst/>
          </a:prstGeom>
          <a:noFill/>
        </p:spPr>
        <p:txBody>
          <a:bodyPr wrap="square" rtlCol="0">
            <a:spAutoFit/>
          </a:bodyPr>
          <a:lstStyle/>
          <a:p>
            <a:r>
              <a:rPr lang="cs-CZ" sz="3200" dirty="0" smtClean="0">
                <a:solidFill>
                  <a:srgbClr val="FF0000"/>
                </a:solidFill>
                <a:latin typeface="Georgia" pitchFamily="18" charset="0"/>
              </a:rPr>
              <a:t>1953 – 1960</a:t>
            </a:r>
          </a:p>
          <a:p>
            <a:endParaRPr lang="cs-CZ" sz="3200" dirty="0" smtClean="0">
              <a:solidFill>
                <a:srgbClr val="FF0000"/>
              </a:solidFill>
              <a:latin typeface="Georgia" pitchFamily="18" charset="0"/>
            </a:endParaRPr>
          </a:p>
          <a:p>
            <a:r>
              <a:rPr lang="cs-CZ" sz="2000" dirty="0" smtClean="0">
                <a:solidFill>
                  <a:srgbClr val="FF0000"/>
                </a:solidFill>
                <a:latin typeface="Georgia" pitchFamily="18" charset="0"/>
              </a:rPr>
              <a:t>Ernest Sýkora </a:t>
            </a:r>
            <a:r>
              <a:rPr lang="cs-CZ" sz="1200" dirty="0" smtClean="0">
                <a:latin typeface="Georgia" pitchFamily="18" charset="0"/>
              </a:rPr>
              <a:t>ministr školství, 1.2. 1953 – 1.10. 1953</a:t>
            </a:r>
          </a:p>
          <a:p>
            <a:r>
              <a:rPr lang="cs-CZ" sz="2000" dirty="0" smtClean="0">
                <a:solidFill>
                  <a:srgbClr val="FF0000"/>
                </a:solidFill>
                <a:latin typeface="Georgia" pitchFamily="18" charset="0"/>
              </a:rPr>
              <a:t>Ladislav Štoll </a:t>
            </a:r>
            <a:r>
              <a:rPr lang="cs-CZ" sz="1200" dirty="0" smtClean="0">
                <a:latin typeface="Georgia" pitchFamily="18" charset="0"/>
              </a:rPr>
              <a:t>ministr školství 1. 10. 1953 – 12.12. 1954 </a:t>
            </a:r>
            <a:endParaRPr lang="cs-CZ" sz="1200" dirty="0" smtClean="0">
              <a:solidFill>
                <a:srgbClr val="FF0000"/>
              </a:solidFill>
              <a:latin typeface="Georgia" pitchFamily="18" charset="0"/>
            </a:endParaRPr>
          </a:p>
          <a:p>
            <a:r>
              <a:rPr lang="cs-CZ" sz="2000" dirty="0" smtClean="0">
                <a:solidFill>
                  <a:srgbClr val="FF0000"/>
                </a:solidFill>
                <a:latin typeface="Georgia" pitchFamily="18" charset="0"/>
              </a:rPr>
              <a:t>František Kahuda</a:t>
            </a:r>
            <a:r>
              <a:rPr lang="cs-CZ" sz="2000" dirty="0" smtClean="0">
                <a:latin typeface="Georgia" pitchFamily="18" charset="0"/>
              </a:rPr>
              <a:t> </a:t>
            </a:r>
            <a:r>
              <a:rPr lang="cs-CZ" sz="1200" dirty="0" smtClean="0">
                <a:latin typeface="Georgia" pitchFamily="18" charset="0"/>
              </a:rPr>
              <a:t>ministr školství 12. 12. 1954 – 11.7. 1960 </a:t>
            </a:r>
            <a:endParaRPr lang="cs-CZ" sz="1200" dirty="0" smtClean="0">
              <a:solidFill>
                <a:srgbClr val="FF0000"/>
              </a:solidFill>
              <a:latin typeface="Georgia" pitchFamily="18" charset="0"/>
            </a:endParaRPr>
          </a:p>
          <a:p>
            <a:endParaRPr lang="cs-CZ" sz="1600" dirty="0" smtClean="0">
              <a:latin typeface="Georgia" pitchFamily="18" charset="0"/>
            </a:endParaRPr>
          </a:p>
          <a:p>
            <a:r>
              <a:rPr lang="cs-CZ" sz="1600" dirty="0" smtClean="0">
                <a:latin typeface="Georgia" pitchFamily="18" charset="0"/>
              </a:rPr>
              <a:t>Zákonem </a:t>
            </a:r>
            <a:r>
              <a:rPr lang="cs-CZ" sz="1600" dirty="0" smtClean="0">
                <a:solidFill>
                  <a:srgbClr val="0070C0"/>
                </a:solidFill>
                <a:latin typeface="Georgia" pitchFamily="18" charset="0"/>
              </a:rPr>
              <a:t>č. 31/1953 Sb</a:t>
            </a:r>
            <a:r>
              <a:rPr lang="cs-CZ" sz="1600" dirty="0" smtClean="0">
                <a:latin typeface="Georgia" pitchFamily="18" charset="0"/>
              </a:rPr>
              <a:t>. ze dne 24. 4. 1953 byla </a:t>
            </a:r>
            <a:r>
              <a:rPr lang="cs-CZ" sz="1600" dirty="0" smtClean="0">
                <a:solidFill>
                  <a:srgbClr val="FF0000"/>
                </a:solidFill>
                <a:latin typeface="Georgia" pitchFamily="18" charset="0"/>
              </a:rPr>
              <a:t>gymnázia zrušena </a:t>
            </a:r>
            <a:r>
              <a:rPr lang="cs-CZ" sz="1600" dirty="0" smtClean="0">
                <a:latin typeface="Georgia" pitchFamily="18" charset="0"/>
              </a:rPr>
              <a:t>a výběrovými středními všeobecně vzdělávacími školami se staly poslední tři ročníky </a:t>
            </a:r>
            <a:r>
              <a:rPr lang="cs-CZ" sz="1600" dirty="0" smtClean="0">
                <a:solidFill>
                  <a:srgbClr val="FF0000"/>
                </a:solidFill>
                <a:latin typeface="Georgia" pitchFamily="18" charset="0"/>
              </a:rPr>
              <a:t>Jedenáctiletých středních škol </a:t>
            </a:r>
            <a:r>
              <a:rPr lang="cs-CZ" sz="1600" dirty="0" smtClean="0">
                <a:latin typeface="Georgia" pitchFamily="18" charset="0"/>
              </a:rPr>
              <a:t>(JSŠ). </a:t>
            </a:r>
            <a:r>
              <a:rPr lang="cs-CZ" sz="1600" dirty="0" smtClean="0">
                <a:solidFill>
                  <a:srgbClr val="FF0000"/>
                </a:solidFill>
                <a:latin typeface="Georgia" pitchFamily="18" charset="0"/>
              </a:rPr>
              <a:t>V době působení E. Sýkory došlo zřejmě k nejvýraznějším negativním změnám v celém školském systému. Lze říci, že ministerstvo školství ztratilo veškerou autoritu jako instituce mající v popisu práce péči o rozvoj vzdělání a vzdělanosti. </a:t>
            </a:r>
            <a:r>
              <a:rPr lang="cs-CZ" sz="1600" dirty="0" smtClean="0">
                <a:latin typeface="Georgia" pitchFamily="18" charset="0"/>
              </a:rPr>
              <a:t>Nový školský zákon lze charakteri- zovat jako přičinlivé rozpracování stranického usnesení, jako zákon, který zcela programově přetrhával veškeré tradice českého a československého školství a byl opatřením, které vnášelo do celého školského systému  výrazně ideologické pojetí s maximální sovětizací veškerých organizačních principů, metod i obsahu výuky. Realizace zákona napáchala největší škody na kvalitě české školy.</a:t>
            </a:r>
            <a:endParaRPr lang="cs-CZ" dirty="0">
              <a:latin typeface="Georgia" pitchFamily="18" charset="0"/>
            </a:endParaRPr>
          </a:p>
        </p:txBody>
      </p:sp>
      <p:pic>
        <p:nvPicPr>
          <p:cNvPr id="4" name="Picture 1"/>
          <p:cNvPicPr>
            <a:picLocks noChangeAspect="1" noChangeArrowheads="1"/>
          </p:cNvPicPr>
          <p:nvPr/>
        </p:nvPicPr>
        <p:blipFill>
          <a:blip r:embed="rId3" cstate="print"/>
          <a:srcRect/>
          <a:stretch>
            <a:fillRect/>
          </a:stretch>
        </p:blipFill>
        <p:spPr bwMode="auto">
          <a:xfrm>
            <a:off x="6084168" y="1268760"/>
            <a:ext cx="1152128" cy="1512168"/>
          </a:xfrm>
          <a:prstGeom prst="rect">
            <a:avLst/>
          </a:prstGeom>
          <a:noFill/>
          <a:ln w="9525">
            <a:noFill/>
            <a:miter lim="800000"/>
            <a:headEnd/>
            <a:tailEnd/>
          </a:ln>
        </p:spPr>
      </p:pic>
      <p:pic>
        <p:nvPicPr>
          <p:cNvPr id="35841" name="Picture 1" descr="C:\Documents and Settings\Dag - Hrubý\Plocha\kahuda2.jpg"/>
          <p:cNvPicPr>
            <a:picLocks noChangeAspect="1" noChangeArrowheads="1"/>
          </p:cNvPicPr>
          <p:nvPr/>
        </p:nvPicPr>
        <p:blipFill>
          <a:blip r:embed="rId4" cstate="print"/>
          <a:srcRect/>
          <a:stretch>
            <a:fillRect/>
          </a:stretch>
        </p:blipFill>
        <p:spPr bwMode="auto">
          <a:xfrm>
            <a:off x="7452320" y="1268760"/>
            <a:ext cx="1080120" cy="1494284"/>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971600" y="1196752"/>
            <a:ext cx="277640" cy="584775"/>
          </a:xfrm>
          <a:prstGeom prst="rect">
            <a:avLst/>
          </a:prstGeom>
          <a:noFill/>
        </p:spPr>
        <p:txBody>
          <a:bodyPr wrap="none" rtlCol="0">
            <a:spAutoFit/>
          </a:bodyPr>
          <a:lstStyle/>
          <a:p>
            <a:r>
              <a:rPr lang="cs-CZ" sz="3200" dirty="0" smtClean="0">
                <a:solidFill>
                  <a:srgbClr val="FF0000"/>
                </a:solidFill>
              </a:rPr>
              <a:t> </a:t>
            </a:r>
            <a:endParaRPr lang="cs-CZ" sz="1200" i="1" dirty="0"/>
          </a:p>
        </p:txBody>
      </p:sp>
      <p:sp>
        <p:nvSpPr>
          <p:cNvPr id="4" name="TextovéPole 3"/>
          <p:cNvSpPr txBox="1"/>
          <p:nvPr/>
        </p:nvSpPr>
        <p:spPr>
          <a:xfrm>
            <a:off x="683568" y="980728"/>
            <a:ext cx="7719421" cy="5692606"/>
          </a:xfrm>
          <a:prstGeom prst="rect">
            <a:avLst/>
          </a:prstGeom>
          <a:noFill/>
        </p:spPr>
        <p:txBody>
          <a:bodyPr wrap="square" rtlCol="0">
            <a:spAutoFit/>
          </a:bodyPr>
          <a:lstStyle/>
          <a:p>
            <a:r>
              <a:rPr lang="cs-CZ" sz="3200" dirty="0" smtClean="0">
                <a:solidFill>
                  <a:srgbClr val="FF0000"/>
                </a:solidFill>
                <a:latin typeface="Georgia" pitchFamily="18" charset="0"/>
              </a:rPr>
              <a:t>1953		</a:t>
            </a:r>
            <a:r>
              <a:rPr lang="cs-CZ" sz="2000" dirty="0" smtClean="0">
                <a:solidFill>
                  <a:srgbClr val="FF0000"/>
                </a:solidFill>
                <a:latin typeface="Georgia" pitchFamily="18" charset="0"/>
              </a:rPr>
              <a:t>Učební plán všeobecně vzdělávacích škol</a:t>
            </a:r>
          </a:p>
          <a:p>
            <a:r>
              <a:rPr lang="cs-CZ" sz="1200" i="1" dirty="0" smtClean="0">
                <a:latin typeface="Georgia" pitchFamily="18" charset="0"/>
              </a:rPr>
              <a:t>Č. j. 1200 690/53-C I/1. Dne 1. prosince 1953. Referent: Dr Novák, tel. Č. 416-51, linka 220.</a:t>
            </a:r>
          </a:p>
          <a:p>
            <a:r>
              <a:rPr lang="cs-CZ" sz="1200" i="1" dirty="0" smtClean="0">
                <a:latin typeface="Georgia" pitchFamily="18" charset="0"/>
              </a:rPr>
              <a:t>Ministerstvo školství vydává tento učební plán pro všechny všeobecně vzdělávací školy, schválený usnesením</a:t>
            </a:r>
          </a:p>
          <a:p>
            <a:r>
              <a:rPr lang="cs-CZ" sz="1200" i="1" dirty="0" smtClean="0">
                <a:latin typeface="Georgia" pitchFamily="18" charset="0"/>
              </a:rPr>
              <a:t>vlády ze dne 17. listopadu 1953:</a:t>
            </a:r>
          </a:p>
          <a:p>
            <a:endParaRPr lang="cs-CZ" sz="1200" i="1" dirty="0" smtClean="0">
              <a:latin typeface="Georgia" pitchFamily="18" charset="0"/>
            </a:endParaRPr>
          </a:p>
          <a:p>
            <a:pPr defTabSz="360000"/>
            <a:r>
              <a:rPr lang="cs-CZ" sz="1200" u="sng" dirty="0" smtClean="0">
                <a:latin typeface="Georgia" pitchFamily="18" charset="0"/>
              </a:rPr>
              <a:t>Učební předměty				1	2	3	4	5	6	7	8	9	10	11	     Celkem___</a:t>
            </a:r>
          </a:p>
          <a:p>
            <a:pPr defTabSz="360000"/>
            <a:r>
              <a:rPr lang="cs-CZ" sz="1200" dirty="0" smtClean="0">
                <a:latin typeface="Georgia" pitchFamily="18" charset="0"/>
              </a:rPr>
              <a:t>Mateřský jazyk a literatura			12	14	14	12	8	7	6	5	5	5	4		92</a:t>
            </a:r>
          </a:p>
          <a:p>
            <a:pPr defTabSz="360000"/>
            <a:r>
              <a:rPr lang="cs-CZ" sz="1200" dirty="0" smtClean="0">
                <a:latin typeface="Georgia" pitchFamily="18" charset="0"/>
              </a:rPr>
              <a:t>Jazyk ruský a literatura						3	3	4	4	4	4	4	4		30</a:t>
            </a:r>
          </a:p>
          <a:p>
            <a:pPr defTabSz="360000"/>
            <a:r>
              <a:rPr lang="cs-CZ" sz="1200" dirty="0" smtClean="0">
                <a:latin typeface="Georgia" pitchFamily="18" charset="0"/>
              </a:rPr>
              <a:t>Další živý jazyk													2	2	2		  6</a:t>
            </a:r>
          </a:p>
          <a:p>
            <a:pPr defTabSz="360000"/>
            <a:r>
              <a:rPr lang="cs-CZ" sz="1200" dirty="0" smtClean="0">
                <a:latin typeface="Georgia" pitchFamily="18" charset="0"/>
              </a:rPr>
              <a:t>Dějepis										2	2	3	3	3	3	3		19</a:t>
            </a:r>
          </a:p>
          <a:p>
            <a:pPr defTabSz="360000"/>
            <a:r>
              <a:rPr lang="cs-CZ" sz="1200" dirty="0" smtClean="0">
                <a:latin typeface="Georgia" pitchFamily="18" charset="0"/>
              </a:rPr>
              <a:t>Zeměpis										2	3	3	2	2	2	2		16</a:t>
            </a:r>
          </a:p>
          <a:p>
            <a:pPr defTabSz="360000"/>
            <a:r>
              <a:rPr lang="cs-CZ" sz="1200" dirty="0" smtClean="0">
                <a:latin typeface="Georgia" pitchFamily="18" charset="0"/>
              </a:rPr>
              <a:t>Ústava ČSR a SSSR											2					  2</a:t>
            </a:r>
          </a:p>
          <a:p>
            <a:pPr defTabSz="360000"/>
            <a:r>
              <a:rPr lang="cs-CZ" sz="1200" dirty="0" smtClean="0">
                <a:latin typeface="Georgia" pitchFamily="18" charset="0"/>
              </a:rPr>
              <a:t>Psychologie														1			  1</a:t>
            </a:r>
          </a:p>
          <a:p>
            <a:pPr defTabSz="360000"/>
            <a:r>
              <a:rPr lang="cs-CZ" sz="1200" dirty="0" smtClean="0">
                <a:latin typeface="Georgia" pitchFamily="18" charset="0"/>
              </a:rPr>
              <a:t>Logika																1		  1</a:t>
            </a:r>
          </a:p>
          <a:p>
            <a:pPr defTabSz="360000"/>
            <a:r>
              <a:rPr lang="cs-CZ" sz="1200" dirty="0" smtClean="0">
                <a:latin typeface="Georgia" pitchFamily="18" charset="0"/>
              </a:rPr>
              <a:t>Matematika					4	6	6	6	7	7	6	5/6	6	6	6		65 ½</a:t>
            </a:r>
          </a:p>
          <a:p>
            <a:pPr defTabSz="360000"/>
            <a:r>
              <a:rPr lang="cs-CZ" sz="1200" dirty="0" smtClean="0">
                <a:latin typeface="Georgia" pitchFamily="18" charset="0"/>
              </a:rPr>
              <a:t>Fysika												3	3	3	3	4		16</a:t>
            </a:r>
          </a:p>
          <a:p>
            <a:pPr defTabSz="360000"/>
            <a:r>
              <a:rPr lang="cs-CZ" sz="1200" dirty="0" smtClean="0">
                <a:latin typeface="Georgia" pitchFamily="18" charset="0"/>
              </a:rPr>
              <a:t>Astronomie															1		  1</a:t>
            </a:r>
          </a:p>
          <a:p>
            <a:pPr defTabSz="360000"/>
            <a:r>
              <a:rPr lang="cs-CZ" sz="1200" dirty="0" smtClean="0">
                <a:latin typeface="Georgia" pitchFamily="18" charset="0"/>
              </a:rPr>
              <a:t>Chemie													3	3	2	3		11</a:t>
            </a:r>
          </a:p>
          <a:p>
            <a:pPr defTabSz="360000"/>
            <a:r>
              <a:rPr lang="cs-CZ" sz="1200" dirty="0" smtClean="0">
                <a:latin typeface="Georgia" pitchFamily="18" charset="0"/>
              </a:rPr>
              <a:t>Biologie										2	3	3	2	2	2			14</a:t>
            </a:r>
          </a:p>
          <a:p>
            <a:pPr defTabSz="360000"/>
            <a:r>
              <a:rPr lang="cs-CZ" sz="1200" dirty="0" smtClean="0">
                <a:latin typeface="Georgia" pitchFamily="18" charset="0"/>
              </a:rPr>
              <a:t>Tělesná výchova				2	2	2	2	2	2	2	2	2	2	2		22</a:t>
            </a:r>
          </a:p>
          <a:p>
            <a:pPr defTabSz="360000"/>
            <a:r>
              <a:rPr lang="cs-CZ" sz="1200" dirty="0" smtClean="0">
                <a:latin typeface="Georgia" pitchFamily="18" charset="0"/>
              </a:rPr>
              <a:t>Rýsování													2/1	1	1	1		  4 ½</a:t>
            </a:r>
          </a:p>
          <a:p>
            <a:pPr defTabSz="360000"/>
            <a:r>
              <a:rPr lang="cs-CZ" sz="1200" dirty="0" smtClean="0">
                <a:latin typeface="Georgia" pitchFamily="18" charset="0"/>
              </a:rPr>
              <a:t>Kreslení						1	1	1	1	1	2	2						  9</a:t>
            </a:r>
          </a:p>
          <a:p>
            <a:pPr defTabSz="360000"/>
            <a:r>
              <a:rPr lang="cs-CZ" sz="1200" dirty="0" smtClean="0">
                <a:latin typeface="Georgia" pitchFamily="18" charset="0"/>
              </a:rPr>
              <a:t>Hudební výchova				1	1	1	1	1	1	1						  7</a:t>
            </a:r>
          </a:p>
          <a:p>
            <a:pPr defTabSz="360000"/>
            <a:r>
              <a:rPr lang="cs-CZ" sz="1200" u="sng" dirty="0" smtClean="0">
                <a:latin typeface="Georgia" pitchFamily="18" charset="0"/>
              </a:rPr>
              <a:t>Předvojenská výchova *)											1	1	1		  3____</a:t>
            </a:r>
          </a:p>
          <a:p>
            <a:pPr defTabSz="360000"/>
            <a:r>
              <a:rPr lang="cs-CZ" sz="1200" dirty="0" smtClean="0">
                <a:latin typeface="Georgia" pitchFamily="18" charset="0"/>
              </a:rPr>
              <a:t>Celkem hodin					20	24	24	25	28	31	33	33	33	33	33		317</a:t>
            </a:r>
          </a:p>
          <a:p>
            <a:pPr defTabSz="360000"/>
            <a:r>
              <a:rPr lang="cs-CZ" sz="1200" dirty="0" smtClean="0">
                <a:latin typeface="Georgia" pitchFamily="18" charset="0"/>
              </a:rPr>
              <a:t>															34	34	34		320</a:t>
            </a:r>
          </a:p>
          <a:p>
            <a:pPr defTabSz="360000"/>
            <a:r>
              <a:rPr lang="cs-CZ" sz="1200" dirty="0" smtClean="0">
                <a:solidFill>
                  <a:srgbClr val="FF0000"/>
                </a:solidFill>
                <a:latin typeface="Georgia" pitchFamily="18" charset="0"/>
              </a:rPr>
              <a:t>Tento učební plán platí od 1. září 1954, </a:t>
            </a:r>
            <a:r>
              <a:rPr lang="cs-CZ" sz="1000" dirty="0" smtClean="0">
                <a:latin typeface="Georgia" pitchFamily="18" charset="0"/>
              </a:rPr>
              <a:t>náměstek ministra: Dr Novotný v. r.</a:t>
            </a:r>
          </a:p>
          <a:p>
            <a:pPr defTabSz="360000"/>
            <a:r>
              <a:rPr lang="cs-CZ" sz="1000" i="1" dirty="0" smtClean="0">
                <a:latin typeface="Georgia" pitchFamily="18" charset="0"/>
              </a:rPr>
              <a:t>*) Jen pro chlapce</a:t>
            </a:r>
            <a:endParaRPr lang="cs-CZ" sz="1200" dirty="0">
              <a:latin typeface="Georgia"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Dag - Hrubý\Dokumenty\Obrázky\athens.jpg"/>
          <p:cNvPicPr>
            <a:picLocks noChangeAspect="1" noChangeArrowheads="1"/>
          </p:cNvPicPr>
          <p:nvPr/>
        </p:nvPicPr>
        <p:blipFill>
          <a:blip r:embed="rId3" cstate="print"/>
          <a:srcRect/>
          <a:stretch>
            <a:fillRect/>
          </a:stretch>
        </p:blipFill>
        <p:spPr bwMode="auto">
          <a:xfrm>
            <a:off x="1187624" y="2060848"/>
            <a:ext cx="6912768" cy="4320480"/>
          </a:xfrm>
          <a:prstGeom prst="rect">
            <a:avLst/>
          </a:prstGeom>
          <a:noFill/>
          <a:ln w="9525">
            <a:noFill/>
            <a:miter lim="800000"/>
            <a:headEnd/>
            <a:tailEnd/>
          </a:ln>
        </p:spPr>
      </p:pic>
      <p:sp>
        <p:nvSpPr>
          <p:cNvPr id="3" name="Obdélník 2"/>
          <p:cNvSpPr/>
          <p:nvPr/>
        </p:nvSpPr>
        <p:spPr>
          <a:xfrm>
            <a:off x="539552" y="260648"/>
            <a:ext cx="7992888" cy="584775"/>
          </a:xfrm>
          <a:prstGeom prst="rect">
            <a:avLst/>
          </a:prstGeom>
        </p:spPr>
        <p:txBody>
          <a:bodyPr wrap="square">
            <a:spAutoFit/>
          </a:bodyPr>
          <a:lstStyle/>
          <a:p>
            <a:pPr algn="ctr"/>
            <a:r>
              <a:rPr lang="cs-CZ" sz="3200" dirty="0" smtClean="0">
                <a:solidFill>
                  <a:srgbClr val="0070C0"/>
                </a:solidFill>
                <a:latin typeface="Georgia" pitchFamily="18" charset="0"/>
              </a:rPr>
              <a:t>Historie maturitní zkoušky na gymnáziích</a:t>
            </a:r>
          </a:p>
        </p:txBody>
      </p:sp>
      <p:sp>
        <p:nvSpPr>
          <p:cNvPr id="4" name="Obdélník 3"/>
          <p:cNvSpPr/>
          <p:nvPr/>
        </p:nvSpPr>
        <p:spPr>
          <a:xfrm>
            <a:off x="1763688" y="1196752"/>
            <a:ext cx="5616624" cy="523220"/>
          </a:xfrm>
          <a:prstGeom prst="rect">
            <a:avLst/>
          </a:prstGeom>
        </p:spPr>
        <p:txBody>
          <a:bodyPr wrap="square">
            <a:spAutoFit/>
          </a:bodyPr>
          <a:lstStyle/>
          <a:p>
            <a:pPr algn="ctr"/>
            <a:r>
              <a:rPr lang="cs-CZ" sz="2800" i="1" dirty="0" smtClean="0">
                <a:solidFill>
                  <a:srgbClr val="FF0000"/>
                </a:solidFill>
                <a:latin typeface="Georgia" pitchFamily="18" charset="0"/>
              </a:rPr>
              <a:t>Ούδείς άγεωμέτρητος εισίτω</a:t>
            </a:r>
            <a:endParaRPr lang="cs-CZ" sz="2800" dirty="0">
              <a:solidFill>
                <a:srgbClr val="FF0000"/>
              </a:solidFill>
              <a:latin typeface="Georgia"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908720"/>
            <a:ext cx="8496944" cy="5755422"/>
          </a:xfrm>
          <a:prstGeom prst="rect">
            <a:avLst/>
          </a:prstGeom>
          <a:noFill/>
        </p:spPr>
        <p:txBody>
          <a:bodyPr wrap="square" rtlCol="0">
            <a:spAutoFit/>
          </a:bodyPr>
          <a:lstStyle/>
          <a:p>
            <a:r>
              <a:rPr lang="cs-CZ" sz="2000" dirty="0" smtClean="0">
                <a:solidFill>
                  <a:srgbClr val="FF0000"/>
                </a:solidFill>
                <a:latin typeface="Georgia" pitchFamily="18" charset="0"/>
              </a:rPr>
              <a:t>Jedenáctiletá střední škola – JSŠ</a:t>
            </a:r>
          </a:p>
          <a:p>
            <a:pPr>
              <a:buFont typeface="Arial" pitchFamily="34" charset="0"/>
              <a:buChar char="•"/>
            </a:pPr>
            <a:r>
              <a:rPr lang="cs-CZ" sz="1600" dirty="0" smtClean="0">
                <a:latin typeface="Georgia" pitchFamily="18" charset="0"/>
              </a:rPr>
              <a:t>   místo obecných a měšťanských škol zřízeny osmileté základní školy</a:t>
            </a:r>
          </a:p>
          <a:p>
            <a:pPr>
              <a:buFont typeface="Arial" pitchFamily="34" charset="0"/>
              <a:buChar char="•"/>
            </a:pPr>
            <a:r>
              <a:rPr lang="cs-CZ" sz="1600" dirty="0" smtClean="0">
                <a:latin typeface="Georgia" pitchFamily="18" charset="0"/>
              </a:rPr>
              <a:t>   na ně navazovaly  v oblasti všeobecného vzdělání tři ročníky výběrové tzv. JSŠ</a:t>
            </a:r>
          </a:p>
          <a:p>
            <a:pPr>
              <a:buFont typeface="Arial" pitchFamily="34" charset="0"/>
              <a:buChar char="•"/>
            </a:pPr>
            <a:r>
              <a:rPr lang="cs-CZ" sz="1600" dirty="0" smtClean="0">
                <a:latin typeface="Georgia" pitchFamily="18" charset="0"/>
              </a:rPr>
              <a:t>   snaha přiblížit organizaci našeho školství k organizaci sovětských škol</a:t>
            </a:r>
          </a:p>
          <a:p>
            <a:pPr>
              <a:buFont typeface="Arial" pitchFamily="34" charset="0"/>
              <a:buChar char="•"/>
            </a:pPr>
            <a:r>
              <a:rPr lang="cs-CZ" sz="1600" dirty="0" smtClean="0">
                <a:latin typeface="Georgia" pitchFamily="18" charset="0"/>
              </a:rPr>
              <a:t>   získat dříve potřebné pracovní síly</a:t>
            </a:r>
          </a:p>
          <a:p>
            <a:pPr>
              <a:buFont typeface="Arial" pitchFamily="34" charset="0"/>
              <a:buChar char="•"/>
            </a:pPr>
            <a:r>
              <a:rPr lang="cs-CZ" sz="1600" dirty="0" smtClean="0">
                <a:latin typeface="Georgia" pitchFamily="18" charset="0"/>
              </a:rPr>
              <a:t>   zkrátit vzdělávací cestu k maturitě, </a:t>
            </a:r>
            <a:r>
              <a:rPr lang="cs-CZ" sz="1600" dirty="0" smtClean="0">
                <a:solidFill>
                  <a:srgbClr val="FF0000"/>
                </a:solidFill>
                <a:latin typeface="Georgia" pitchFamily="18" charset="0"/>
              </a:rPr>
              <a:t>maturovali již sedmnáctiletí žáci</a:t>
            </a:r>
          </a:p>
          <a:p>
            <a:pPr>
              <a:buFont typeface="Arial" pitchFamily="34" charset="0"/>
              <a:buChar char="•"/>
            </a:pPr>
            <a:r>
              <a:rPr lang="cs-CZ" sz="1600" dirty="0" smtClean="0">
                <a:latin typeface="Georgia" pitchFamily="18" charset="0"/>
              </a:rPr>
              <a:t>   po roční existenci zrušena pedagogická gymnázia, zřízeny pedagogické školy</a:t>
            </a:r>
          </a:p>
          <a:p>
            <a:pPr>
              <a:buFont typeface="Arial" pitchFamily="34" charset="0"/>
              <a:buChar char="•"/>
            </a:pPr>
            <a:r>
              <a:rPr lang="cs-CZ" sz="1600" dirty="0" smtClean="0">
                <a:latin typeface="Georgia" pitchFamily="18" charset="0"/>
              </a:rPr>
              <a:t>   </a:t>
            </a:r>
            <a:r>
              <a:rPr lang="cs-CZ" sz="1600" dirty="0" smtClean="0">
                <a:solidFill>
                  <a:srgbClr val="FF0000"/>
                </a:solidFill>
                <a:latin typeface="Georgia" pitchFamily="18" charset="0"/>
              </a:rPr>
              <a:t>zrušeny pedagogické fakulty, příprava učitelů vyjmuta z kompetence univerzit  </a:t>
            </a:r>
          </a:p>
          <a:p>
            <a:pPr>
              <a:buFont typeface="Arial" pitchFamily="34" charset="0"/>
              <a:buChar char="•"/>
            </a:pPr>
            <a:r>
              <a:rPr lang="cs-CZ" sz="1600" dirty="0" smtClean="0">
                <a:latin typeface="Georgia" pitchFamily="18" charset="0"/>
              </a:rPr>
              <a:t>   učitelé pro 6. – 8. ročník připravováni na dvouleté vyšší pedagogické škole</a:t>
            </a:r>
          </a:p>
          <a:p>
            <a:pPr>
              <a:buFont typeface="Arial" pitchFamily="34" charset="0"/>
              <a:buChar char="•"/>
            </a:pPr>
            <a:r>
              <a:rPr lang="cs-CZ" sz="1600" dirty="0" smtClean="0">
                <a:latin typeface="Georgia" pitchFamily="18" charset="0"/>
              </a:rPr>
              <a:t>   učitelé pro 9. – 11. ročník připravováni na Vysoké škole pedagogické</a:t>
            </a:r>
          </a:p>
          <a:p>
            <a:pPr>
              <a:buFont typeface="Arial" pitchFamily="34" charset="0"/>
              <a:buChar char="•"/>
            </a:pPr>
            <a:r>
              <a:rPr lang="cs-CZ" sz="1600" dirty="0" smtClean="0">
                <a:latin typeface="Georgia" pitchFamily="18" charset="0"/>
              </a:rPr>
              <a:t>   </a:t>
            </a:r>
            <a:r>
              <a:rPr lang="cs-CZ" sz="1600" dirty="0" smtClean="0">
                <a:solidFill>
                  <a:srgbClr val="FF0000"/>
                </a:solidFill>
                <a:latin typeface="Georgia" pitchFamily="18" charset="0"/>
              </a:rPr>
              <a:t>snížení prestiže učitelského povolání</a:t>
            </a:r>
          </a:p>
          <a:p>
            <a:pPr>
              <a:buFont typeface="Arial" pitchFamily="34" charset="0"/>
              <a:buChar char="•"/>
            </a:pPr>
            <a:r>
              <a:rPr lang="cs-CZ" sz="1600" dirty="0" smtClean="0">
                <a:latin typeface="Georgia" pitchFamily="18" charset="0"/>
              </a:rPr>
              <a:t>   snížení odborné a metodické připravenosti budoucích učitelů</a:t>
            </a:r>
          </a:p>
          <a:p>
            <a:pPr>
              <a:buFont typeface="Arial" pitchFamily="34" charset="0"/>
              <a:buChar char="•"/>
            </a:pPr>
            <a:r>
              <a:rPr lang="cs-CZ" sz="1600" dirty="0" smtClean="0">
                <a:latin typeface="Georgia" pitchFamily="18" charset="0"/>
              </a:rPr>
              <a:t>   1953 vznik samostatného ministerstva pro vysoké školy</a:t>
            </a:r>
            <a:endParaRPr lang="cs-CZ" sz="1600" dirty="0" smtClean="0">
              <a:solidFill>
                <a:srgbClr val="FF0000"/>
              </a:solidFill>
              <a:latin typeface="Georgia" pitchFamily="18" charset="0"/>
            </a:endParaRPr>
          </a:p>
          <a:p>
            <a:pPr>
              <a:buFont typeface="Arial" pitchFamily="34" charset="0"/>
              <a:buChar char="•"/>
            </a:pPr>
            <a:r>
              <a:rPr lang="cs-CZ" sz="1600" dirty="0" smtClean="0">
                <a:latin typeface="Georgia" pitchFamily="18" charset="0"/>
              </a:rPr>
              <a:t>   toto ministerstvo existovalo devět měsíců</a:t>
            </a: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pPr>
              <a:buFont typeface="Arial" pitchFamily="34" charset="0"/>
              <a:buChar char="•"/>
            </a:pPr>
            <a:endParaRPr lang="cs-CZ" sz="1600" dirty="0" smtClean="0">
              <a:latin typeface="Georgia" pitchFamily="18" charset="0"/>
            </a:endParaRPr>
          </a:p>
          <a:p>
            <a:r>
              <a:rPr lang="cs-CZ" sz="1600" dirty="0" smtClean="0">
                <a:latin typeface="Georgia" pitchFamily="18" charset="0"/>
              </a:rPr>
              <a:t>		</a:t>
            </a:r>
          </a:p>
          <a:p>
            <a:endParaRPr lang="cs-CZ" sz="1600" dirty="0" smtClean="0">
              <a:solidFill>
                <a:srgbClr val="FF0000"/>
              </a:solidFill>
              <a:latin typeface="Georgia" pitchFamily="18" charset="0"/>
            </a:endParaRPr>
          </a:p>
          <a:p>
            <a:endParaRPr lang="cs-CZ" sz="1200" dirty="0" smtClean="0">
              <a:solidFill>
                <a:srgbClr val="FF0000"/>
              </a:solidFill>
              <a:latin typeface="Georgia" pitchFamily="18" charset="0"/>
            </a:endParaRPr>
          </a:p>
          <a:p>
            <a:endParaRPr lang="cs-CZ" sz="1600" dirty="0">
              <a:solidFill>
                <a:srgbClr val="FF0000"/>
              </a:solidFill>
            </a:endParaRPr>
          </a:p>
        </p:txBody>
      </p:sp>
      <p:pic>
        <p:nvPicPr>
          <p:cNvPr id="44033" name="Picture 1"/>
          <p:cNvPicPr>
            <a:picLocks noChangeAspect="1" noChangeArrowheads="1"/>
          </p:cNvPicPr>
          <p:nvPr/>
        </p:nvPicPr>
        <p:blipFill>
          <a:blip r:embed="rId2" cstate="print"/>
          <a:srcRect/>
          <a:stretch>
            <a:fillRect/>
          </a:stretch>
        </p:blipFill>
        <p:spPr bwMode="auto">
          <a:xfrm>
            <a:off x="5868144" y="4437112"/>
            <a:ext cx="2728908" cy="2144532"/>
          </a:xfrm>
          <a:prstGeom prst="rect">
            <a:avLst/>
          </a:prstGeom>
          <a:noFill/>
          <a:ln w="9525">
            <a:noFill/>
            <a:miter lim="800000"/>
            <a:headEnd/>
            <a:tailEnd/>
          </a:ln>
        </p:spPr>
      </p:pic>
      <p:pic>
        <p:nvPicPr>
          <p:cNvPr id="4" name="Picture 1"/>
          <p:cNvPicPr>
            <a:picLocks noChangeAspect="1" noChangeArrowheads="1"/>
          </p:cNvPicPr>
          <p:nvPr/>
        </p:nvPicPr>
        <p:blipFill>
          <a:blip r:embed="rId3" cstate="print"/>
          <a:srcRect/>
          <a:stretch>
            <a:fillRect/>
          </a:stretch>
        </p:blipFill>
        <p:spPr bwMode="auto">
          <a:xfrm>
            <a:off x="539553" y="4437112"/>
            <a:ext cx="2952328" cy="2128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Obdélník 2"/>
          <p:cNvSpPr/>
          <p:nvPr/>
        </p:nvSpPr>
        <p:spPr>
          <a:xfrm>
            <a:off x="395536" y="980729"/>
            <a:ext cx="8352928" cy="5355312"/>
          </a:xfrm>
          <a:prstGeom prst="rect">
            <a:avLst/>
          </a:prstGeom>
        </p:spPr>
        <p:txBody>
          <a:bodyPr wrap="square">
            <a:spAutoFit/>
          </a:bodyPr>
          <a:lstStyle/>
          <a:p>
            <a:r>
              <a:rPr lang="cs-CZ" sz="2400" dirty="0" smtClean="0">
                <a:solidFill>
                  <a:srgbClr val="FF0000"/>
                </a:solidFill>
                <a:latin typeface="Georgia" pitchFamily="18" charset="0"/>
              </a:rPr>
              <a:t>Maturitní zkoušky 1953-1960</a:t>
            </a:r>
          </a:p>
          <a:p>
            <a:pPr marL="0" lvl="1"/>
            <a:r>
              <a:rPr lang="cs-CZ" sz="3200" dirty="0" smtClean="0">
                <a:solidFill>
                  <a:srgbClr val="FF0000"/>
                </a:solidFill>
                <a:latin typeface="Georgia" pitchFamily="18" charset="0"/>
              </a:rPr>
              <a:t>1954</a:t>
            </a:r>
            <a:r>
              <a:rPr lang="cs-CZ" sz="1400" dirty="0" smtClean="0">
                <a:solidFill>
                  <a:srgbClr val="FF0000"/>
                </a:solidFill>
                <a:latin typeface="Georgia" pitchFamily="18" charset="0"/>
              </a:rPr>
              <a:t>	</a:t>
            </a:r>
            <a:r>
              <a:rPr lang="cs-CZ" sz="1400" dirty="0" smtClean="0">
                <a:latin typeface="Georgia" pitchFamily="18" charset="0"/>
              </a:rPr>
              <a:t>Vydán předpis MŠVU „Závěrečné zkoušky na středních školách a maturitní zkoušky na 	středních,  odborných a pedagogických školách“, č. j.: 1539/54-D/1. Dne 18. ledna 1954. 	</a:t>
            </a:r>
            <a:r>
              <a:rPr lang="cs-CZ" sz="1000" i="1" dirty="0" smtClean="0">
                <a:latin typeface="Georgia" pitchFamily="18" charset="0"/>
              </a:rPr>
              <a:t>Referenti: (Dyk, Dr Novák, Ing. Kaifer, Dr Kvid, Dr Růžek, tel. č. 416-51) </a:t>
            </a:r>
          </a:p>
          <a:p>
            <a:pPr marL="342900" indent="-342900"/>
            <a:r>
              <a:rPr lang="cs-CZ" sz="1400" dirty="0" smtClean="0">
                <a:latin typeface="Georgia" pitchFamily="18" charset="0"/>
              </a:rPr>
              <a:t>Komise pro MZ: předseda, zástupce předsedy, třídní učitel, zkoušející, přísedící. Hosté: zástupce lidové 	         správy, KSČ, ČSM. Hosté se nezúčastní jednání komise.</a:t>
            </a:r>
          </a:p>
          <a:p>
            <a:r>
              <a:rPr lang="cs-CZ" sz="2000" dirty="0" smtClean="0">
                <a:latin typeface="Georgia" pitchFamily="18" charset="0"/>
              </a:rPr>
              <a:t>PÍSEMNÉ ZKOUŠKY</a:t>
            </a:r>
          </a:p>
          <a:p>
            <a:pPr>
              <a:buFont typeface="Arial" pitchFamily="34" charset="0"/>
              <a:buChar char="•"/>
            </a:pPr>
            <a:r>
              <a:rPr lang="cs-CZ" sz="2000" dirty="0" smtClean="0">
                <a:solidFill>
                  <a:srgbClr val="0070C0"/>
                </a:solidFill>
                <a:latin typeface="Georgia" pitchFamily="18" charset="0"/>
              </a:rPr>
              <a:t>   jazyk vyučovací</a:t>
            </a:r>
          </a:p>
          <a:p>
            <a:pPr>
              <a:buFont typeface="Arial" pitchFamily="34" charset="0"/>
              <a:buChar char="•"/>
            </a:pPr>
            <a:r>
              <a:rPr lang="cs-CZ" sz="2000" dirty="0" smtClean="0">
                <a:solidFill>
                  <a:srgbClr val="0070C0"/>
                </a:solidFill>
                <a:latin typeface="Georgia" pitchFamily="18" charset="0"/>
              </a:rPr>
              <a:t>   jazyk ruský</a:t>
            </a:r>
          </a:p>
          <a:p>
            <a:r>
              <a:rPr lang="cs-CZ" sz="1400" dirty="0" smtClean="0">
                <a:solidFill>
                  <a:srgbClr val="0070C0"/>
                </a:solidFill>
                <a:latin typeface="Georgia" pitchFamily="18" charset="0"/>
              </a:rPr>
              <a:t>Na školách s jiným vyučovacím jazykem než českým a slovenským též z jazyka českého nebo slovenského.</a:t>
            </a:r>
          </a:p>
          <a:p>
            <a:r>
              <a:rPr lang="cs-CZ" sz="2000" dirty="0" smtClean="0">
                <a:latin typeface="Georgia" pitchFamily="18" charset="0"/>
              </a:rPr>
              <a:t>ÚSTNÍ ZKOUŠKY</a:t>
            </a:r>
          </a:p>
          <a:p>
            <a:pPr>
              <a:buFont typeface="Arial" pitchFamily="34" charset="0"/>
              <a:buChar char="•"/>
            </a:pPr>
            <a:r>
              <a:rPr lang="cs-CZ" sz="2000" dirty="0" smtClean="0">
                <a:solidFill>
                  <a:srgbClr val="0070C0"/>
                </a:solidFill>
                <a:latin typeface="Georgia" pitchFamily="18" charset="0"/>
              </a:rPr>
              <a:t>   jazyk vyučovací</a:t>
            </a:r>
          </a:p>
          <a:p>
            <a:pPr>
              <a:buFont typeface="Arial" pitchFamily="34" charset="0"/>
              <a:buChar char="•"/>
            </a:pPr>
            <a:r>
              <a:rPr lang="cs-CZ" sz="2000" dirty="0" smtClean="0">
                <a:solidFill>
                  <a:srgbClr val="0070C0"/>
                </a:solidFill>
                <a:latin typeface="Georgia" pitchFamily="18" charset="0"/>
              </a:rPr>
              <a:t>   jazyk ruský</a:t>
            </a:r>
          </a:p>
          <a:p>
            <a:pPr>
              <a:buFont typeface="Arial" pitchFamily="34" charset="0"/>
              <a:buChar char="•"/>
            </a:pPr>
            <a:r>
              <a:rPr lang="cs-CZ" sz="2000" dirty="0" smtClean="0">
                <a:solidFill>
                  <a:srgbClr val="0070C0"/>
                </a:solidFill>
                <a:latin typeface="Georgia" pitchFamily="18" charset="0"/>
              </a:rPr>
              <a:t>   matematika</a:t>
            </a:r>
          </a:p>
          <a:p>
            <a:pPr>
              <a:buFont typeface="Arial" pitchFamily="34" charset="0"/>
              <a:buChar char="•"/>
            </a:pPr>
            <a:r>
              <a:rPr lang="cs-CZ" sz="2000" dirty="0" smtClean="0">
                <a:solidFill>
                  <a:srgbClr val="0070C0"/>
                </a:solidFill>
                <a:latin typeface="Georgia" pitchFamily="18" charset="0"/>
              </a:rPr>
              <a:t>   jeden z předmětů: fyzika, chemie, biologie, dějepis, zeměpis</a:t>
            </a:r>
          </a:p>
          <a:p>
            <a:r>
              <a:rPr lang="cs-CZ" sz="1400" dirty="0" smtClean="0">
                <a:latin typeface="Georgia" pitchFamily="18" charset="0"/>
              </a:rPr>
              <a:t>Ústní zkouška z každého předmětu trvá nejdéle 15 minut. Žák musí být vyzkoušen ze všech zkušebních předmětů v témž dni. Postup při provádění ústní zkoušky určí  předseda zkušební komise po dohodě s jejími členy.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980728"/>
            <a:ext cx="8064896" cy="5601533"/>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1960-1968</a:t>
            </a:r>
          </a:p>
          <a:p>
            <a:endParaRPr lang="cs-CZ" sz="1600" dirty="0" smtClean="0">
              <a:latin typeface="Georgia" pitchFamily="18" charset="0"/>
            </a:endParaRPr>
          </a:p>
          <a:p>
            <a:r>
              <a:rPr lang="cs-CZ" dirty="0" smtClean="0">
                <a:solidFill>
                  <a:srgbClr val="0070C0"/>
                </a:solidFill>
                <a:latin typeface="Georgia" pitchFamily="18" charset="0"/>
              </a:rPr>
              <a:t>František Kahuda</a:t>
            </a:r>
          </a:p>
          <a:p>
            <a:r>
              <a:rPr lang="cs-CZ" sz="1200" i="1" dirty="0" smtClean="0">
                <a:latin typeface="Georgia" pitchFamily="18" charset="0"/>
              </a:rPr>
              <a:t>ministr školství 11. 7. 1960 – 19. 9. 1963</a:t>
            </a:r>
          </a:p>
          <a:p>
            <a:r>
              <a:rPr lang="cs-CZ" dirty="0" smtClean="0">
                <a:solidFill>
                  <a:srgbClr val="0070C0"/>
                </a:solidFill>
                <a:latin typeface="Georgia" pitchFamily="18" charset="0"/>
              </a:rPr>
              <a:t>Čestmír Císař</a:t>
            </a:r>
          </a:p>
          <a:p>
            <a:r>
              <a:rPr lang="cs-CZ" sz="1200" i="1" dirty="0" smtClean="0">
                <a:latin typeface="Georgia" pitchFamily="18" charset="0"/>
              </a:rPr>
              <a:t>ministr školství 20. 9. 1963 – 10. 11. 1965</a:t>
            </a:r>
          </a:p>
          <a:p>
            <a:r>
              <a:rPr lang="cs-CZ" dirty="0" smtClean="0">
                <a:solidFill>
                  <a:srgbClr val="0070C0"/>
                </a:solidFill>
                <a:latin typeface="Georgia" pitchFamily="18" charset="0"/>
              </a:rPr>
              <a:t>Jiří Hájek</a:t>
            </a:r>
          </a:p>
          <a:p>
            <a:r>
              <a:rPr lang="cs-CZ" sz="1200" i="1" dirty="0" smtClean="0">
                <a:latin typeface="Georgia" pitchFamily="18" charset="0"/>
              </a:rPr>
              <a:t>ministr školství 10. 11. 1965 –  7. 4. 1968</a:t>
            </a:r>
          </a:p>
          <a:p>
            <a:endParaRPr lang="cs-CZ" dirty="0" smtClean="0">
              <a:solidFill>
                <a:srgbClr val="0070C0"/>
              </a:solidFill>
              <a:latin typeface="Georgia" pitchFamily="18" charset="0"/>
            </a:endParaRPr>
          </a:p>
          <a:p>
            <a:r>
              <a:rPr lang="cs-CZ" dirty="0" smtClean="0">
                <a:solidFill>
                  <a:srgbClr val="0070C0"/>
                </a:solidFill>
                <a:latin typeface="Georgia" pitchFamily="18" charset="0"/>
              </a:rPr>
              <a:t>Vladimír Kadlec</a:t>
            </a:r>
          </a:p>
          <a:p>
            <a:r>
              <a:rPr lang="cs-CZ" sz="1200" i="1" dirty="0" smtClean="0">
                <a:latin typeface="Georgia" pitchFamily="18" charset="0"/>
              </a:rPr>
              <a:t>ministr školství 8. 4. 1968 –  8. 1. 1969</a:t>
            </a:r>
          </a:p>
          <a:p>
            <a:r>
              <a:rPr lang="cs-CZ" sz="1200" dirty="0" smtClean="0">
                <a:latin typeface="Georgia" pitchFamily="18" charset="0"/>
              </a:rPr>
              <a:t>Osobnost i činnost Vladimíra Kadlece je nejen světlým zábleskem v dějinách našeho školství. V roce 1970  se doc. Kadlec zapojil do disentu, stal se jedním z prvních signatářů Charty 77. Doc. JUDr. Vladimír Kadlec, DrSc. zemřel v Praze v roce 1998 ve věku 85 let a je pohřben v rodinném hrobě na Křivoklátě.</a:t>
            </a:r>
            <a:endParaRPr lang="cs-CZ" sz="1200" dirty="0" smtClean="0">
              <a:solidFill>
                <a:srgbClr val="FF0000"/>
              </a:solidFill>
              <a:latin typeface="Georgia" pitchFamily="18" charset="0"/>
            </a:endParaRPr>
          </a:p>
          <a:p>
            <a:endParaRPr lang="cs-CZ" dirty="0" smtClean="0">
              <a:solidFill>
                <a:srgbClr val="0070C0"/>
              </a:solidFill>
              <a:latin typeface="Georgia" pitchFamily="18" charset="0"/>
            </a:endParaRPr>
          </a:p>
          <a:p>
            <a:r>
              <a:rPr lang="cs-CZ" dirty="0" smtClean="0">
                <a:solidFill>
                  <a:srgbClr val="0070C0"/>
                </a:solidFill>
                <a:latin typeface="Georgia" pitchFamily="18" charset="0"/>
              </a:rPr>
              <a:t>Vilibald Bezdíček</a:t>
            </a:r>
          </a:p>
          <a:p>
            <a:r>
              <a:rPr lang="cs-CZ" sz="1200" i="1" dirty="0" smtClean="0">
                <a:latin typeface="Georgia" pitchFamily="18" charset="0"/>
              </a:rPr>
              <a:t>ministr školství  9. 1. 1969 –  27. 8. 1969</a:t>
            </a: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sz="1200" dirty="0">
              <a:latin typeface="Georgia" pitchFamily="18" charset="0"/>
            </a:endParaRPr>
          </a:p>
        </p:txBody>
      </p:sp>
      <p:pic>
        <p:nvPicPr>
          <p:cNvPr id="24577" name="Picture 1" descr="C:\Documents and Settings\Dag - Hrubý\Plocha\o_hajekj.jpg"/>
          <p:cNvPicPr>
            <a:picLocks noChangeAspect="1" noChangeArrowheads="1"/>
          </p:cNvPicPr>
          <p:nvPr/>
        </p:nvPicPr>
        <p:blipFill>
          <a:blip r:embed="rId3" cstate="print"/>
          <a:srcRect/>
          <a:stretch>
            <a:fillRect/>
          </a:stretch>
        </p:blipFill>
        <p:spPr bwMode="auto">
          <a:xfrm>
            <a:off x="6660232" y="2132856"/>
            <a:ext cx="1117593" cy="1511533"/>
          </a:xfrm>
          <a:prstGeom prst="rect">
            <a:avLst/>
          </a:prstGeom>
          <a:noFill/>
        </p:spPr>
      </p:pic>
      <p:pic>
        <p:nvPicPr>
          <p:cNvPr id="24578" name="Picture 2" descr="C:\Documents and Settings\Dag - Hrubý\Plocha\císař.jpg"/>
          <p:cNvPicPr>
            <a:picLocks noChangeAspect="1" noChangeArrowheads="1"/>
          </p:cNvPicPr>
          <p:nvPr/>
        </p:nvPicPr>
        <p:blipFill>
          <a:blip r:embed="rId4" cstate="print"/>
          <a:srcRect/>
          <a:stretch>
            <a:fillRect/>
          </a:stretch>
        </p:blipFill>
        <p:spPr bwMode="auto">
          <a:xfrm>
            <a:off x="5148064" y="1916832"/>
            <a:ext cx="1080120" cy="1527357"/>
          </a:xfrm>
          <a:prstGeom prst="rect">
            <a:avLst/>
          </a:prstGeom>
          <a:noFill/>
        </p:spPr>
      </p:pic>
      <p:pic>
        <p:nvPicPr>
          <p:cNvPr id="24579" name="Picture 3" descr="C:\Documents and Settings\Dag - Hrubý\Plocha\kahuda.jpg"/>
          <p:cNvPicPr>
            <a:picLocks noChangeAspect="1" noChangeArrowheads="1"/>
          </p:cNvPicPr>
          <p:nvPr/>
        </p:nvPicPr>
        <p:blipFill>
          <a:blip r:embed="rId5" cstate="print"/>
          <a:srcRect/>
          <a:stretch>
            <a:fillRect/>
          </a:stretch>
        </p:blipFill>
        <p:spPr bwMode="auto">
          <a:xfrm>
            <a:off x="3635896" y="1700808"/>
            <a:ext cx="1115775" cy="1512168"/>
          </a:xfrm>
          <a:prstGeom prst="rect">
            <a:avLst/>
          </a:prstGeom>
          <a:noFill/>
        </p:spPr>
      </p:pic>
      <p:pic>
        <p:nvPicPr>
          <p:cNvPr id="4" name="Picture 1" descr="C:\Documents and Settings\Dag - Hrubý\Plocha\bezdíček.jpg"/>
          <p:cNvPicPr>
            <a:picLocks noChangeAspect="1" noChangeArrowheads="1"/>
          </p:cNvPicPr>
          <p:nvPr/>
        </p:nvPicPr>
        <p:blipFill>
          <a:blip r:embed="rId6" cstate="print"/>
          <a:srcRect/>
          <a:stretch>
            <a:fillRect/>
          </a:stretch>
        </p:blipFill>
        <p:spPr bwMode="auto">
          <a:xfrm>
            <a:off x="611560" y="5085184"/>
            <a:ext cx="1228637" cy="1512168"/>
          </a:xfrm>
          <a:prstGeom prst="rect">
            <a:avLst/>
          </a:prstGeom>
          <a:noFill/>
        </p:spPr>
      </p:pic>
      <p:pic>
        <p:nvPicPr>
          <p:cNvPr id="39937" name="Picture 1"/>
          <p:cNvPicPr>
            <a:picLocks noChangeAspect="1" noChangeArrowheads="1"/>
          </p:cNvPicPr>
          <p:nvPr/>
        </p:nvPicPr>
        <p:blipFill>
          <a:blip r:embed="rId7" cstate="print"/>
          <a:srcRect/>
          <a:stretch>
            <a:fillRect/>
          </a:stretch>
        </p:blipFill>
        <p:spPr bwMode="auto">
          <a:xfrm>
            <a:off x="6660232" y="4365104"/>
            <a:ext cx="1575048" cy="20988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90066"/>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980728"/>
            <a:ext cx="8352928" cy="3323987"/>
          </a:xfrm>
          <a:prstGeom prst="rect">
            <a:avLst/>
          </a:prstGeom>
          <a:noFill/>
        </p:spPr>
        <p:txBody>
          <a:bodyPr wrap="square" rtlCol="0">
            <a:spAutoFit/>
          </a:bodyPr>
          <a:lstStyle/>
          <a:p>
            <a:r>
              <a:rPr lang="cs-CZ" sz="2400" dirty="0" smtClean="0">
                <a:solidFill>
                  <a:srgbClr val="FF0000"/>
                </a:solidFill>
                <a:latin typeface="Georgia" pitchFamily="18" charset="0"/>
              </a:rPr>
              <a:t>Maturitní zkoušky 1960-1968</a:t>
            </a:r>
          </a:p>
          <a:p>
            <a:r>
              <a:rPr lang="cs-CZ" sz="3200" dirty="0" smtClean="0">
                <a:solidFill>
                  <a:srgbClr val="FF0000"/>
                </a:solidFill>
                <a:latin typeface="Georgia" pitchFamily="18" charset="0"/>
              </a:rPr>
              <a:t>1960 </a:t>
            </a:r>
          </a:p>
          <a:p>
            <a:pPr>
              <a:buFont typeface="Arial" pitchFamily="34" charset="0"/>
              <a:buChar char="•"/>
            </a:pPr>
            <a:r>
              <a:rPr lang="cs-CZ" sz="2000" dirty="0" smtClean="0">
                <a:latin typeface="Georgia" pitchFamily="18" charset="0"/>
              </a:rPr>
              <a:t>     nový školský zákon č. 186/1960 Sb., </a:t>
            </a:r>
            <a:r>
              <a:rPr lang="cs-CZ" sz="2000" dirty="0" smtClean="0">
                <a:solidFill>
                  <a:srgbClr val="0070C0"/>
                </a:solidFill>
                <a:latin typeface="Georgia" pitchFamily="18" charset="0"/>
              </a:rPr>
              <a:t>O soustavě výchovy a vzdělávání</a:t>
            </a:r>
            <a:endParaRPr lang="cs-CZ" sz="2000" dirty="0" smtClean="0">
              <a:latin typeface="Georgia" pitchFamily="18" charset="0"/>
            </a:endParaRPr>
          </a:p>
          <a:p>
            <a:pPr>
              <a:buFont typeface="Arial" pitchFamily="34" charset="0"/>
              <a:buChar char="•"/>
            </a:pPr>
            <a:r>
              <a:rPr lang="cs-CZ" sz="2000" dirty="0" smtClean="0">
                <a:latin typeface="Georgia" pitchFamily="18" charset="0"/>
              </a:rPr>
              <a:t>     přebudován celý systém výchovy a vzdělávání </a:t>
            </a:r>
          </a:p>
          <a:p>
            <a:pPr>
              <a:buFont typeface="Arial" pitchFamily="34" charset="0"/>
              <a:buChar char="•"/>
            </a:pPr>
            <a:r>
              <a:rPr lang="cs-CZ" sz="2000" dirty="0" smtClean="0">
                <a:latin typeface="Georgia" pitchFamily="18" charset="0"/>
              </a:rPr>
              <a:t>     prodloužena povinná školní docházka na 9 let</a:t>
            </a:r>
          </a:p>
          <a:p>
            <a:pPr>
              <a:buFont typeface="Arial" pitchFamily="34" charset="0"/>
              <a:buChar char="•"/>
            </a:pPr>
            <a:r>
              <a:rPr lang="cs-CZ" sz="2000" dirty="0" smtClean="0">
                <a:latin typeface="Georgia" pitchFamily="18" charset="0"/>
              </a:rPr>
              <a:t>     zřízeny základní devítileté školy </a:t>
            </a:r>
            <a:r>
              <a:rPr lang="cs-CZ" sz="2000" dirty="0" smtClean="0">
                <a:solidFill>
                  <a:srgbClr val="FF0000"/>
                </a:solidFill>
                <a:latin typeface="Georgia" pitchFamily="18" charset="0"/>
              </a:rPr>
              <a:t>ZDŠ</a:t>
            </a:r>
          </a:p>
          <a:p>
            <a:pPr defTabSz="360000">
              <a:buFont typeface="Arial" pitchFamily="34" charset="0"/>
              <a:buChar char="•"/>
            </a:pPr>
            <a:r>
              <a:rPr lang="cs-CZ" sz="2000" dirty="0" smtClean="0">
                <a:latin typeface="Georgia" pitchFamily="18" charset="0"/>
              </a:rPr>
              <a:t>     </a:t>
            </a:r>
            <a:r>
              <a:rPr lang="cs-CZ" sz="2000" dirty="0" smtClean="0">
                <a:solidFill>
                  <a:srgbClr val="0070C0"/>
                </a:solidFill>
                <a:latin typeface="Georgia" pitchFamily="18" charset="0"/>
              </a:rPr>
              <a:t>zřízeny střední všeobecně vzdělávací školy </a:t>
            </a:r>
            <a:r>
              <a:rPr lang="cs-CZ" sz="2000" dirty="0" smtClean="0">
                <a:solidFill>
                  <a:srgbClr val="FF0000"/>
                </a:solidFill>
                <a:latin typeface="Georgia" pitchFamily="18" charset="0"/>
              </a:rPr>
              <a:t>SVVŠ </a:t>
            </a:r>
            <a:r>
              <a:rPr lang="cs-CZ" sz="2000" dirty="0" smtClean="0">
                <a:solidFill>
                  <a:srgbClr val="0070C0"/>
                </a:solidFill>
                <a:latin typeface="Georgia" pitchFamily="18" charset="0"/>
              </a:rPr>
              <a:t>se třemi 	postupnými ročníky</a:t>
            </a:r>
          </a:p>
          <a:p>
            <a:pPr>
              <a:buFont typeface="Arial" pitchFamily="34" charset="0"/>
              <a:buChar char="•"/>
            </a:pPr>
            <a:r>
              <a:rPr lang="cs-CZ" sz="2000" dirty="0" smtClean="0">
                <a:latin typeface="Georgia" pitchFamily="18" charset="0"/>
              </a:rPr>
              <a:t>     obnoveny pedagogické fakulty 1964, celkem 8 fakult</a:t>
            </a:r>
          </a:p>
          <a:p>
            <a:pPr>
              <a:buFont typeface="Arial" pitchFamily="34" charset="0"/>
              <a:buChar char="•"/>
            </a:pPr>
            <a:endParaRPr lang="cs-CZ" sz="14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778098"/>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Obdélník 2"/>
          <p:cNvSpPr/>
          <p:nvPr/>
        </p:nvSpPr>
        <p:spPr>
          <a:xfrm>
            <a:off x="395536" y="980728"/>
            <a:ext cx="8136904" cy="4924425"/>
          </a:xfrm>
          <a:prstGeom prst="rect">
            <a:avLst/>
          </a:prstGeom>
        </p:spPr>
        <p:txBody>
          <a:bodyPr wrap="square">
            <a:spAutoFit/>
          </a:bodyPr>
          <a:lstStyle/>
          <a:p>
            <a:r>
              <a:rPr lang="cs-CZ" sz="2400" dirty="0" smtClean="0">
                <a:solidFill>
                  <a:srgbClr val="FF0000"/>
                </a:solidFill>
                <a:latin typeface="Georgia" pitchFamily="18" charset="0"/>
              </a:rPr>
              <a:t>Maturitní zkoušky 1960-1968</a:t>
            </a:r>
          </a:p>
          <a:p>
            <a:endParaRPr lang="cs-CZ" sz="2400" dirty="0" smtClean="0">
              <a:solidFill>
                <a:srgbClr val="FF0000"/>
              </a:solidFill>
              <a:latin typeface="Georgia" pitchFamily="18" charset="0"/>
            </a:endParaRPr>
          </a:p>
          <a:p>
            <a:r>
              <a:rPr lang="cs-CZ" sz="3200" dirty="0" smtClean="0">
                <a:solidFill>
                  <a:srgbClr val="FF0000"/>
                </a:solidFill>
                <a:latin typeface="Georgia" pitchFamily="18" charset="0"/>
              </a:rPr>
              <a:t>1967 </a:t>
            </a:r>
            <a:r>
              <a:rPr lang="cs-CZ" dirty="0" smtClean="0">
                <a:latin typeface="Georgia" pitchFamily="18" charset="0"/>
              </a:rPr>
              <a:t>Maturitní řád pro střední všeobecně vzdělávací školy</a:t>
            </a:r>
          </a:p>
          <a:p>
            <a:endParaRPr lang="cs-CZ" dirty="0" smtClean="0">
              <a:latin typeface="Georgia" pitchFamily="18" charset="0"/>
            </a:endParaRPr>
          </a:p>
          <a:p>
            <a:r>
              <a:rPr lang="cs-CZ" dirty="0" smtClean="0">
                <a:latin typeface="Georgia" pitchFamily="18" charset="0"/>
              </a:rPr>
              <a:t>PÍSEMNÉ MATURITNÍ ZKOUŠKY</a:t>
            </a:r>
          </a:p>
          <a:p>
            <a:endParaRPr lang="cs-CZ" dirty="0" smtClean="0">
              <a:latin typeface="Georgia" pitchFamily="18" charset="0"/>
            </a:endParaRPr>
          </a:p>
          <a:p>
            <a:r>
              <a:rPr lang="cs-CZ" dirty="0" smtClean="0">
                <a:latin typeface="Georgia" pitchFamily="18" charset="0"/>
              </a:rPr>
              <a:t>Přírodovědná větev</a:t>
            </a:r>
          </a:p>
          <a:p>
            <a:r>
              <a:rPr lang="cs-CZ" dirty="0" smtClean="0">
                <a:latin typeface="Georgia" pitchFamily="18" charset="0"/>
              </a:rPr>
              <a:t>	</a:t>
            </a:r>
            <a:r>
              <a:rPr lang="cs-CZ" dirty="0" smtClean="0">
                <a:solidFill>
                  <a:srgbClr val="0070C0"/>
                </a:solidFill>
                <a:latin typeface="Georgia" pitchFamily="18" charset="0"/>
              </a:rPr>
              <a:t>jazyk vyučovací</a:t>
            </a:r>
          </a:p>
          <a:p>
            <a:r>
              <a:rPr lang="cs-CZ" dirty="0" smtClean="0">
                <a:solidFill>
                  <a:srgbClr val="0070C0"/>
                </a:solidFill>
                <a:latin typeface="Georgia" pitchFamily="18" charset="0"/>
              </a:rPr>
              <a:t>	jazyk ruský </a:t>
            </a:r>
            <a:r>
              <a:rPr lang="cs-CZ" dirty="0" smtClean="0">
                <a:latin typeface="Georgia" pitchFamily="18" charset="0"/>
              </a:rPr>
              <a:t>nebo</a:t>
            </a:r>
            <a:r>
              <a:rPr lang="cs-CZ" dirty="0" smtClean="0">
                <a:solidFill>
                  <a:srgbClr val="0070C0"/>
                </a:solidFill>
                <a:latin typeface="Georgia" pitchFamily="18" charset="0"/>
              </a:rPr>
              <a:t> matematika </a:t>
            </a:r>
            <a:r>
              <a:rPr lang="cs-CZ" sz="1400" dirty="0" smtClean="0">
                <a:latin typeface="Georgia" pitchFamily="18" charset="0"/>
              </a:rPr>
              <a:t>(podle zaměření budoucího studia nebo praxe)</a:t>
            </a:r>
            <a:endParaRPr lang="cs-CZ" sz="1400" dirty="0" smtClean="0">
              <a:solidFill>
                <a:srgbClr val="0070C0"/>
              </a:solidFill>
              <a:latin typeface="Georgia" pitchFamily="18" charset="0"/>
            </a:endParaRPr>
          </a:p>
          <a:p>
            <a:r>
              <a:rPr lang="cs-CZ" dirty="0" smtClean="0">
                <a:latin typeface="Georgia" pitchFamily="18" charset="0"/>
              </a:rPr>
              <a:t>	</a:t>
            </a:r>
            <a:r>
              <a:rPr lang="cs-CZ" dirty="0" smtClean="0">
                <a:solidFill>
                  <a:srgbClr val="0070C0"/>
                </a:solidFill>
                <a:latin typeface="Georgia" pitchFamily="18" charset="0"/>
              </a:rPr>
              <a:t>další živý jazyk </a:t>
            </a:r>
            <a:r>
              <a:rPr lang="cs-CZ" sz="1400" dirty="0" smtClean="0">
                <a:latin typeface="Georgia" pitchFamily="18" charset="0"/>
              </a:rPr>
              <a:t>(pokud si ho žák zvolil jako volitelný nebo dobrovolný předmět)</a:t>
            </a:r>
            <a:endParaRPr lang="cs-CZ" dirty="0" smtClean="0">
              <a:latin typeface="Georgia" pitchFamily="18" charset="0"/>
            </a:endParaRPr>
          </a:p>
          <a:p>
            <a:r>
              <a:rPr lang="cs-CZ" dirty="0" smtClean="0">
                <a:latin typeface="Georgia" pitchFamily="18" charset="0"/>
              </a:rPr>
              <a:t>	</a:t>
            </a:r>
          </a:p>
          <a:p>
            <a:r>
              <a:rPr lang="cs-CZ" dirty="0" smtClean="0">
                <a:latin typeface="Georgia" pitchFamily="18" charset="0"/>
              </a:rPr>
              <a:t>Humanitní větev</a:t>
            </a:r>
          </a:p>
          <a:p>
            <a:r>
              <a:rPr lang="cs-CZ" dirty="0" smtClean="0">
                <a:latin typeface="Georgia" pitchFamily="18" charset="0"/>
              </a:rPr>
              <a:t>	</a:t>
            </a:r>
            <a:r>
              <a:rPr lang="cs-CZ" dirty="0" smtClean="0">
                <a:solidFill>
                  <a:srgbClr val="0070C0"/>
                </a:solidFill>
                <a:latin typeface="Georgia" pitchFamily="18" charset="0"/>
              </a:rPr>
              <a:t>jazyk vyučovací</a:t>
            </a:r>
          </a:p>
          <a:p>
            <a:r>
              <a:rPr lang="cs-CZ" dirty="0" smtClean="0">
                <a:solidFill>
                  <a:srgbClr val="0070C0"/>
                </a:solidFill>
                <a:latin typeface="Georgia" pitchFamily="18" charset="0"/>
              </a:rPr>
              <a:t>	jazyk ruský </a:t>
            </a:r>
            <a:r>
              <a:rPr lang="cs-CZ" sz="1400" dirty="0" smtClean="0">
                <a:latin typeface="Georgia" pitchFamily="18" charset="0"/>
              </a:rPr>
              <a:t>(bylo možné nahradit jiným živým jazykem)</a:t>
            </a:r>
            <a:endParaRPr lang="cs-CZ" dirty="0" smtClean="0">
              <a:solidFill>
                <a:srgbClr val="0070C0"/>
              </a:solidFill>
              <a:latin typeface="Georgia" pitchFamily="18" charset="0"/>
            </a:endParaRPr>
          </a:p>
          <a:p>
            <a:r>
              <a:rPr lang="cs-CZ" dirty="0" smtClean="0">
                <a:latin typeface="Georgia" pitchFamily="18" charset="0"/>
              </a:rPr>
              <a:t>	</a:t>
            </a:r>
            <a:r>
              <a:rPr lang="cs-CZ" dirty="0" smtClean="0">
                <a:solidFill>
                  <a:srgbClr val="0070C0"/>
                </a:solidFill>
                <a:latin typeface="Georgia" pitchFamily="18" charset="0"/>
              </a:rPr>
              <a:t>další živý jazyk </a:t>
            </a:r>
            <a:r>
              <a:rPr lang="cs-CZ" sz="1400" dirty="0" smtClean="0">
                <a:latin typeface="Georgia" pitchFamily="18" charset="0"/>
              </a:rPr>
              <a:t>(pokud si ho žák zvolil jako volitelný nebo dobrovolný předmět)</a:t>
            </a:r>
          </a:p>
          <a:p>
            <a:pPr>
              <a:tabLst>
                <a:tab pos="361950" algn="l"/>
              </a:tabLst>
            </a:pPr>
            <a:endParaRPr lang="cs-CZ"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latin typeface="Georgia" pitchFamily="18" charset="0"/>
            </a:endParaRPr>
          </a:p>
        </p:txBody>
      </p:sp>
      <p:sp>
        <p:nvSpPr>
          <p:cNvPr id="3" name="Obdélník 2"/>
          <p:cNvSpPr/>
          <p:nvPr/>
        </p:nvSpPr>
        <p:spPr>
          <a:xfrm>
            <a:off x="467544" y="980728"/>
            <a:ext cx="8280920" cy="5663089"/>
          </a:xfrm>
          <a:prstGeom prst="rect">
            <a:avLst/>
          </a:prstGeom>
        </p:spPr>
        <p:txBody>
          <a:bodyPr wrap="square">
            <a:spAutoFit/>
          </a:bodyPr>
          <a:lstStyle/>
          <a:p>
            <a:r>
              <a:rPr lang="cs-CZ" sz="2400" dirty="0" smtClean="0">
                <a:solidFill>
                  <a:srgbClr val="FF0000"/>
                </a:solidFill>
                <a:latin typeface="Georgia" pitchFamily="18" charset="0"/>
              </a:rPr>
              <a:t>Maturitní zkoušky 1960-1968</a:t>
            </a:r>
          </a:p>
          <a:p>
            <a:r>
              <a:rPr lang="cs-CZ" sz="3200" dirty="0" smtClean="0">
                <a:solidFill>
                  <a:srgbClr val="FF0000"/>
                </a:solidFill>
                <a:latin typeface="Georgia" pitchFamily="18" charset="0"/>
              </a:rPr>
              <a:t>1967 </a:t>
            </a:r>
            <a:endParaRPr lang="cs-CZ" sz="3200" dirty="0" smtClean="0">
              <a:latin typeface="Georgia" pitchFamily="18" charset="0"/>
            </a:endParaRPr>
          </a:p>
          <a:p>
            <a:pPr>
              <a:tabLst>
                <a:tab pos="361950" algn="l"/>
              </a:tabLst>
            </a:pPr>
            <a:endParaRPr lang="cs-CZ" dirty="0" smtClean="0">
              <a:latin typeface="Georgia" pitchFamily="18" charset="0"/>
            </a:endParaRPr>
          </a:p>
          <a:p>
            <a:pPr>
              <a:tabLst>
                <a:tab pos="361950" algn="l"/>
              </a:tabLst>
            </a:pPr>
            <a:r>
              <a:rPr lang="cs-CZ" dirty="0" smtClean="0">
                <a:latin typeface="Georgia" pitchFamily="18" charset="0"/>
              </a:rPr>
              <a:t>ÚSTNÍ MATURITNÍ ZKOUŠKY</a:t>
            </a:r>
          </a:p>
          <a:p>
            <a:r>
              <a:rPr lang="cs-CZ" dirty="0" smtClean="0">
                <a:latin typeface="Georgia" pitchFamily="18" charset="0"/>
              </a:rPr>
              <a:t>	</a:t>
            </a:r>
          </a:p>
          <a:p>
            <a:r>
              <a:rPr lang="cs-CZ" dirty="0" smtClean="0">
                <a:latin typeface="Georgia" pitchFamily="18" charset="0"/>
              </a:rPr>
              <a:t>Přírodovědná větev</a:t>
            </a:r>
          </a:p>
          <a:p>
            <a:r>
              <a:rPr lang="cs-CZ" dirty="0" smtClean="0">
                <a:latin typeface="Georgia" pitchFamily="18" charset="0"/>
              </a:rPr>
              <a:t>	</a:t>
            </a:r>
            <a:r>
              <a:rPr lang="cs-CZ" dirty="0" smtClean="0">
                <a:solidFill>
                  <a:srgbClr val="0070C0"/>
                </a:solidFill>
                <a:latin typeface="Georgia" pitchFamily="18" charset="0"/>
              </a:rPr>
              <a:t>jazyk vyučovací</a:t>
            </a:r>
          </a:p>
          <a:p>
            <a:r>
              <a:rPr lang="cs-CZ" dirty="0" smtClean="0">
                <a:solidFill>
                  <a:srgbClr val="0070C0"/>
                </a:solidFill>
                <a:latin typeface="Georgia" pitchFamily="18" charset="0"/>
              </a:rPr>
              <a:t>	jazyk ruský</a:t>
            </a:r>
          </a:p>
          <a:p>
            <a:r>
              <a:rPr lang="cs-CZ" dirty="0" smtClean="0">
                <a:solidFill>
                  <a:srgbClr val="0070C0"/>
                </a:solidFill>
                <a:latin typeface="Georgia" pitchFamily="18" charset="0"/>
              </a:rPr>
              <a:t>	matematika</a:t>
            </a:r>
          </a:p>
          <a:p>
            <a:r>
              <a:rPr lang="cs-CZ" dirty="0" smtClean="0">
                <a:solidFill>
                  <a:srgbClr val="0070C0"/>
                </a:solidFill>
                <a:latin typeface="Georgia" pitchFamily="18" charset="0"/>
              </a:rPr>
              <a:t>	volitelný předmět (Fy, Ch, Bi a Ge, Dg)</a:t>
            </a:r>
          </a:p>
          <a:p>
            <a:r>
              <a:rPr lang="cs-CZ" dirty="0" smtClean="0">
                <a:solidFill>
                  <a:srgbClr val="0070C0"/>
                </a:solidFill>
                <a:latin typeface="Georgia" pitchFamily="18" charset="0"/>
              </a:rPr>
              <a:t>	</a:t>
            </a:r>
            <a:r>
              <a:rPr lang="cs-CZ" sz="1400" dirty="0" smtClean="0">
                <a:latin typeface="Georgia" pitchFamily="18" charset="0"/>
              </a:rPr>
              <a:t>výjimečně mohl ředitel školy povolit zkoušku z předmětů (D, Ze, další živý jazyk)</a:t>
            </a:r>
            <a:endParaRPr lang="cs-CZ" dirty="0" smtClean="0">
              <a:solidFill>
                <a:srgbClr val="0070C0"/>
              </a:solidFill>
              <a:latin typeface="Georgia" pitchFamily="18" charset="0"/>
            </a:endParaRPr>
          </a:p>
          <a:p>
            <a:endParaRPr lang="cs-CZ" dirty="0" smtClean="0">
              <a:latin typeface="Georgia" pitchFamily="18" charset="0"/>
            </a:endParaRPr>
          </a:p>
          <a:p>
            <a:r>
              <a:rPr lang="cs-CZ" dirty="0" smtClean="0">
                <a:latin typeface="Georgia" pitchFamily="18" charset="0"/>
              </a:rPr>
              <a:t>Humanitní větev</a:t>
            </a:r>
          </a:p>
          <a:p>
            <a:r>
              <a:rPr lang="cs-CZ" dirty="0" smtClean="0">
                <a:latin typeface="Georgia" pitchFamily="18" charset="0"/>
              </a:rPr>
              <a:t>	</a:t>
            </a:r>
            <a:r>
              <a:rPr lang="cs-CZ" dirty="0" smtClean="0">
                <a:solidFill>
                  <a:srgbClr val="0070C0"/>
                </a:solidFill>
                <a:latin typeface="Georgia" pitchFamily="18" charset="0"/>
              </a:rPr>
              <a:t>jazyk vyučovací</a:t>
            </a:r>
          </a:p>
          <a:p>
            <a:r>
              <a:rPr lang="cs-CZ" dirty="0" smtClean="0">
                <a:solidFill>
                  <a:srgbClr val="0070C0"/>
                </a:solidFill>
                <a:latin typeface="Georgia" pitchFamily="18" charset="0"/>
              </a:rPr>
              <a:t>	jazyk ruský</a:t>
            </a:r>
          </a:p>
          <a:p>
            <a:r>
              <a:rPr lang="cs-CZ" dirty="0" smtClean="0">
                <a:solidFill>
                  <a:srgbClr val="0070C0"/>
                </a:solidFill>
                <a:latin typeface="Georgia" pitchFamily="18" charset="0"/>
              </a:rPr>
              <a:t>	dějepis</a:t>
            </a:r>
          </a:p>
          <a:p>
            <a:r>
              <a:rPr lang="cs-CZ" dirty="0" smtClean="0">
                <a:solidFill>
                  <a:srgbClr val="0070C0"/>
                </a:solidFill>
                <a:latin typeface="Georgia" pitchFamily="18" charset="0"/>
              </a:rPr>
              <a:t>	volitelný předmět (Ze, další živý jazyk) nebo matematika </a:t>
            </a:r>
          </a:p>
          <a:p>
            <a:r>
              <a:rPr lang="cs-CZ" dirty="0" smtClean="0">
                <a:solidFill>
                  <a:srgbClr val="0070C0"/>
                </a:solidFill>
                <a:latin typeface="Georgia" pitchFamily="18" charset="0"/>
              </a:rPr>
              <a:t>	nebo (Fy, Ch, Bi a Ge)</a:t>
            </a:r>
            <a:endParaRPr lang="cs-CZ" dirty="0" smtClean="0">
              <a:latin typeface="Georgia" pitchFamily="18" charset="0"/>
            </a:endParaRPr>
          </a:p>
          <a:p>
            <a:endParaRPr lang="cs-CZ"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251520" y="1124744"/>
            <a:ext cx="8712968" cy="3293209"/>
          </a:xfrm>
          <a:prstGeom prst="rect">
            <a:avLst/>
          </a:prstGeom>
          <a:noFill/>
        </p:spPr>
        <p:txBody>
          <a:bodyPr wrap="square" rtlCol="0">
            <a:spAutoFit/>
          </a:bodyPr>
          <a:lstStyle/>
          <a:p>
            <a:r>
              <a:rPr lang="cs-CZ" sz="3200" dirty="0" smtClean="0">
                <a:solidFill>
                  <a:srgbClr val="FF0000"/>
                </a:solidFill>
                <a:latin typeface="Georgia" pitchFamily="18" charset="0"/>
              </a:rPr>
              <a:t>1968 – 1989</a:t>
            </a:r>
          </a:p>
          <a:p>
            <a:endParaRPr lang="cs-CZ" sz="1600" dirty="0" smtClean="0">
              <a:solidFill>
                <a:srgbClr val="FF0000"/>
              </a:solidFill>
              <a:latin typeface="Georgia" pitchFamily="18" charset="0"/>
            </a:endParaRPr>
          </a:p>
          <a:p>
            <a:pPr>
              <a:buFont typeface="Arial" pitchFamily="34" charset="0"/>
              <a:buChar char="•"/>
            </a:pPr>
            <a:r>
              <a:rPr lang="cs-CZ" sz="1600" dirty="0" smtClean="0">
                <a:latin typeface="Georgia" pitchFamily="18" charset="0"/>
              </a:rPr>
              <a:t> </a:t>
            </a:r>
            <a:r>
              <a:rPr lang="cs-CZ" sz="1600" dirty="0" smtClean="0">
                <a:solidFill>
                  <a:srgbClr val="FF0000"/>
                </a:solidFill>
                <a:latin typeface="Georgia" pitchFamily="18" charset="0"/>
              </a:rPr>
              <a:t>  </a:t>
            </a:r>
            <a:r>
              <a:rPr lang="cs-CZ" sz="1600" dirty="0" smtClean="0">
                <a:latin typeface="Georgia" pitchFamily="18" charset="0"/>
              </a:rPr>
              <a:t>obnovení socialistického charakteru školství, který byl narušen v období tzv. pražského jara</a:t>
            </a:r>
          </a:p>
          <a:p>
            <a:pPr>
              <a:buFont typeface="Arial" pitchFamily="34" charset="0"/>
              <a:buChar char="•"/>
            </a:pPr>
            <a:r>
              <a:rPr lang="cs-CZ" sz="1600" dirty="0" smtClean="0">
                <a:latin typeface="Georgia" pitchFamily="18" charset="0"/>
              </a:rPr>
              <a:t>    akcentována vnitřní ideová přeměna v duchu marxisticko-leninského světového názoru</a:t>
            </a:r>
          </a:p>
          <a:p>
            <a:pPr>
              <a:buFont typeface="Arial" pitchFamily="34" charset="0"/>
              <a:buChar char="•"/>
            </a:pPr>
            <a:r>
              <a:rPr lang="cs-CZ" sz="1600" dirty="0" smtClean="0">
                <a:latin typeface="Georgia" pitchFamily="18" charset="0"/>
              </a:rPr>
              <a:t>    vyšší vzdělání mělo být umožněno zejména dělnické třídě</a:t>
            </a:r>
          </a:p>
          <a:p>
            <a:pPr>
              <a:buFont typeface="Arial" pitchFamily="34" charset="0"/>
              <a:buChar char="•"/>
            </a:pPr>
            <a:r>
              <a:rPr lang="cs-CZ" sz="1600" dirty="0" smtClean="0">
                <a:latin typeface="Georgia" pitchFamily="18" charset="0"/>
              </a:rPr>
              <a:t>    </a:t>
            </a:r>
            <a:r>
              <a:rPr lang="cs-CZ" sz="1600" dirty="0" smtClean="0">
                <a:solidFill>
                  <a:srgbClr val="0070C0"/>
                </a:solidFill>
                <a:latin typeface="Georgia" pitchFamily="18" charset="0"/>
              </a:rPr>
              <a:t>obnovení gymnázií </a:t>
            </a:r>
            <a:r>
              <a:rPr lang="cs-CZ" sz="1600" dirty="0" smtClean="0">
                <a:latin typeface="Georgia" pitchFamily="18" charset="0"/>
              </a:rPr>
              <a:t>zákonem č. 168 ze dne 19. prosince 1968</a:t>
            </a:r>
          </a:p>
          <a:p>
            <a:r>
              <a:rPr lang="cs-CZ" sz="1600" dirty="0" smtClean="0">
                <a:latin typeface="Georgia" pitchFamily="18" charset="0"/>
              </a:rPr>
              <a:t>     (</a:t>
            </a:r>
            <a:r>
              <a:rPr lang="cs-CZ" sz="1600" i="1" dirty="0" smtClean="0">
                <a:latin typeface="Georgia" pitchFamily="18" charset="0"/>
              </a:rPr>
              <a:t>gymnázia ukončila svou existenci v roce 1953)</a:t>
            </a:r>
          </a:p>
          <a:p>
            <a:pPr>
              <a:buFont typeface="Arial" pitchFamily="34" charset="0"/>
              <a:buChar char="•"/>
            </a:pPr>
            <a:r>
              <a:rPr lang="cs-CZ" sz="1600" i="1" dirty="0" smtClean="0">
                <a:latin typeface="Georgia" pitchFamily="18" charset="0"/>
              </a:rPr>
              <a:t>    </a:t>
            </a:r>
            <a:r>
              <a:rPr lang="cs-CZ" sz="1600" dirty="0" smtClean="0">
                <a:latin typeface="Georgia" pitchFamily="18" charset="0"/>
              </a:rPr>
              <a:t>učební plány vydané 31. července 1969 navazují na zahraniční trendy a domácí tradici</a:t>
            </a:r>
          </a:p>
          <a:p>
            <a:pPr>
              <a:buFont typeface="Arial" pitchFamily="34" charset="0"/>
              <a:buChar char="•"/>
            </a:pPr>
            <a:r>
              <a:rPr lang="cs-CZ" sz="1600" dirty="0" smtClean="0">
                <a:latin typeface="Georgia" pitchFamily="18" charset="0"/>
              </a:rPr>
              <a:t>    uplatněn princip kvalitativní diferenciace</a:t>
            </a:r>
          </a:p>
          <a:p>
            <a:pPr>
              <a:buFont typeface="Arial" pitchFamily="34" charset="0"/>
              <a:buChar char="•"/>
            </a:pPr>
            <a:r>
              <a:rPr lang="cs-CZ" sz="1600" dirty="0" smtClean="0">
                <a:latin typeface="Georgia" pitchFamily="18" charset="0"/>
              </a:rPr>
              <a:t>    v humanitní větvi se vyučovalo latině dvě hodiny týdně v každém ročníku</a:t>
            </a:r>
          </a:p>
          <a:p>
            <a:pPr>
              <a:buFont typeface="Arial" pitchFamily="34" charset="0"/>
              <a:buChar char="•"/>
            </a:pPr>
            <a:r>
              <a:rPr lang="cs-CZ" sz="1600" dirty="0" smtClean="0">
                <a:latin typeface="Georgia" pitchFamily="18" charset="0"/>
              </a:rPr>
              <a:t>    ve větvi přírodovědné a humanitní zařazen předmět </a:t>
            </a:r>
            <a:r>
              <a:rPr lang="cs-CZ" sz="1600" dirty="0" smtClean="0">
                <a:solidFill>
                  <a:srgbClr val="0070C0"/>
                </a:solidFill>
                <a:latin typeface="Georgia" pitchFamily="18" charset="0"/>
              </a:rPr>
              <a:t>„</a:t>
            </a:r>
            <a:r>
              <a:rPr lang="cs-CZ" sz="1600" i="1" dirty="0" smtClean="0">
                <a:solidFill>
                  <a:srgbClr val="0070C0"/>
                </a:solidFill>
                <a:latin typeface="Georgia" pitchFamily="18" charset="0"/>
              </a:rPr>
              <a:t>Úvod do filosofie“</a:t>
            </a:r>
            <a:endParaRPr lang="cs-CZ" sz="1600" dirty="0" smtClean="0">
              <a:solidFill>
                <a:srgbClr val="0070C0"/>
              </a:solidFill>
              <a:latin typeface="Georgia" pitchFamily="18" charset="0"/>
            </a:endParaRPr>
          </a:p>
          <a:p>
            <a:endParaRPr lang="cs-CZ" sz="1600"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2400" dirty="0" smtClean="0">
                <a:solidFill>
                  <a:srgbClr val="0070C0"/>
                </a:solidFill>
                <a:latin typeface="Georgia" pitchFamily="18" charset="0"/>
              </a:rPr>
              <a:t>Historie maturitní zkoušky na gymnáziích</a:t>
            </a:r>
            <a:endParaRPr lang="cs-CZ" sz="2400" dirty="0">
              <a:solidFill>
                <a:srgbClr val="0070C0"/>
              </a:solidFill>
              <a:latin typeface="Georgia" pitchFamily="18" charset="0"/>
            </a:endParaRPr>
          </a:p>
        </p:txBody>
      </p:sp>
      <p:sp>
        <p:nvSpPr>
          <p:cNvPr id="3" name="Obdélník 2"/>
          <p:cNvSpPr/>
          <p:nvPr/>
        </p:nvSpPr>
        <p:spPr>
          <a:xfrm>
            <a:off x="611560" y="980728"/>
            <a:ext cx="8136904" cy="3839513"/>
          </a:xfrm>
          <a:prstGeom prst="rect">
            <a:avLst/>
          </a:prstGeom>
        </p:spPr>
        <p:txBody>
          <a:bodyPr wrap="square">
            <a:spAutoFit/>
          </a:bodyPr>
          <a:lstStyle/>
          <a:p>
            <a:pPr>
              <a:spcBef>
                <a:spcPct val="50000"/>
              </a:spcBef>
            </a:pPr>
            <a:r>
              <a:rPr lang="cs-CZ" sz="3200" dirty="0" smtClean="0">
                <a:solidFill>
                  <a:srgbClr val="FF0000"/>
                </a:solidFill>
                <a:latin typeface="Georgia" pitchFamily="18" charset="0"/>
              </a:rPr>
              <a:t>1969		</a:t>
            </a:r>
            <a:r>
              <a:rPr lang="cs-CZ" sz="2000" dirty="0" smtClean="0">
                <a:solidFill>
                  <a:srgbClr val="FF0000"/>
                </a:solidFill>
                <a:latin typeface="Georgia" pitchFamily="18" charset="0"/>
              </a:rPr>
              <a:t>Učební plány gymnázia</a:t>
            </a:r>
          </a:p>
          <a:p>
            <a:pPr>
              <a:spcBef>
                <a:spcPct val="50000"/>
              </a:spcBef>
            </a:pPr>
            <a:r>
              <a:rPr lang="cs-CZ" sz="1100" dirty="0" smtClean="0">
                <a:latin typeface="Georgia" pitchFamily="18" charset="0"/>
              </a:rPr>
              <a:t>		MŠMT dne 31. 7 1969, čj.: 24 924/69-II/3a, s platností od 1. 9. 1969</a:t>
            </a:r>
          </a:p>
          <a:p>
            <a:pPr>
              <a:spcBef>
                <a:spcPct val="50000"/>
              </a:spcBef>
            </a:pPr>
            <a:r>
              <a:rPr lang="cs-CZ" dirty="0" smtClean="0">
                <a:latin typeface="Georgia" pitchFamily="18" charset="0"/>
              </a:rPr>
              <a:t> </a:t>
            </a:r>
            <a:r>
              <a:rPr lang="cs-CZ" sz="1600" dirty="0" smtClean="0">
                <a:latin typeface="Georgia" pitchFamily="18" charset="0"/>
              </a:rPr>
              <a:t>A. Základní plán gymnázia</a:t>
            </a:r>
          </a:p>
          <a:p>
            <a:pPr>
              <a:spcBef>
                <a:spcPct val="50000"/>
              </a:spcBef>
            </a:pPr>
            <a:r>
              <a:rPr lang="cs-CZ" sz="1600" dirty="0" smtClean="0">
                <a:latin typeface="Georgia" pitchFamily="18" charset="0"/>
              </a:rPr>
              <a:t> B. Rozšířené vyučování moderním jazykům</a:t>
            </a:r>
          </a:p>
          <a:p>
            <a:pPr>
              <a:spcBef>
                <a:spcPct val="50000"/>
              </a:spcBef>
            </a:pPr>
            <a:r>
              <a:rPr lang="cs-CZ" sz="1600" dirty="0" smtClean="0">
                <a:latin typeface="Georgia" pitchFamily="18" charset="0"/>
              </a:rPr>
              <a:t> C. Rozšířené vyučování klasickým jazykům</a:t>
            </a:r>
          </a:p>
          <a:p>
            <a:pPr>
              <a:spcBef>
                <a:spcPct val="50000"/>
              </a:spcBef>
            </a:pPr>
            <a:r>
              <a:rPr lang="cs-CZ" sz="1600" dirty="0" smtClean="0">
                <a:latin typeface="Georgia" pitchFamily="18" charset="0"/>
              </a:rPr>
              <a:t> D. Rozšířené vyučování hudební nebo výtvarné výchově</a:t>
            </a:r>
          </a:p>
          <a:p>
            <a:pPr>
              <a:spcBef>
                <a:spcPct val="50000"/>
              </a:spcBef>
            </a:pPr>
            <a:r>
              <a:rPr lang="cs-CZ" sz="1600" dirty="0" smtClean="0">
                <a:latin typeface="Georgia" pitchFamily="18" charset="0"/>
              </a:rPr>
              <a:t> E. Přírodovědná větev – zaměření na M a Fy, Ch a Bi</a:t>
            </a:r>
          </a:p>
          <a:p>
            <a:pPr>
              <a:spcBef>
                <a:spcPct val="50000"/>
              </a:spcBef>
            </a:pPr>
            <a:r>
              <a:rPr lang="cs-CZ" sz="1600" dirty="0" smtClean="0">
                <a:latin typeface="Georgia" pitchFamily="18" charset="0"/>
              </a:rPr>
              <a:t> F. Přírodovědná větev – zaměření  na programování a obsluhu počítacích strojů               </a:t>
            </a:r>
          </a:p>
          <a:p>
            <a:pPr>
              <a:spcBef>
                <a:spcPct val="50000"/>
              </a:spcBef>
            </a:pPr>
            <a:r>
              <a:rPr lang="cs-CZ" sz="1600" dirty="0" smtClean="0">
                <a:latin typeface="Georgia" pitchFamily="18" charset="0"/>
              </a:rPr>
              <a:t> G. Zaměření na tělesnou výchovu</a:t>
            </a:r>
          </a:p>
          <a:p>
            <a:pPr>
              <a:spcBef>
                <a:spcPct val="50000"/>
              </a:spcBef>
            </a:pPr>
            <a:r>
              <a:rPr lang="cs-CZ" sz="1600" dirty="0" smtClean="0">
                <a:latin typeface="Georgia" pitchFamily="18" charset="0"/>
              </a:rPr>
              <a:t>H. Večerní studium</a:t>
            </a:r>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graphicFrame>
        <p:nvGraphicFramePr>
          <p:cNvPr id="3" name="Group 363"/>
          <p:cNvGraphicFramePr>
            <a:graphicFrameLocks noGrp="1"/>
          </p:cNvGraphicFramePr>
          <p:nvPr/>
        </p:nvGraphicFramePr>
        <p:xfrm>
          <a:off x="683568" y="2060848"/>
          <a:ext cx="7162800" cy="3749040"/>
        </p:xfrm>
        <a:graphic>
          <a:graphicData uri="http://schemas.openxmlformats.org/drawingml/2006/table">
            <a:tbl>
              <a:tblPr/>
              <a:tblGrid>
                <a:gridCol w="1933600"/>
                <a:gridCol w="500038"/>
                <a:gridCol w="650875"/>
                <a:gridCol w="652462"/>
                <a:gridCol w="652463"/>
                <a:gridCol w="652462"/>
                <a:gridCol w="652463"/>
                <a:gridCol w="735012"/>
                <a:gridCol w="733425"/>
              </a:tblGrid>
              <a:tr h="332203">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2000" b="0" i="0" u="none" strike="noStrike" cap="none" normalizeH="0" baseline="0" dirty="0" smtClean="0">
                          <a:ln>
                            <a:noFill/>
                          </a:ln>
                          <a:solidFill>
                            <a:srgbClr val="0070C0"/>
                          </a:solidFill>
                          <a:effectLst/>
                          <a:latin typeface="Georgia" pitchFamily="18" charset="0"/>
                        </a:rPr>
                        <a:t>Učební plán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2000" b="0" i="0" u="none" strike="noStrike" cap="none" normalizeH="0" baseline="0" dirty="0" smtClean="0">
                          <a:ln>
                            <a:noFill/>
                          </a:ln>
                          <a:solidFill>
                            <a:srgbClr val="0070C0"/>
                          </a:solidFill>
                          <a:effectLst/>
                          <a:latin typeface="Georgia" pitchFamily="18" charset="0"/>
                        </a:rPr>
                        <a:t>humanitní</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2000" b="0" i="0" u="none" strike="noStrike" cap="none" normalizeH="0" baseline="0" dirty="0" smtClean="0">
                          <a:ln>
                            <a:noFill/>
                          </a:ln>
                          <a:solidFill>
                            <a:srgbClr val="0070C0"/>
                          </a:solidFill>
                          <a:effectLst/>
                          <a:latin typeface="Georgia" pitchFamily="18" charset="0"/>
                        </a:rPr>
                        <a:t>přírodovědná</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Ročník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dirty="0" smtClean="0">
                          <a:ln>
                            <a:noFill/>
                          </a:ln>
                          <a:solidFill>
                            <a:schemeClr val="tx1"/>
                          </a:solidFill>
                          <a:effectLst/>
                          <a:latin typeface="Georgia" pitchFamily="18" charset="0"/>
                        </a:rPr>
                        <a:t>B  </a:t>
                      </a:r>
                      <a:r>
                        <a:rPr kumimoji="0" lang="cs-CZ" sz="1200" b="0" i="0" u="none" strike="noStrike" cap="none" normalizeH="0" baseline="0" dirty="0" smtClean="0">
                          <a:ln>
                            <a:noFill/>
                          </a:ln>
                          <a:solidFill>
                            <a:schemeClr val="tx1"/>
                          </a:solidFill>
                          <a:effectLst/>
                          <a:latin typeface="Georgia" pitchFamily="18" charset="0"/>
                        </a:rPr>
                        <a:t>(moderní jazyky)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smtClean="0">
                          <a:ln>
                            <a:noFill/>
                          </a:ln>
                          <a:solidFill>
                            <a:schemeClr val="tx1"/>
                          </a:solidFill>
                          <a:effectLst/>
                          <a:latin typeface="Georgia" pitchFamily="18" charset="0"/>
                        </a:rPr>
                        <a:t>C  </a:t>
                      </a:r>
                      <a:r>
                        <a:rPr kumimoji="0" lang="cs-CZ" sz="1200" b="0" i="0" u="none" strike="noStrike" cap="none" normalizeH="0" baseline="0" smtClean="0">
                          <a:ln>
                            <a:noFill/>
                          </a:ln>
                          <a:solidFill>
                            <a:schemeClr val="tx1"/>
                          </a:solidFill>
                          <a:effectLst/>
                          <a:latin typeface="Georgia" pitchFamily="18" charset="0"/>
                        </a:rPr>
                        <a:t>(klasické jazyky)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bez dělení na větve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dirty="0" smtClean="0">
                          <a:ln>
                            <a:noFill/>
                          </a:ln>
                          <a:solidFill>
                            <a:schemeClr val="tx1"/>
                          </a:solidFill>
                          <a:effectLst/>
                          <a:latin typeface="Georgia" pitchFamily="18" charset="0"/>
                        </a:rPr>
                        <a:t>D  </a:t>
                      </a:r>
                      <a:r>
                        <a:rPr kumimoji="0" lang="cs-CZ" sz="1200" b="0" i="0" u="none" strike="noStrike" cap="none" normalizeH="0" baseline="0" dirty="0" smtClean="0">
                          <a:ln>
                            <a:noFill/>
                          </a:ln>
                          <a:solidFill>
                            <a:schemeClr val="tx1"/>
                          </a:solidFill>
                          <a:effectLst/>
                          <a:latin typeface="Georgia" pitchFamily="18" charset="0"/>
                        </a:rPr>
                        <a:t>(Hv a Vv)</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smtClean="0">
                          <a:ln>
                            <a:noFill/>
                          </a:ln>
                          <a:solidFill>
                            <a:schemeClr val="tx1"/>
                          </a:solidFill>
                          <a:effectLst/>
                          <a:latin typeface="Georgia" pitchFamily="18" charset="0"/>
                        </a:rPr>
                        <a:t>E  </a:t>
                      </a:r>
                      <a:r>
                        <a:rPr kumimoji="0" lang="cs-CZ" sz="1200" b="0" i="0" u="none" strike="noStrike" cap="none" normalizeH="0" baseline="0" smtClean="0">
                          <a:ln>
                            <a:noFill/>
                          </a:ln>
                          <a:solidFill>
                            <a:schemeClr val="tx1"/>
                          </a:solidFill>
                          <a:effectLst/>
                          <a:latin typeface="Georgia" pitchFamily="18" charset="0"/>
                        </a:rPr>
                        <a:t>(M a Fy)</a:t>
                      </a:r>
                      <a:endParaRPr kumimoji="0" lang="cs-CZ" sz="1400" b="0" i="0" u="none" strike="noStrike" cap="none" normalizeH="0" baseline="0" smtClean="0">
                        <a:ln>
                          <a:noFill/>
                        </a:ln>
                        <a:solidFill>
                          <a:schemeClr val="tx1"/>
                        </a:solidFill>
                        <a:effectLst/>
                        <a:latin typeface="Georgia"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600" b="0" i="0" u="none" strike="noStrike" cap="none" normalizeH="0" baseline="0" smtClean="0">
                        <a:ln>
                          <a:noFill/>
                        </a:ln>
                        <a:solidFill>
                          <a:schemeClr val="tx1"/>
                        </a:solidFill>
                        <a:effectLst/>
                        <a:latin typeface="Georgia"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dirty="0" smtClean="0">
                          <a:ln>
                            <a:noFill/>
                          </a:ln>
                          <a:solidFill>
                            <a:schemeClr val="tx1"/>
                          </a:solidFill>
                          <a:effectLst/>
                          <a:latin typeface="Georgia" pitchFamily="18" charset="0"/>
                        </a:rPr>
                        <a:t>E  </a:t>
                      </a:r>
                      <a:r>
                        <a:rPr kumimoji="0" lang="cs-CZ" sz="1200" b="0" i="0" u="none" strike="noStrike" cap="none" normalizeH="0" baseline="0" dirty="0" smtClean="0">
                          <a:ln>
                            <a:noFill/>
                          </a:ln>
                          <a:solidFill>
                            <a:schemeClr val="tx1"/>
                          </a:solidFill>
                          <a:effectLst/>
                          <a:latin typeface="Georgia" pitchFamily="18" charset="0"/>
                        </a:rPr>
                        <a:t>(Ch a  Bi)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600" b="0" i="0" u="none" strike="noStrike" cap="none" normalizeH="0" baseline="0" smtClean="0">
                        <a:ln>
                          <a:noFill/>
                        </a:ln>
                        <a:solidFill>
                          <a:schemeClr val="tx1"/>
                        </a:solidFill>
                        <a:effectLst/>
                        <a:latin typeface="Georgia"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smtClean="0">
                          <a:ln>
                            <a:noFill/>
                          </a:ln>
                          <a:solidFill>
                            <a:schemeClr val="tx1"/>
                          </a:solidFill>
                          <a:effectLst/>
                          <a:latin typeface="Georgia" pitchFamily="18" charset="0"/>
                        </a:rPr>
                        <a:t>F  </a:t>
                      </a:r>
                      <a:r>
                        <a:rPr kumimoji="0" lang="cs-CZ" sz="1200" b="0" i="0" u="none" strike="noStrike" cap="none" normalizeH="0" baseline="0" smtClean="0">
                          <a:ln>
                            <a:noFill/>
                          </a:ln>
                          <a:solidFill>
                            <a:schemeClr val="tx1"/>
                          </a:solidFill>
                          <a:effectLst/>
                          <a:latin typeface="Georgia" pitchFamily="18" charset="0"/>
                        </a:rPr>
                        <a:t>(programování)</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600" b="0" i="0" u="none" strike="noStrike" cap="none" normalizeH="0" baseline="0" smtClean="0">
                        <a:ln>
                          <a:noFill/>
                        </a:ln>
                        <a:solidFill>
                          <a:schemeClr val="tx1"/>
                        </a:solidFill>
                        <a:effectLst/>
                        <a:latin typeface="Georgia"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400" b="0" i="0" u="none" strike="noStrike" cap="none" normalizeH="0" baseline="0" smtClean="0">
                          <a:ln>
                            <a:noFill/>
                          </a:ln>
                          <a:solidFill>
                            <a:schemeClr val="tx1"/>
                          </a:solidFill>
                          <a:effectLst/>
                          <a:latin typeface="Georgia" pitchFamily="18" charset="0"/>
                        </a:rPr>
                        <a:t>G  </a:t>
                      </a:r>
                      <a:r>
                        <a:rPr kumimoji="0" lang="cs-CZ" sz="1200" b="0" i="0" u="none" strike="noStrike" cap="none" normalizeH="0" baseline="0" smtClean="0">
                          <a:ln>
                            <a:noFill/>
                          </a:ln>
                          <a:solidFill>
                            <a:schemeClr val="tx1"/>
                          </a:solidFill>
                          <a:effectLst/>
                          <a:latin typeface="Georgia" pitchFamily="18" charset="0"/>
                        </a:rPr>
                        <a:t>(tělesná výchova)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dirty="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61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200" b="0" i="0" u="none" strike="noStrike" cap="none" normalizeH="0" baseline="0" smtClean="0">
                          <a:ln>
                            <a:noFill/>
                          </a:ln>
                          <a:solidFill>
                            <a:schemeClr val="tx1"/>
                          </a:solidFill>
                          <a:effectLst/>
                          <a:latin typeface="Georgia" pitchFamily="18" charset="0"/>
                        </a:rPr>
                        <a:t> H  (večerní studium)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cs-CZ" sz="1600" b="0" i="0" u="none" strike="noStrike" cap="none" normalizeH="0" baseline="0" smtClean="0">
                          <a:ln>
                            <a:noFill/>
                          </a:ln>
                          <a:solidFill>
                            <a:schemeClr val="tx1"/>
                          </a:solidFill>
                          <a:effectLst/>
                          <a:latin typeface="Georgia"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endParaRPr kumimoji="0" lang="cs-CZ" sz="1600" b="0" i="0" u="none" strike="noStrike" cap="none" normalizeH="0" baseline="0" dirty="0" smtClean="0">
                        <a:ln>
                          <a:noFill/>
                        </a:ln>
                        <a:solidFill>
                          <a:schemeClr val="tx1"/>
                        </a:solidFill>
                        <a:effectLst/>
                        <a:latin typeface="Georgia"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cs-CZ"/>
                    </a:p>
                  </a:txBody>
                  <a:tcPr/>
                </a:tc>
                <a:tc hMerge="1">
                  <a:txBody>
                    <a:bodyPr/>
                    <a:lstStyle/>
                    <a:p>
                      <a:endParaRPr lang="cs-CZ"/>
                    </a:p>
                  </a:txBody>
                  <a:tcPr/>
                </a:tc>
                <a:tc hMerge="1">
                  <a:txBody>
                    <a:bodyPr/>
                    <a:lstStyle/>
                    <a:p>
                      <a:endParaRPr lang="cs-CZ"/>
                    </a:p>
                  </a:txBody>
                  <a:tcPr/>
                </a:tc>
              </a:tr>
            </a:tbl>
          </a:graphicData>
        </a:graphic>
      </p:graphicFrame>
      <p:sp>
        <p:nvSpPr>
          <p:cNvPr id="4" name="TextovéPole 3"/>
          <p:cNvSpPr txBox="1"/>
          <p:nvPr/>
        </p:nvSpPr>
        <p:spPr>
          <a:xfrm>
            <a:off x="611560" y="980728"/>
            <a:ext cx="5616624" cy="584775"/>
          </a:xfrm>
          <a:prstGeom prst="rect">
            <a:avLst/>
          </a:prstGeom>
          <a:noFill/>
        </p:spPr>
        <p:txBody>
          <a:bodyPr wrap="square" rtlCol="0">
            <a:spAutoFit/>
          </a:bodyPr>
          <a:lstStyle/>
          <a:p>
            <a:r>
              <a:rPr lang="cs-CZ" sz="3200" dirty="0" smtClean="0">
                <a:solidFill>
                  <a:srgbClr val="FF0000"/>
                </a:solidFill>
                <a:latin typeface="Georgia" pitchFamily="18" charset="0"/>
              </a:rPr>
              <a:t>1969	</a:t>
            </a:r>
            <a:r>
              <a:rPr lang="cs-CZ" sz="2800" dirty="0" smtClean="0">
                <a:solidFill>
                  <a:srgbClr val="FF0000"/>
                </a:solidFill>
                <a:latin typeface="Georgia" pitchFamily="18" charset="0"/>
              </a:rPr>
              <a:t>	</a:t>
            </a:r>
            <a:r>
              <a:rPr lang="cs-CZ" sz="2400" dirty="0" smtClean="0">
                <a:solidFill>
                  <a:srgbClr val="FF0000"/>
                </a:solidFill>
                <a:latin typeface="Georgia" pitchFamily="18" charset="0"/>
              </a:rPr>
              <a:t>Učební plány gymnázia</a:t>
            </a:r>
            <a:endParaRPr lang="cs-CZ" sz="2400"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23528" y="980728"/>
            <a:ext cx="8280920" cy="5201424"/>
          </a:xfrm>
          <a:prstGeom prst="rect">
            <a:avLst/>
          </a:prstGeom>
          <a:noFill/>
        </p:spPr>
        <p:txBody>
          <a:bodyPr wrap="square" rtlCol="0">
            <a:spAutoFit/>
          </a:bodyPr>
          <a:lstStyle/>
          <a:p>
            <a:r>
              <a:rPr lang="cs-CZ" sz="3200" dirty="0" smtClean="0">
                <a:solidFill>
                  <a:srgbClr val="FF0000"/>
                </a:solidFill>
                <a:latin typeface="Georgia" pitchFamily="18" charset="0"/>
              </a:rPr>
              <a:t>1970		</a:t>
            </a:r>
            <a:r>
              <a:rPr lang="cs-CZ" sz="2000" dirty="0" smtClean="0">
                <a:solidFill>
                  <a:srgbClr val="FF0000"/>
                </a:solidFill>
                <a:latin typeface="Georgia" pitchFamily="18" charset="0"/>
              </a:rPr>
              <a:t>Učební plán gymnasia</a:t>
            </a:r>
          </a:p>
          <a:p>
            <a:r>
              <a:rPr lang="cs-CZ" sz="1200" i="1" dirty="0" smtClean="0">
                <a:latin typeface="Georgia" pitchFamily="18" charset="0"/>
              </a:rPr>
              <a:t>Schváleno výnosem ministerstva školství ze dne 13. května 1970, čj. 17525/70-II/1 s platností od 1. září 1970</a:t>
            </a:r>
          </a:p>
          <a:p>
            <a:endParaRPr lang="cs-CZ" sz="1200" i="1" dirty="0" smtClean="0">
              <a:latin typeface="Georgia" pitchFamily="18" charset="0"/>
            </a:endParaRPr>
          </a:p>
          <a:p>
            <a:pPr defTabSz="360000"/>
            <a:r>
              <a:rPr lang="cs-CZ" sz="1200" u="sng" dirty="0" smtClean="0">
                <a:latin typeface="Georgia" pitchFamily="18" charset="0"/>
              </a:rPr>
              <a:t>Učební předmět			Humanitní větev				Přírodovědná větev____________</a:t>
            </a:r>
          </a:p>
          <a:p>
            <a:pPr defTabSz="360000"/>
            <a:r>
              <a:rPr lang="cs-CZ" sz="1200" dirty="0" smtClean="0">
                <a:latin typeface="Georgia" pitchFamily="18" charset="0"/>
              </a:rPr>
              <a:t>						</a:t>
            </a:r>
            <a:r>
              <a:rPr lang="cs-CZ" sz="1200" b="1" dirty="0" smtClean="0">
                <a:latin typeface="Georgia" pitchFamily="18" charset="0"/>
              </a:rPr>
              <a:t>1	2	3	4				1	2	3	4</a:t>
            </a:r>
          </a:p>
          <a:p>
            <a:pPr defTabSz="360000"/>
            <a:r>
              <a:rPr lang="cs-CZ" sz="1200" dirty="0" smtClean="0">
                <a:latin typeface="Georgia" pitchFamily="18" charset="0"/>
              </a:rPr>
              <a:t>Český jazyk a literatura		3	3	3	4	14			3	3	3	3	12</a:t>
            </a:r>
          </a:p>
          <a:p>
            <a:pPr defTabSz="360000"/>
            <a:r>
              <a:rPr lang="cs-CZ" sz="1200" dirty="0" smtClean="0">
                <a:latin typeface="Georgia" pitchFamily="18" charset="0"/>
              </a:rPr>
              <a:t>Ruský jazyk				2	2	2	2	  8			2	2	2	2	  8</a:t>
            </a:r>
          </a:p>
          <a:p>
            <a:pPr defTabSz="360000"/>
            <a:r>
              <a:rPr lang="cs-CZ" sz="1200" dirty="0" smtClean="0">
                <a:latin typeface="Georgia" pitchFamily="18" charset="0"/>
              </a:rPr>
              <a:t>Další živý jazyk				4	4	4	3	15			4	3	3	2	12</a:t>
            </a:r>
          </a:p>
          <a:p>
            <a:pPr defTabSz="360000"/>
            <a:r>
              <a:rPr lang="cs-CZ" sz="1200" dirty="0" smtClean="0">
                <a:latin typeface="Georgia" pitchFamily="18" charset="0"/>
              </a:rPr>
              <a:t>Latina					2	2	2	2	  8			-	-	-	-	-</a:t>
            </a:r>
          </a:p>
          <a:p>
            <a:pPr defTabSz="360000"/>
            <a:r>
              <a:rPr lang="cs-CZ" sz="1200" dirty="0" smtClean="0">
                <a:latin typeface="Georgia" pitchFamily="18" charset="0"/>
              </a:rPr>
              <a:t>Úvod do filosofie			-	-	2	2	  4			-	-	2	2	  4</a:t>
            </a:r>
          </a:p>
          <a:p>
            <a:pPr defTabSz="360000"/>
            <a:r>
              <a:rPr lang="cs-CZ" sz="1200" dirty="0" smtClean="0">
                <a:latin typeface="Georgia" pitchFamily="18" charset="0"/>
              </a:rPr>
              <a:t>Dějepis					2	2	2	2	  8			2	2	2	-	  6</a:t>
            </a:r>
          </a:p>
          <a:p>
            <a:pPr defTabSz="360000"/>
            <a:r>
              <a:rPr lang="cs-CZ" sz="1200" dirty="0" smtClean="0">
                <a:latin typeface="Georgia" pitchFamily="18" charset="0"/>
              </a:rPr>
              <a:t>Zeměpis					2	2	-	2	  6			2	2	-	2	  6</a:t>
            </a:r>
          </a:p>
          <a:p>
            <a:pPr defTabSz="360000"/>
            <a:r>
              <a:rPr lang="cs-CZ" sz="1200" dirty="0" smtClean="0">
                <a:latin typeface="Georgia" pitchFamily="18" charset="0"/>
              </a:rPr>
              <a:t>Matematika				3	3	3	3	12			4(1)	4(1)	4(1)	3	15(3)</a:t>
            </a:r>
          </a:p>
          <a:p>
            <a:pPr defTabSz="360000"/>
            <a:r>
              <a:rPr lang="cs-CZ" sz="1200" dirty="0" smtClean="0">
                <a:latin typeface="Georgia" pitchFamily="18" charset="0"/>
              </a:rPr>
              <a:t>Deskriptivní geometrie		-	-	-	-	-			-	-	2	2	  4</a:t>
            </a:r>
          </a:p>
          <a:p>
            <a:pPr defTabSz="360000"/>
            <a:r>
              <a:rPr lang="cs-CZ" sz="1200" dirty="0" smtClean="0">
                <a:latin typeface="Georgia" pitchFamily="18" charset="0"/>
              </a:rPr>
              <a:t>Fyzika					3	3	2	2	10			3	4(1)	3(1)	3(1)	13(3)</a:t>
            </a:r>
          </a:p>
          <a:p>
            <a:pPr defTabSz="360000"/>
            <a:r>
              <a:rPr lang="cs-CZ" sz="1200" dirty="0" smtClean="0">
                <a:latin typeface="Georgia" pitchFamily="18" charset="0"/>
              </a:rPr>
              <a:t>Chemie					2	2	2	-	  6			3(1)	2	2	2	  9(1)</a:t>
            </a:r>
          </a:p>
          <a:p>
            <a:pPr defTabSz="360000"/>
            <a:r>
              <a:rPr lang="cs-CZ" sz="1200" dirty="0" smtClean="0">
                <a:latin typeface="Georgia" pitchFamily="18" charset="0"/>
              </a:rPr>
              <a:t>Biologie a geologie			2	2	2	2	  8			2	3(1)	2	3(1)	10(2)</a:t>
            </a:r>
          </a:p>
          <a:p>
            <a:pPr defTabSz="360000"/>
            <a:r>
              <a:rPr lang="cs-CZ" sz="1200" dirty="0" smtClean="0">
                <a:latin typeface="Georgia" pitchFamily="18" charset="0"/>
              </a:rPr>
              <a:t>Estetická výchova			2	2	-	-	  4			2	2	-	-	  4 </a:t>
            </a:r>
          </a:p>
          <a:p>
            <a:pPr defTabSz="360000"/>
            <a:r>
              <a:rPr lang="cs-CZ" sz="1200" dirty="0" smtClean="0">
                <a:latin typeface="Georgia" pitchFamily="18" charset="0"/>
              </a:rPr>
              <a:t>Tělesná vých. a branná příp.	3(4)	3(4)	3(4)	2(3)	11(15)		3(4)	3(4)	3(4)	2(3)	11(15)</a:t>
            </a:r>
          </a:p>
          <a:p>
            <a:pPr marL="285750" indent="-285750" defTabSz="360000"/>
            <a:r>
              <a:rPr lang="cs-CZ" sz="1200" dirty="0" smtClean="0">
                <a:latin typeface="Georgia" pitchFamily="18" charset="0"/>
              </a:rPr>
              <a:t>I. Volitelný předmět 			-	-	2	2	  4			- 	-	2	2	  4</a:t>
            </a:r>
          </a:p>
          <a:p>
            <a:pPr marL="285750" indent="-285750" defTabSz="360000"/>
            <a:r>
              <a:rPr lang="cs-CZ" sz="1200" u="sng" dirty="0" smtClean="0">
                <a:latin typeface="Georgia" pitchFamily="18" charset="0"/>
              </a:rPr>
              <a:t>II. Volitelný předmět			-	-	-	2	  2			-	-	-	2	  </a:t>
            </a:r>
            <a:r>
              <a:rPr lang="cs-CZ" sz="1200" u="sng" dirty="0" err="1" smtClean="0">
                <a:latin typeface="Georgia" pitchFamily="18" charset="0"/>
              </a:rPr>
              <a:t>2</a:t>
            </a:r>
            <a:r>
              <a:rPr lang="cs-CZ" sz="1200" u="sng" dirty="0" smtClean="0">
                <a:latin typeface="Georgia" pitchFamily="18" charset="0"/>
              </a:rPr>
              <a:t>________</a:t>
            </a:r>
          </a:p>
          <a:p>
            <a:pPr marL="285750" indent="-285750" defTabSz="360000"/>
            <a:r>
              <a:rPr lang="cs-CZ" sz="1200" dirty="0" smtClean="0">
                <a:latin typeface="Georgia" pitchFamily="18" charset="0"/>
              </a:rPr>
              <a:t>Celkem					30	30	30	30	120			30	30	30	30	120</a:t>
            </a:r>
          </a:p>
          <a:p>
            <a:pPr marL="285750" indent="-285750" defTabSz="360000"/>
            <a:r>
              <a:rPr lang="cs-CZ" sz="1200" dirty="0" smtClean="0">
                <a:latin typeface="Georgia" pitchFamily="18" charset="0"/>
              </a:rPr>
              <a:t>							(31)	(31)	(31)	(31)	(124)							124</a:t>
            </a:r>
          </a:p>
          <a:p>
            <a:pPr marL="285750" indent="-285750" defTabSz="360000"/>
            <a:r>
              <a:rPr lang="cs-CZ" sz="1200" dirty="0" smtClean="0">
                <a:latin typeface="Georgia" pitchFamily="18" charset="0"/>
              </a:rPr>
              <a:t>Nepovinný předmět			2	2	2	2	  8			2	2	2	2	  8</a:t>
            </a:r>
          </a:p>
          <a:p>
            <a:pPr marL="285750" indent="-285750" defTabSz="360000"/>
            <a:endParaRPr lang="cs-CZ" sz="1200" dirty="0" smtClean="0">
              <a:latin typeface="Georgia" pitchFamily="18" charset="0"/>
            </a:endParaRPr>
          </a:p>
          <a:p>
            <a:pPr marL="285750" indent="-285750" defTabSz="360000"/>
            <a:r>
              <a:rPr lang="cs-CZ" sz="1200" dirty="0" smtClean="0">
                <a:latin typeface="Georgia" pitchFamily="18" charset="0"/>
              </a:rPr>
              <a:t>Předmět „Úvod do filosofie“ zrušen v roce 1971, nahrazen předmětem „Občanská nauka“. </a:t>
            </a:r>
            <a:endParaRPr lang="cs-CZ" sz="1200" dirty="0">
              <a:latin typeface="Georgia"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Nadpis 1"/>
          <p:cNvSpPr>
            <a:spLocks noGrp="1"/>
          </p:cNvSpPr>
          <p:nvPr>
            <p:ph type="title"/>
          </p:nvPr>
        </p:nvSpPr>
        <p:spPr>
          <a:xfrm>
            <a:off x="457200" y="274638"/>
            <a:ext cx="8229600" cy="562074"/>
          </a:xfrm>
        </p:spPr>
        <p:txBody>
          <a:bodyPr rtlCol="0">
            <a:noAutofit/>
          </a:bodyPr>
          <a:lstStyle/>
          <a:p>
            <a:pPr>
              <a:defRPr/>
            </a:pPr>
            <a:r>
              <a:rPr lang="cs-CZ" sz="3200" dirty="0" smtClean="0">
                <a:solidFill>
                  <a:srgbClr val="0070C0"/>
                </a:solidFill>
                <a:latin typeface="Georgia" pitchFamily="18" charset="0"/>
              </a:rPr>
              <a:t>Historie maturitní zkoušky na gymnáziích</a:t>
            </a:r>
            <a:endParaRPr lang="cs-CZ" sz="3200" dirty="0" smtClean="0">
              <a:solidFill>
                <a:schemeClr val="tx2">
                  <a:lumMod val="60000"/>
                  <a:lumOff val="40000"/>
                </a:schemeClr>
              </a:solidFill>
              <a:latin typeface="Times New Roman" pitchFamily="18" charset="0"/>
              <a:cs typeface="Times New Roman" pitchFamily="18" charset="0"/>
            </a:endParaRPr>
          </a:p>
        </p:txBody>
      </p:sp>
      <p:pic>
        <p:nvPicPr>
          <p:cNvPr id="25603" name="Picture 3" descr="C:\Documents and Settings\Dag - Hrubý\Dokumenty\DAG\Prezentace\Platon\anim06.gif"/>
          <p:cNvPicPr>
            <a:picLocks noChangeAspect="1" noChangeArrowheads="1" noCrop="1"/>
          </p:cNvPicPr>
          <p:nvPr/>
        </p:nvPicPr>
        <p:blipFill>
          <a:blip r:embed="rId3" cstate="print"/>
          <a:srcRect/>
          <a:stretch>
            <a:fillRect/>
          </a:stretch>
        </p:blipFill>
        <p:spPr bwMode="auto">
          <a:xfrm>
            <a:off x="5715000" y="1147763"/>
            <a:ext cx="2071688" cy="2071687"/>
          </a:xfrm>
          <a:prstGeom prst="rect">
            <a:avLst/>
          </a:prstGeom>
          <a:noFill/>
          <a:ln w="9525">
            <a:noFill/>
            <a:miter lim="800000"/>
            <a:headEnd/>
            <a:tailEnd/>
          </a:ln>
        </p:spPr>
      </p:pic>
      <p:pic>
        <p:nvPicPr>
          <p:cNvPr id="25604" name="Picture 5" descr="C:\Documents and Settings\Dag - Hrubý\Dokumenty\DAG\Prezentace\Platon\anim05.gif"/>
          <p:cNvPicPr>
            <a:picLocks noChangeAspect="1" noChangeArrowheads="1" noCrop="1"/>
          </p:cNvPicPr>
          <p:nvPr/>
        </p:nvPicPr>
        <p:blipFill>
          <a:blip r:embed="rId4" cstate="print"/>
          <a:srcRect/>
          <a:stretch>
            <a:fillRect/>
          </a:stretch>
        </p:blipFill>
        <p:spPr bwMode="auto">
          <a:xfrm>
            <a:off x="857250" y="4000500"/>
            <a:ext cx="1933575" cy="1933575"/>
          </a:xfrm>
          <a:prstGeom prst="rect">
            <a:avLst/>
          </a:prstGeom>
          <a:noFill/>
          <a:ln w="9525">
            <a:noFill/>
            <a:miter lim="800000"/>
            <a:headEnd/>
            <a:tailEnd/>
          </a:ln>
        </p:spPr>
      </p:pic>
      <p:pic>
        <p:nvPicPr>
          <p:cNvPr id="25605" name="Picture 6" descr="C:\Documents and Settings\Dag - Hrubý\Dokumenty\DAG\Prezentace\Platon\anim22.gif"/>
          <p:cNvPicPr>
            <a:picLocks noChangeAspect="1" noChangeArrowheads="1" noCrop="1"/>
          </p:cNvPicPr>
          <p:nvPr/>
        </p:nvPicPr>
        <p:blipFill>
          <a:blip r:embed="rId5" cstate="print"/>
          <a:srcRect/>
          <a:stretch>
            <a:fillRect/>
          </a:stretch>
        </p:blipFill>
        <p:spPr bwMode="auto">
          <a:xfrm>
            <a:off x="5715000" y="4071938"/>
            <a:ext cx="2071688" cy="2071687"/>
          </a:xfrm>
          <a:prstGeom prst="rect">
            <a:avLst/>
          </a:prstGeom>
          <a:noFill/>
          <a:ln w="9525">
            <a:noFill/>
            <a:miter lim="800000"/>
            <a:headEnd/>
            <a:tailEnd/>
          </a:ln>
        </p:spPr>
      </p:pic>
      <p:pic>
        <p:nvPicPr>
          <p:cNvPr id="25606" name="Picture 7" descr="C:\Documents and Settings\Dag - Hrubý\Dokumenty\DAG\Prezentace\Platon\anim23.gif"/>
          <p:cNvPicPr>
            <a:picLocks noChangeAspect="1" noChangeArrowheads="1" noCrop="1"/>
          </p:cNvPicPr>
          <p:nvPr/>
        </p:nvPicPr>
        <p:blipFill>
          <a:blip r:embed="rId6" cstate="print"/>
          <a:srcRect/>
          <a:stretch>
            <a:fillRect/>
          </a:stretch>
        </p:blipFill>
        <p:spPr bwMode="auto">
          <a:xfrm>
            <a:off x="3128963" y="2643188"/>
            <a:ext cx="1949450" cy="1857375"/>
          </a:xfrm>
          <a:prstGeom prst="rect">
            <a:avLst/>
          </a:prstGeom>
          <a:noFill/>
          <a:ln w="9525">
            <a:noFill/>
            <a:miter lim="800000"/>
            <a:headEnd/>
            <a:tailEnd/>
          </a:ln>
        </p:spPr>
      </p:pic>
      <p:pic>
        <p:nvPicPr>
          <p:cNvPr id="25607" name="Picture 8" descr="C:\Documents and Settings\Dag - Hrubý\Dokumenty\DAG\Prezentace\Platon\anim01.gif"/>
          <p:cNvPicPr>
            <a:picLocks noChangeAspect="1" noChangeArrowheads="1" noCrop="1"/>
          </p:cNvPicPr>
          <p:nvPr/>
        </p:nvPicPr>
        <p:blipFill>
          <a:blip r:embed="rId7" cstate="print"/>
          <a:srcRect/>
          <a:stretch>
            <a:fillRect/>
          </a:stretch>
        </p:blipFill>
        <p:spPr bwMode="auto">
          <a:xfrm>
            <a:off x="642938" y="1285875"/>
            <a:ext cx="2143125" cy="2143125"/>
          </a:xfrm>
          <a:prstGeom prst="rect">
            <a:avLst/>
          </a:prstGeom>
          <a:noFill/>
          <a:ln w="9525">
            <a:noFill/>
            <a:miter lim="800000"/>
            <a:headEnd/>
            <a:tailEnd/>
          </a:ln>
        </p:spPr>
      </p:pic>
      <p:sp>
        <p:nvSpPr>
          <p:cNvPr id="8" name="TextovéPole 7"/>
          <p:cNvSpPr txBox="1"/>
          <p:nvPr/>
        </p:nvSpPr>
        <p:spPr>
          <a:xfrm>
            <a:off x="3419872" y="1484784"/>
            <a:ext cx="1691489" cy="369332"/>
          </a:xfrm>
          <a:prstGeom prst="rect">
            <a:avLst/>
          </a:prstGeom>
          <a:noFill/>
        </p:spPr>
        <p:txBody>
          <a:bodyPr wrap="none" rtlCol="0">
            <a:spAutoFit/>
          </a:bodyPr>
          <a:lstStyle/>
          <a:p>
            <a:pPr algn="ctr"/>
            <a:r>
              <a:rPr lang="cs-CZ" dirty="0" smtClean="0">
                <a:solidFill>
                  <a:srgbClr val="FF0000"/>
                </a:solidFill>
                <a:latin typeface="Times New Roman" pitchFamily="18" charset="0"/>
                <a:cs typeface="Times New Roman" pitchFamily="18" charset="0"/>
              </a:rPr>
              <a:t>Platonova tělesa</a:t>
            </a:r>
            <a:endParaRPr lang="cs-CZ" dirty="0">
              <a:solidFill>
                <a:srgbClr val="FF0000"/>
              </a:solidFill>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67544" y="908720"/>
            <a:ext cx="8280920" cy="5170646"/>
          </a:xfrm>
          <a:prstGeom prst="rect">
            <a:avLst/>
          </a:prstGeom>
          <a:noFill/>
        </p:spPr>
        <p:txBody>
          <a:bodyPr wrap="square" rtlCol="0">
            <a:spAutoFit/>
          </a:bodyPr>
          <a:lstStyle/>
          <a:p>
            <a:r>
              <a:rPr lang="cs-CZ" dirty="0" smtClean="0">
                <a:solidFill>
                  <a:srgbClr val="FF0000"/>
                </a:solidFill>
                <a:latin typeface="Georgia" pitchFamily="18" charset="0"/>
              </a:rPr>
              <a:t>Jaromír Hrbek</a:t>
            </a:r>
          </a:p>
          <a:p>
            <a:r>
              <a:rPr lang="cs-CZ" sz="1200" i="1" dirty="0" smtClean="0">
                <a:latin typeface="Georgia" pitchFamily="18" charset="0"/>
              </a:rPr>
              <a:t>ministr školství 27. 8. 1969 – 7. 7. 1971</a:t>
            </a:r>
          </a:p>
          <a:p>
            <a:endParaRPr lang="cs-CZ" sz="1200" i="1" dirty="0" smtClean="0">
              <a:latin typeface="Georgia" pitchFamily="18" charset="0"/>
            </a:endParaRPr>
          </a:p>
          <a:p>
            <a:r>
              <a:rPr lang="cs-CZ" sz="1400" dirty="0" smtClean="0">
                <a:latin typeface="Georgia" pitchFamily="18" charset="0"/>
              </a:rPr>
              <a:t>Výzkum období tzv. normalizace v prostředí vysokých škol je doposud na úplném počátku. Přitom zásah normalizačního mocenského centra do oblasti vysokých škol a vědy, resp. do intelektuálního společenského podhoubí vůbec, byl mimořádně rozsáhlý a devastující. Tento zásah svým rozsahem a hloubkou předčil poúnorové čistky i tzv. třídně politické prověrky z konce padesátých let. Počátek tzv. normalizace na českých vysokých školách je neodmyslitelně spjat s postavou profesora neurologie na Lékařské fakultě Univerzity Palackého v Olomouci Jaromíra Hrbka, zastávajícího úřad ministra školství ČSR v období od 27. srpna 1969 do 8. června 1971. Jaromír Hrbek bezesporu zahájil i řídil bezprecedentní vlnu plošných čistek na vysokých školách; v důsledku této čistky nuceně odešlo z terciálního školství do ledna 1972 přibližně 20 % jeho pracovníků.</a:t>
            </a:r>
          </a:p>
          <a:p>
            <a:r>
              <a:rPr lang="cs-CZ" sz="1000" i="1" dirty="0" smtClean="0">
                <a:latin typeface="Georgia" pitchFamily="18" charset="0"/>
              </a:rPr>
              <a:t>Zdroj:</a:t>
            </a:r>
          </a:p>
          <a:p>
            <a:r>
              <a:rPr lang="cs-CZ" sz="1000" dirty="0" smtClean="0">
                <a:latin typeface="Georgia" pitchFamily="18" charset="0"/>
              </a:rPr>
              <a:t>ACTA UNIVERSITATIS PALACKIANAE OLOMUCENSIS FACULTAS PHILOSOPHICA HISTORICA 31 – 2002</a:t>
            </a:r>
          </a:p>
          <a:p>
            <a:r>
              <a:rPr lang="cs-CZ" sz="1000" i="1" dirty="0" smtClean="0">
                <a:latin typeface="Georgia" pitchFamily="18" charset="0"/>
              </a:rPr>
              <a:t>OLOMOUCKÁ NORMALIZAČNÍ OUVERTURA JAROMÍRA HRBKA, Pavel Urbášek</a:t>
            </a:r>
          </a:p>
          <a:p>
            <a:endParaRPr lang="cs-CZ" dirty="0" smtClean="0">
              <a:solidFill>
                <a:srgbClr val="FF0000"/>
              </a:solidFill>
              <a:latin typeface="Georgia" pitchFamily="18" charset="0"/>
            </a:endParaRPr>
          </a:p>
          <a:p>
            <a:r>
              <a:rPr lang="cs-CZ" dirty="0" smtClean="0">
                <a:solidFill>
                  <a:srgbClr val="FF0000"/>
                </a:solidFill>
                <a:latin typeface="Georgia" pitchFamily="18" charset="0"/>
              </a:rPr>
              <a:t>Josef Havlín</a:t>
            </a:r>
          </a:p>
          <a:p>
            <a:r>
              <a:rPr lang="cs-CZ" sz="1200" i="1" dirty="0" smtClean="0">
                <a:latin typeface="Georgia" pitchFamily="18" charset="0"/>
              </a:rPr>
              <a:t>ministr školství 8. 7. 1971 – 8. 10. 1975</a:t>
            </a:r>
          </a:p>
          <a:p>
            <a:r>
              <a:rPr lang="cs-CZ" dirty="0" smtClean="0">
                <a:solidFill>
                  <a:srgbClr val="FF0000"/>
                </a:solidFill>
                <a:latin typeface="Georgia" pitchFamily="18" charset="0"/>
              </a:rPr>
              <a:t>Milan Vondruška</a:t>
            </a:r>
          </a:p>
          <a:p>
            <a:r>
              <a:rPr lang="cs-CZ" sz="1200" i="1" dirty="0" smtClean="0">
                <a:latin typeface="Georgia" pitchFamily="18" charset="0"/>
              </a:rPr>
              <a:t>ministr školství 8. 10. 1975 – 7. 5. 1987</a:t>
            </a:r>
          </a:p>
          <a:p>
            <a:endParaRPr lang="cs-CZ" sz="1200" i="1" dirty="0" smtClean="0">
              <a:latin typeface="Georgia" pitchFamily="18" charset="0"/>
            </a:endParaRPr>
          </a:p>
          <a:p>
            <a:endParaRPr lang="cs-CZ" sz="1200" i="1" dirty="0" smtClean="0">
              <a:latin typeface="Georgia" pitchFamily="18" charset="0"/>
            </a:endParaRPr>
          </a:p>
          <a:p>
            <a:endParaRPr lang="cs-CZ" sz="1200" i="1" dirty="0" smtClean="0">
              <a:latin typeface="Georgia" pitchFamily="18" charset="0"/>
            </a:endParaRPr>
          </a:p>
          <a:p>
            <a:endParaRPr lang="cs-CZ" dirty="0" smtClean="0">
              <a:solidFill>
                <a:srgbClr val="FF0000"/>
              </a:solidFill>
              <a:latin typeface="Georgia" pitchFamily="18" charset="0"/>
            </a:endParaRPr>
          </a:p>
        </p:txBody>
      </p:sp>
      <p:pic>
        <p:nvPicPr>
          <p:cNvPr id="22529" name="Picture 1"/>
          <p:cNvPicPr>
            <a:picLocks noChangeAspect="1" noChangeArrowheads="1"/>
          </p:cNvPicPr>
          <p:nvPr/>
        </p:nvPicPr>
        <p:blipFill>
          <a:blip r:embed="rId4" cstate="print"/>
          <a:srcRect/>
          <a:stretch>
            <a:fillRect/>
          </a:stretch>
        </p:blipFill>
        <p:spPr bwMode="auto">
          <a:xfrm>
            <a:off x="6732240" y="4005064"/>
            <a:ext cx="1921396" cy="1650239"/>
          </a:xfrm>
          <a:prstGeom prst="rect">
            <a:avLst/>
          </a:prstGeom>
          <a:noFill/>
          <a:ln w="9525">
            <a:noFill/>
            <a:miter lim="800000"/>
            <a:headEnd/>
            <a:tailEnd/>
          </a:ln>
        </p:spPr>
      </p:pic>
      <p:sp>
        <p:nvSpPr>
          <p:cNvPr id="7" name="Obdélník 6"/>
          <p:cNvSpPr/>
          <p:nvPr/>
        </p:nvSpPr>
        <p:spPr>
          <a:xfrm>
            <a:off x="827584" y="5805264"/>
            <a:ext cx="7848872" cy="276999"/>
          </a:xfrm>
          <a:prstGeom prst="rect">
            <a:avLst/>
          </a:prstGeom>
        </p:spPr>
        <p:txBody>
          <a:bodyPr wrap="square">
            <a:spAutoFit/>
          </a:bodyPr>
          <a:lstStyle/>
          <a:p>
            <a:r>
              <a:rPr lang="cs-CZ" sz="1200" dirty="0" smtClean="0"/>
              <a:t>http://www.rozhlas.</a:t>
            </a:r>
            <a:r>
              <a:rPr lang="cs-CZ" sz="1200" dirty="0" err="1" smtClean="0"/>
              <a:t>cz</a:t>
            </a:r>
            <a:r>
              <a:rPr lang="cs-CZ" sz="1200" dirty="0" smtClean="0"/>
              <a:t>/archiv/dokument/_zprava/s-</a:t>
            </a:r>
            <a:r>
              <a:rPr lang="cs-CZ" sz="1200" dirty="0" err="1" smtClean="0"/>
              <a:t>neprateli</a:t>
            </a:r>
            <a:r>
              <a:rPr lang="cs-CZ" sz="1200" dirty="0" smtClean="0"/>
              <a:t>-strany-</a:t>
            </a:r>
            <a:r>
              <a:rPr lang="cs-CZ" sz="1200" dirty="0" err="1" smtClean="0"/>
              <a:t>nejedname</a:t>
            </a:r>
            <a:r>
              <a:rPr lang="cs-CZ" sz="1200" dirty="0" smtClean="0"/>
              <a:t>-ale-bojujeme--789738</a:t>
            </a:r>
            <a:endParaRPr lang="cs-CZ" sz="1200" dirty="0"/>
          </a:p>
        </p:txBody>
      </p:sp>
      <p:pic>
        <p:nvPicPr>
          <p:cNvPr id="5" name="Picture 1"/>
          <p:cNvPicPr>
            <a:picLocks noChangeAspect="1" noChangeArrowheads="1"/>
          </p:cNvPicPr>
          <p:nvPr/>
        </p:nvPicPr>
        <p:blipFill>
          <a:blip r:embed="rId5" cstate="print"/>
          <a:srcRect/>
          <a:stretch>
            <a:fillRect/>
          </a:stretch>
        </p:blipFill>
        <p:spPr bwMode="auto">
          <a:xfrm>
            <a:off x="3419872" y="4149081"/>
            <a:ext cx="1030573" cy="1440160"/>
          </a:xfrm>
          <a:prstGeom prst="rect">
            <a:avLst/>
          </a:prstGeom>
          <a:noFill/>
          <a:ln w="9525">
            <a:noFill/>
            <a:miter lim="800000"/>
            <a:headEnd/>
            <a:tailEnd/>
          </a:ln>
        </p:spPr>
      </p:pic>
      <p:pic>
        <p:nvPicPr>
          <p:cNvPr id="4" name="Picture 1" descr="C:\Documents and Settings\Dag - Hrubý\Dokumenty\Obrázky\images.jpg"/>
          <p:cNvPicPr>
            <a:picLocks noChangeAspect="1" noChangeArrowheads="1"/>
          </p:cNvPicPr>
          <p:nvPr/>
        </p:nvPicPr>
        <p:blipFill>
          <a:blip r:embed="rId6" cstate="print"/>
          <a:srcRect/>
          <a:stretch>
            <a:fillRect/>
          </a:stretch>
        </p:blipFill>
        <p:spPr bwMode="auto">
          <a:xfrm>
            <a:off x="4716016" y="4221088"/>
            <a:ext cx="1152129" cy="1368152"/>
          </a:xfrm>
          <a:prstGeom prst="rect">
            <a:avLst/>
          </a:prstGeom>
          <a:noFill/>
        </p:spPr>
      </p:pic>
      <p:pic>
        <p:nvPicPr>
          <p:cNvPr id="9" name="2162128.mp3">
            <a:hlinkClick r:id="" action="ppaction://media"/>
          </p:cNvPr>
          <p:cNvPicPr>
            <a:picLocks noRot="1" noChangeAspect="1"/>
          </p:cNvPicPr>
          <p:nvPr>
            <a:audioFile r:link="rId1"/>
          </p:nvPr>
        </p:nvPicPr>
        <p:blipFill>
          <a:blip r:embed="rId7" cstate="print"/>
          <a:stretch>
            <a:fillRect/>
          </a:stretch>
        </p:blipFill>
        <p:spPr>
          <a:xfrm>
            <a:off x="7596336" y="42210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467544" y="836712"/>
            <a:ext cx="8352928" cy="4124206"/>
          </a:xfrm>
          <a:prstGeom prst="rect">
            <a:avLst/>
          </a:prstGeom>
          <a:noFill/>
        </p:spPr>
        <p:txBody>
          <a:bodyPr wrap="square" rtlCol="0">
            <a:spAutoFit/>
          </a:bodyPr>
          <a:lstStyle/>
          <a:p>
            <a:r>
              <a:rPr lang="cs-CZ" sz="3200" dirty="0" smtClean="0">
                <a:solidFill>
                  <a:srgbClr val="FF0000"/>
                </a:solidFill>
                <a:latin typeface="Georgia" pitchFamily="18" charset="0"/>
              </a:rPr>
              <a:t>1970</a:t>
            </a:r>
            <a:r>
              <a:rPr lang="cs-CZ" dirty="0" smtClean="0">
                <a:solidFill>
                  <a:srgbClr val="FF0000"/>
                </a:solidFill>
                <a:latin typeface="Georgia" pitchFamily="18" charset="0"/>
              </a:rPr>
              <a:t>		Přijímací řízení na střední školy</a:t>
            </a:r>
          </a:p>
          <a:p>
            <a:r>
              <a:rPr lang="cs-CZ" sz="1200" dirty="0" smtClean="0">
                <a:latin typeface="Georgia" pitchFamily="18" charset="0"/>
              </a:rPr>
              <a:t>Směrnice MŠ ČSR ze dne 8. dubna 1970, čj. 14550/70-II/3a. Věstník MŠ a MK ČSR, </a:t>
            </a:r>
            <a:r>
              <a:rPr lang="cs-CZ" sz="1200" i="1" dirty="0" smtClean="0">
                <a:latin typeface="Georgia" pitchFamily="18" charset="0"/>
              </a:rPr>
              <a:t>30</a:t>
            </a:r>
            <a:r>
              <a:rPr lang="cs-CZ" sz="1200" dirty="0" smtClean="0">
                <a:latin typeface="Georgia" pitchFamily="18" charset="0"/>
              </a:rPr>
              <a:t>, 1970, s. 21.</a:t>
            </a:r>
          </a:p>
          <a:p>
            <a:r>
              <a:rPr lang="cs-CZ" sz="1000" i="1" dirty="0" smtClean="0">
                <a:latin typeface="Georgia" pitchFamily="18" charset="0"/>
              </a:rPr>
              <a:t>Referent: dr. J. Pfaifr, telefon 53 16 51, linka 215</a:t>
            </a:r>
          </a:p>
          <a:p>
            <a:endParaRPr lang="cs-CZ" sz="1000" i="1" dirty="0" smtClean="0">
              <a:latin typeface="Georgia" pitchFamily="18" charset="0"/>
            </a:endParaRPr>
          </a:p>
          <a:p>
            <a:pPr>
              <a:buFont typeface="Arial" pitchFamily="34" charset="0"/>
              <a:buChar char="•"/>
              <a:tabLst>
                <a:tab pos="266700" algn="l"/>
              </a:tabLst>
            </a:pPr>
            <a:r>
              <a:rPr lang="cs-CZ" sz="1400" dirty="0" smtClean="0">
                <a:latin typeface="Georgia" pitchFamily="18" charset="0"/>
              </a:rPr>
              <a:t>     vytvořit podmínky pro studium dětí dělnické třídy</a:t>
            </a:r>
          </a:p>
          <a:p>
            <a:pPr>
              <a:buFont typeface="Arial" pitchFamily="34" charset="0"/>
              <a:buChar char="•"/>
              <a:tabLst>
                <a:tab pos="266700" algn="l"/>
              </a:tabLst>
            </a:pPr>
            <a:r>
              <a:rPr lang="cs-CZ" sz="1400" dirty="0" smtClean="0">
                <a:latin typeface="Georgia" pitchFamily="18" charset="0"/>
              </a:rPr>
              <a:t>     významné ovlivnění sociální skladby středoškolských, tedy i gymnaziálních studentů</a:t>
            </a:r>
          </a:p>
          <a:p>
            <a:pPr>
              <a:buFont typeface="Arial" pitchFamily="34" charset="0"/>
              <a:buChar char="•"/>
            </a:pPr>
            <a:r>
              <a:rPr lang="cs-CZ" sz="1400" dirty="0" smtClean="0">
                <a:latin typeface="Georgia" pitchFamily="18" charset="0"/>
              </a:rPr>
              <a:t>     ke studiu přijímání studenti nejen podle studijních výsledků ze základní školy a podle výsledků</a:t>
            </a:r>
          </a:p>
          <a:p>
            <a:r>
              <a:rPr lang="cs-CZ" sz="1400" dirty="0" smtClean="0">
                <a:latin typeface="Georgia" pitchFamily="18" charset="0"/>
              </a:rPr>
              <a:t>       přijímací zkoušky, ale i podle tzv. komplexního hodnocení ředitele základní školy</a:t>
            </a:r>
          </a:p>
          <a:p>
            <a:pPr>
              <a:buFont typeface="Arial" pitchFamily="34" charset="0"/>
              <a:buChar char="•"/>
              <a:tabLst>
                <a:tab pos="266700" algn="l"/>
              </a:tabLst>
            </a:pPr>
            <a:r>
              <a:rPr lang="cs-CZ" sz="1400" dirty="0" smtClean="0">
                <a:latin typeface="Georgia" pitchFamily="18" charset="0"/>
              </a:rPr>
              <a:t>     toto hodnocení zohledňovalo nejen dosavadní studijní výsledky, ale zejména politickou</a:t>
            </a:r>
          </a:p>
          <a:p>
            <a:r>
              <a:rPr lang="cs-CZ" sz="1400" dirty="0" smtClean="0">
                <a:latin typeface="Georgia" pitchFamily="18" charset="0"/>
              </a:rPr>
              <a:t>      angažovanost uchazeče a jeho rodičů, uzavíralo se doporučením či nedoporučením ke studiu</a:t>
            </a:r>
          </a:p>
          <a:p>
            <a:pPr>
              <a:buFont typeface="Arial" pitchFamily="34" charset="0"/>
              <a:buChar char="•"/>
              <a:tabLst>
                <a:tab pos="266700" algn="l"/>
              </a:tabLst>
            </a:pPr>
            <a:r>
              <a:rPr lang="cs-CZ" sz="1400" dirty="0" smtClean="0">
                <a:latin typeface="Georgia" pitchFamily="18" charset="0"/>
              </a:rPr>
              <a:t> 	tyto směrnice přikazovaly řediteli střední školy dodržet při přijímacím řízení tzv. směrná čísla</a:t>
            </a:r>
          </a:p>
          <a:p>
            <a:pPr>
              <a:tabLst>
                <a:tab pos="266700" algn="l"/>
              </a:tabLst>
            </a:pPr>
            <a:r>
              <a:rPr lang="cs-CZ" sz="1400" dirty="0" smtClean="0">
                <a:latin typeface="Georgia" pitchFamily="18" charset="0"/>
              </a:rPr>
              <a:t>       a dbát na to, aby sociální skladba studentů odpovídala poměru, v jakém jsou v celkovém počtu</a:t>
            </a:r>
          </a:p>
          <a:p>
            <a:pPr>
              <a:tabLst>
                <a:tab pos="266700" algn="l"/>
              </a:tabLst>
            </a:pPr>
            <a:r>
              <a:rPr lang="cs-CZ" sz="1400" dirty="0" smtClean="0">
                <a:latin typeface="Georgia" pitchFamily="18" charset="0"/>
              </a:rPr>
              <a:t>  	obyvatel ČSR zastoupeni dělníci, pracující rolníci a ostatní sociální skupiny</a:t>
            </a:r>
          </a:p>
          <a:p>
            <a:pPr>
              <a:buFont typeface="Arial" pitchFamily="34" charset="0"/>
              <a:buChar char="•"/>
              <a:tabLst>
                <a:tab pos="266700" algn="l"/>
              </a:tabLst>
            </a:pPr>
            <a:r>
              <a:rPr lang="cs-CZ" sz="1400" dirty="0" smtClean="0">
                <a:latin typeface="Georgia" pitchFamily="18" charset="0"/>
              </a:rPr>
              <a:t> 	přednostně přijímáni uchazeči z hospodářsky méně vyvinutých okresů a oblastí</a:t>
            </a:r>
          </a:p>
          <a:p>
            <a:pPr>
              <a:buFont typeface="Arial" pitchFamily="34" charset="0"/>
              <a:buChar char="•"/>
            </a:pPr>
            <a:r>
              <a:rPr lang="cs-CZ" sz="1400" dirty="0" smtClean="0">
                <a:latin typeface="Georgia" pitchFamily="18" charset="0"/>
              </a:rPr>
              <a:t>     při rovnocenném plnění podmínek měla být dána přednost uchazečům z praxe</a:t>
            </a:r>
          </a:p>
          <a:p>
            <a:pPr>
              <a:buFont typeface="Arial" pitchFamily="34" charset="0"/>
              <a:buChar char="•"/>
            </a:pPr>
            <a:r>
              <a:rPr lang="cs-CZ" sz="1400" dirty="0" smtClean="0">
                <a:latin typeface="Georgia" pitchFamily="18" charset="0"/>
              </a:rPr>
              <a:t>     </a:t>
            </a:r>
            <a:r>
              <a:rPr lang="cs-CZ" sz="1400" dirty="0" smtClean="0">
                <a:solidFill>
                  <a:srgbClr val="0070C0"/>
                </a:solidFill>
                <a:latin typeface="Georgia" pitchFamily="18" charset="0"/>
              </a:rPr>
              <a:t>uplatněná třídní kritéria fakticky nahrazovala kritéria prospěchová a ve svém důsledku </a:t>
            </a:r>
          </a:p>
          <a:p>
            <a:r>
              <a:rPr lang="cs-CZ" sz="1400" dirty="0" smtClean="0">
                <a:latin typeface="Georgia" pitchFamily="18" charset="0"/>
              </a:rPr>
              <a:t>       </a:t>
            </a:r>
            <a:r>
              <a:rPr lang="cs-CZ" sz="1400" dirty="0" smtClean="0">
                <a:solidFill>
                  <a:srgbClr val="0070C0"/>
                </a:solidFill>
                <a:latin typeface="Georgia" pitchFamily="18" charset="0"/>
              </a:rPr>
              <a:t>diskriminovala děti politicky nepohodlných, ale i jen neangažovaných rodičů</a:t>
            </a:r>
          </a:p>
          <a:p>
            <a:endParaRPr lang="cs-CZ" sz="1600" dirty="0">
              <a:latin typeface="Georgia" pitchFamily="18"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395536" y="836712"/>
            <a:ext cx="8568952" cy="5201424"/>
          </a:xfrm>
          <a:prstGeom prst="rect">
            <a:avLst/>
          </a:prstGeom>
          <a:noFill/>
        </p:spPr>
        <p:txBody>
          <a:bodyPr wrap="square" rtlCol="0">
            <a:spAutoFit/>
          </a:bodyPr>
          <a:lstStyle/>
          <a:p>
            <a:r>
              <a:rPr lang="cs-CZ" sz="3200" dirty="0" smtClean="0">
                <a:solidFill>
                  <a:srgbClr val="FF0000"/>
                </a:solidFill>
                <a:latin typeface="Georgia" pitchFamily="18" charset="0"/>
              </a:rPr>
              <a:t>1973 </a:t>
            </a:r>
          </a:p>
          <a:p>
            <a:r>
              <a:rPr lang="cs-CZ" sz="1400" dirty="0" smtClean="0">
                <a:latin typeface="Georgia" pitchFamily="18" charset="0"/>
              </a:rPr>
              <a:t>Dobrou pověst existujících gymnázií vážně poškodily tzv. </a:t>
            </a:r>
            <a:r>
              <a:rPr lang="cs-CZ" sz="1600" i="1" dirty="0" smtClean="0">
                <a:solidFill>
                  <a:srgbClr val="0070C0"/>
                </a:solidFill>
                <a:latin typeface="Georgia" pitchFamily="18" charset="0"/>
              </a:rPr>
              <a:t>internátní střední školy pro pracující,</a:t>
            </a:r>
          </a:p>
          <a:p>
            <a:r>
              <a:rPr lang="cs-CZ" sz="1400" dirty="0" smtClean="0">
                <a:latin typeface="Georgia" pitchFamily="18" charset="0"/>
              </a:rPr>
              <a:t>které byly zřízeny jako školy gymnaziálního typu ve školním roce 1973/1974 </a:t>
            </a:r>
          </a:p>
          <a:p>
            <a:r>
              <a:rPr lang="cs-CZ" sz="1400" dirty="0" smtClean="0">
                <a:solidFill>
                  <a:srgbClr val="0070C0"/>
                </a:solidFill>
                <a:latin typeface="Georgia" pitchFamily="18" charset="0"/>
              </a:rPr>
              <a:t>Směrnice MŠ o zřizování a organizaci internátních středních škol pro pracující  </a:t>
            </a:r>
            <a:r>
              <a:rPr lang="cs-CZ" sz="1400" dirty="0" smtClean="0">
                <a:solidFill>
                  <a:srgbClr val="FF0000"/>
                </a:solidFill>
                <a:latin typeface="Georgia" pitchFamily="18" charset="0"/>
              </a:rPr>
              <a:t>(</a:t>
            </a:r>
            <a:r>
              <a:rPr lang="cs-CZ" sz="1200" dirty="0" smtClean="0">
                <a:solidFill>
                  <a:srgbClr val="FF0000"/>
                </a:solidFill>
                <a:latin typeface="Georgia" pitchFamily="18" charset="0"/>
              </a:rPr>
              <a:t>Čj. 16 664/73-210)</a:t>
            </a:r>
          </a:p>
          <a:p>
            <a:pPr>
              <a:buFont typeface="Arial" pitchFamily="34" charset="0"/>
              <a:buChar char="•"/>
            </a:pPr>
            <a:r>
              <a:rPr lang="cs-CZ" sz="1400" dirty="0" smtClean="0">
                <a:latin typeface="Georgia" pitchFamily="18" charset="0"/>
              </a:rPr>
              <a:t>    navázaly na tradici Akademických dělnických kurzů z 50. let</a:t>
            </a:r>
          </a:p>
          <a:p>
            <a:pPr>
              <a:buFont typeface="Arial" pitchFamily="34" charset="0"/>
              <a:buChar char="•"/>
            </a:pPr>
            <a:r>
              <a:rPr lang="cs-CZ" sz="1400" dirty="0" smtClean="0">
                <a:latin typeface="Georgia" pitchFamily="18" charset="0"/>
              </a:rPr>
              <a:t>    určeny pro přípravu mladých nadaných, odborně a politicky vyspělých dělníků a rolníků ke </a:t>
            </a:r>
          </a:p>
          <a:p>
            <a:r>
              <a:rPr lang="cs-CZ" sz="1400" dirty="0" smtClean="0">
                <a:latin typeface="Georgia" pitchFamily="18" charset="0"/>
              </a:rPr>
              <a:t>      studiu na vysokých školách</a:t>
            </a:r>
          </a:p>
          <a:p>
            <a:pPr>
              <a:buFont typeface="Arial" pitchFamily="34" charset="0"/>
              <a:buChar char="•"/>
            </a:pPr>
            <a:r>
              <a:rPr lang="cs-CZ" sz="1400" dirty="0" smtClean="0">
                <a:latin typeface="Georgia" pitchFamily="18" charset="0"/>
              </a:rPr>
              <a:t>    výběr uchazečů podle následujících kritérií:</a:t>
            </a:r>
          </a:p>
          <a:p>
            <a:pPr marL="800100" lvl="1" indent="-342900">
              <a:buFont typeface="+mj-lt"/>
              <a:buAutoNum type="alphaLcParenR"/>
            </a:pPr>
            <a:r>
              <a:rPr lang="cs-CZ" sz="1200" dirty="0" smtClean="0">
                <a:latin typeface="Georgia" pitchFamily="18" charset="0"/>
              </a:rPr>
              <a:t>politická a společenská aktivita		</a:t>
            </a:r>
          </a:p>
          <a:p>
            <a:pPr marL="800100" lvl="1" indent="-342900">
              <a:buFont typeface="+mj-lt"/>
              <a:buAutoNum type="alphaLcParenR"/>
            </a:pPr>
            <a:r>
              <a:rPr lang="cs-CZ" sz="1200" dirty="0" smtClean="0">
                <a:latin typeface="Georgia" pitchFamily="18" charset="0"/>
              </a:rPr>
              <a:t> vztah k práci a plnění povinností na pracovišti</a:t>
            </a:r>
          </a:p>
          <a:p>
            <a:pPr marL="800100" lvl="1" indent="-342900">
              <a:buFont typeface="+mj-lt"/>
              <a:buAutoNum type="alphaLcParenR"/>
            </a:pPr>
            <a:r>
              <a:rPr lang="cs-CZ" sz="1200" dirty="0" smtClean="0">
                <a:latin typeface="Georgia" pitchFamily="18" charset="0"/>
              </a:rPr>
              <a:t> vztah k pracovnímu kolektivu a společnosti</a:t>
            </a:r>
          </a:p>
          <a:p>
            <a:pPr marL="800100" lvl="1" indent="-342900">
              <a:buFont typeface="+mj-lt"/>
              <a:buAutoNum type="alphaLcParenR"/>
            </a:pPr>
            <a:r>
              <a:rPr lang="cs-CZ" sz="1200" dirty="0" smtClean="0">
                <a:latin typeface="Georgia" pitchFamily="18" charset="0"/>
              </a:rPr>
              <a:t> občansko-politický a morální profil uchazeče</a:t>
            </a:r>
          </a:p>
          <a:p>
            <a:pPr marL="800100" lvl="1" indent="-342900">
              <a:buFont typeface="+mj-lt"/>
              <a:buAutoNum type="alphaLcParenR"/>
            </a:pPr>
            <a:r>
              <a:rPr lang="cs-CZ" sz="1200" dirty="0" smtClean="0">
                <a:latin typeface="Georgia" pitchFamily="18" charset="0"/>
              </a:rPr>
              <a:t> předpoklady pro úspěšné studium na vysoké škole</a:t>
            </a:r>
          </a:p>
          <a:p>
            <a:pPr marL="0" lvl="1">
              <a:buFont typeface="Arial" pitchFamily="34" charset="0"/>
              <a:buChar char="•"/>
            </a:pPr>
            <a:r>
              <a:rPr lang="cs-CZ" sz="1400" dirty="0" smtClean="0">
                <a:latin typeface="Georgia" pitchFamily="18" charset="0"/>
              </a:rPr>
              <a:t>    studium na školách bylo ukončeno maturitou</a:t>
            </a:r>
          </a:p>
          <a:p>
            <a:pPr marL="0" lvl="1">
              <a:buFont typeface="Arial" pitchFamily="34" charset="0"/>
              <a:buChar char="•"/>
            </a:pPr>
            <a:r>
              <a:rPr lang="cs-CZ" sz="1400" dirty="0" smtClean="0">
                <a:solidFill>
                  <a:srgbClr val="FF0000"/>
                </a:solidFill>
                <a:latin typeface="Georgia" pitchFamily="18" charset="0"/>
              </a:rPr>
              <a:t>    internátní  střední školy pro pracující byly jednoleté!!!</a:t>
            </a:r>
          </a:p>
          <a:p>
            <a:pPr marL="0" lvl="1">
              <a:buFont typeface="Arial" pitchFamily="34" charset="0"/>
              <a:buChar char="•"/>
            </a:pPr>
            <a:r>
              <a:rPr lang="cs-CZ" sz="1400" dirty="0" smtClean="0">
                <a:solidFill>
                  <a:srgbClr val="FF0000"/>
                </a:solidFill>
                <a:latin typeface="Georgia" pitchFamily="18" charset="0"/>
              </a:rPr>
              <a:t>    jejich absolventi byli přijímáni na vysoké škole bez přijímací zkoušky!!!</a:t>
            </a:r>
          </a:p>
          <a:p>
            <a:pPr marL="0" lvl="1">
              <a:buFont typeface="Arial" pitchFamily="34" charset="0"/>
              <a:buChar char="•"/>
            </a:pPr>
            <a:r>
              <a:rPr lang="cs-CZ" sz="1400" dirty="0" smtClean="0">
                <a:latin typeface="Georgia" pitchFamily="18" charset="0"/>
              </a:rPr>
              <a:t>    absolventům těchto škol studují m na vysoké škole byla poskytnuta vysoká stipendia a  další významné</a:t>
            </a:r>
          </a:p>
          <a:p>
            <a:pPr marL="0" lvl="1"/>
            <a:r>
              <a:rPr lang="cs-CZ" sz="1400" dirty="0" smtClean="0">
                <a:latin typeface="Georgia" pitchFamily="18" charset="0"/>
              </a:rPr>
              <a:t>     finanční výhody</a:t>
            </a:r>
          </a:p>
          <a:p>
            <a:pPr marL="0" lvl="1">
              <a:buFont typeface="Arial" pitchFamily="34" charset="0"/>
              <a:buChar char="•"/>
            </a:pPr>
            <a:r>
              <a:rPr lang="cs-CZ" sz="1400" dirty="0" smtClean="0">
                <a:latin typeface="Georgia" pitchFamily="18" charset="0"/>
              </a:rPr>
              <a:t>    internátní střední školy pro pracující existovaly 11 let a byly zrušeny školským zákonem z roku 1984</a:t>
            </a:r>
          </a:p>
          <a:p>
            <a:pPr marL="0" lvl="1">
              <a:buFont typeface="Arial" pitchFamily="34" charset="0"/>
              <a:buChar char="•"/>
            </a:pPr>
            <a:r>
              <a:rPr lang="cs-CZ" sz="1400" dirty="0" smtClean="0">
                <a:latin typeface="Georgia" pitchFamily="18" charset="0"/>
              </a:rPr>
              <a:t>    ve školním roce 1975/1976 bylo podobným způsobem ošetřeno úplné středoškolské vzdělávání  pro</a:t>
            </a:r>
          </a:p>
          <a:p>
            <a:pPr marL="0" lvl="1"/>
            <a:r>
              <a:rPr lang="cs-CZ" sz="1400" dirty="0" smtClean="0">
                <a:latin typeface="Georgia" pitchFamily="18" charset="0"/>
              </a:rPr>
              <a:t>     příslušníky  Sboru národní bezpečnosti (SNB) a vojáky vojsk ministerstva vnitra</a:t>
            </a:r>
          </a:p>
          <a:p>
            <a:pPr marL="0" lvl="1">
              <a:buFont typeface="Arial" pitchFamily="34" charset="0"/>
              <a:buChar char="•"/>
            </a:pPr>
            <a:r>
              <a:rPr lang="cs-CZ" sz="1400" dirty="0" smtClean="0">
                <a:latin typeface="Georgia" pitchFamily="18" charset="0"/>
              </a:rPr>
              <a:t>   forma dvouletých kurzů, které je měly připravit ke složení externí  maturity na gymnáziu</a:t>
            </a:r>
          </a:p>
          <a:p>
            <a:pPr marL="0" lvl="1">
              <a:buFont typeface="Arial" pitchFamily="34" charset="0"/>
              <a:buChar char="•"/>
            </a:pPr>
            <a:r>
              <a:rPr lang="cs-CZ" sz="1400" dirty="0" smtClean="0">
                <a:latin typeface="Georgia" pitchFamily="18" charset="0"/>
              </a:rPr>
              <a:t>   kurzy měly formu konzultací a soustředění (konzultace 10 hodin týdně, soustředění 2 týdny každý rok)</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Obdélník 2"/>
          <p:cNvSpPr/>
          <p:nvPr/>
        </p:nvSpPr>
        <p:spPr>
          <a:xfrm>
            <a:off x="539552" y="836712"/>
            <a:ext cx="8208912" cy="3600986"/>
          </a:xfrm>
          <a:prstGeom prst="rect">
            <a:avLst/>
          </a:prstGeom>
        </p:spPr>
        <p:txBody>
          <a:bodyPr wrap="square">
            <a:spAutoFit/>
          </a:bodyPr>
          <a:lstStyle/>
          <a:p>
            <a:pPr>
              <a:defRPr/>
            </a:pPr>
            <a:r>
              <a:rPr lang="cs-CZ" sz="3200" dirty="0" smtClean="0">
                <a:solidFill>
                  <a:srgbClr val="FF0000"/>
                </a:solidFill>
                <a:latin typeface="Georgia" pitchFamily="18" charset="0"/>
              </a:rPr>
              <a:t>1976</a:t>
            </a:r>
          </a:p>
          <a:p>
            <a:pPr>
              <a:defRPr/>
            </a:pPr>
            <a:r>
              <a:rPr lang="cs-CZ" sz="1600" dirty="0" smtClean="0">
                <a:solidFill>
                  <a:srgbClr val="0070C0"/>
                </a:solidFill>
                <a:latin typeface="Georgia" pitchFamily="18" charset="0"/>
              </a:rPr>
              <a:t>„Další rozvoj československé výchovně vzdělávací soustavy.“</a:t>
            </a:r>
            <a:r>
              <a:rPr lang="cs-CZ" sz="1600" dirty="0" smtClean="0">
                <a:latin typeface="Georgia" pitchFamily="18" charset="0"/>
              </a:rPr>
              <a:t> </a:t>
            </a:r>
          </a:p>
          <a:p>
            <a:pPr>
              <a:buFont typeface="Arial" pitchFamily="34" charset="0"/>
              <a:buChar char="•"/>
              <a:defRPr/>
            </a:pPr>
            <a:r>
              <a:rPr lang="cs-CZ" sz="1600" dirty="0" smtClean="0">
                <a:latin typeface="Georgia" pitchFamily="18" charset="0"/>
              </a:rPr>
              <a:t>     v tomto dokumentu opět zkrácena základní škola na osmiletou</a:t>
            </a:r>
          </a:p>
          <a:p>
            <a:pPr>
              <a:buFont typeface="Arial" pitchFamily="34" charset="0"/>
              <a:buChar char="•"/>
              <a:defRPr/>
            </a:pPr>
            <a:r>
              <a:rPr lang="cs-CZ" sz="1600" dirty="0" smtClean="0">
                <a:latin typeface="Georgia" pitchFamily="18" charset="0"/>
              </a:rPr>
              <a:t>     všeobecná školní docházka prodloužena na deset let </a:t>
            </a:r>
          </a:p>
          <a:p>
            <a:pPr>
              <a:buFont typeface="Arial" pitchFamily="34" charset="0"/>
              <a:buChar char="•"/>
              <a:defRPr/>
            </a:pPr>
            <a:r>
              <a:rPr lang="cs-CZ" sz="1600" dirty="0" smtClean="0">
                <a:latin typeface="Georgia" pitchFamily="18" charset="0"/>
              </a:rPr>
              <a:t>     od roku 1977 vydávány nové učebnice matematiky pro gymnázia</a:t>
            </a:r>
          </a:p>
          <a:p>
            <a:pPr>
              <a:defRPr/>
            </a:pPr>
            <a:endParaRPr lang="cs-CZ" sz="1600" dirty="0" smtClean="0">
              <a:latin typeface="Georgia" pitchFamily="18" charset="0"/>
            </a:endParaRPr>
          </a:p>
          <a:p>
            <a:pPr>
              <a:defRPr/>
            </a:pPr>
            <a:r>
              <a:rPr lang="cs-CZ" sz="1600" dirty="0" smtClean="0">
                <a:latin typeface="Georgia" pitchFamily="18" charset="0"/>
              </a:rPr>
              <a:t>Program stranické a státní politiky vytvořit dělnické třídě podmínky pro dosažení úplného středního vzdělání byl řešen zásadně, a sice </a:t>
            </a:r>
            <a:r>
              <a:rPr lang="cs-CZ" sz="1600" dirty="0" smtClean="0">
                <a:solidFill>
                  <a:srgbClr val="FF0000"/>
                </a:solidFill>
                <a:latin typeface="Georgia" pitchFamily="18" charset="0"/>
              </a:rPr>
              <a:t>zrovnoprávněním všech tří proudů středního vzdělání</a:t>
            </a:r>
            <a:r>
              <a:rPr lang="cs-CZ" sz="1600" dirty="0" smtClean="0">
                <a:latin typeface="Georgia" pitchFamily="18" charset="0"/>
              </a:rPr>
              <a:t> co se týče jejich výstupů. Absolventi všech tří typů středních škol (gymnázia, střední odborné školy, střední odborná učiliště) mohli ukončit studium maturitou.</a:t>
            </a:r>
          </a:p>
          <a:p>
            <a:pPr>
              <a:defRPr/>
            </a:pPr>
            <a:endParaRPr lang="cs-CZ" sz="1200" dirty="0" smtClean="0">
              <a:latin typeface="Georgia" pitchFamily="18" charset="0"/>
            </a:endParaRPr>
          </a:p>
          <a:p>
            <a:pPr>
              <a:defRPr/>
            </a:pPr>
            <a:endParaRPr lang="cs-CZ" sz="1200" dirty="0" smtClean="0">
              <a:latin typeface="Georgia" pitchFamily="18" charset="0"/>
            </a:endParaRPr>
          </a:p>
          <a:p>
            <a:pPr>
              <a:defRPr/>
            </a:pPr>
            <a:endParaRPr lang="cs-CZ" sz="1200"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4" name="TextovéPole 3"/>
          <p:cNvSpPr txBox="1"/>
          <p:nvPr/>
        </p:nvSpPr>
        <p:spPr>
          <a:xfrm>
            <a:off x="683568" y="836712"/>
            <a:ext cx="7988084" cy="4739759"/>
          </a:xfrm>
          <a:prstGeom prst="rect">
            <a:avLst/>
          </a:prstGeom>
          <a:noFill/>
        </p:spPr>
        <p:txBody>
          <a:bodyPr wrap="none" rtlCol="0">
            <a:spAutoFit/>
          </a:bodyPr>
          <a:lstStyle/>
          <a:p>
            <a:pPr marL="342900" indent="-342900"/>
            <a:r>
              <a:rPr lang="cs-CZ" sz="3200" dirty="0" smtClean="0">
                <a:solidFill>
                  <a:srgbClr val="FF0000"/>
                </a:solidFill>
                <a:latin typeface="Georgia" pitchFamily="18" charset="0"/>
              </a:rPr>
              <a:t>1979		</a:t>
            </a:r>
            <a:r>
              <a:rPr lang="cs-CZ" sz="2000" dirty="0" smtClean="0">
                <a:solidFill>
                  <a:srgbClr val="FF0000"/>
                </a:solidFill>
                <a:latin typeface="Georgia" pitchFamily="18" charset="0"/>
              </a:rPr>
              <a:t>Experimentální učební plán gymnázia</a:t>
            </a:r>
          </a:p>
          <a:p>
            <a:pPr marL="342900" indent="-342900"/>
            <a:r>
              <a:rPr lang="cs-CZ" sz="1200" i="1" dirty="0" smtClean="0">
                <a:latin typeface="Georgia" pitchFamily="18" charset="0"/>
              </a:rPr>
              <a:t>Souhlas s experimentálním ověřováním udělilo MŠ ČSR a MŠ SSR dopisem čj. 15 602/1978-211 ze dne 28. 11. 1978</a:t>
            </a:r>
          </a:p>
          <a:p>
            <a:pPr marL="342900" indent="-342900"/>
            <a:endParaRPr lang="cs-CZ" sz="1200" i="1" dirty="0" smtClean="0">
              <a:latin typeface="Georgia" pitchFamily="18" charset="0"/>
            </a:endParaRPr>
          </a:p>
          <a:p>
            <a:pPr defTabSz="360000"/>
            <a:r>
              <a:rPr lang="cs-CZ" sz="1200" u="sng" dirty="0" smtClean="0">
                <a:latin typeface="Georgia" pitchFamily="18" charset="0"/>
              </a:rPr>
              <a:t>Předmět/Ročník					1		2		3		4		Celkem	</a:t>
            </a:r>
            <a:r>
              <a:rPr lang="cs-CZ" sz="1200" dirty="0" smtClean="0">
                <a:latin typeface="Georgia" pitchFamily="18" charset="0"/>
              </a:rPr>
              <a:t>		</a:t>
            </a:r>
          </a:p>
          <a:p>
            <a:pPr defTabSz="360000"/>
            <a:r>
              <a:rPr lang="cs-CZ" sz="1200" dirty="0" smtClean="0">
                <a:latin typeface="Georgia" pitchFamily="18" charset="0"/>
              </a:rPr>
              <a:t>Český jazyk a literatura				3		3		3		3		12				</a:t>
            </a:r>
          </a:p>
          <a:p>
            <a:pPr defTabSz="360000"/>
            <a:r>
              <a:rPr lang="cs-CZ" sz="1200" dirty="0" smtClean="0">
                <a:latin typeface="Georgia" pitchFamily="18" charset="0"/>
              </a:rPr>
              <a:t>Ruský jazyk						3		3		3		3		12				</a:t>
            </a:r>
          </a:p>
          <a:p>
            <a:pPr defTabSz="360000"/>
            <a:r>
              <a:rPr lang="cs-CZ" sz="1200" dirty="0" smtClean="0">
                <a:latin typeface="Georgia" pitchFamily="18" charset="0"/>
              </a:rPr>
              <a:t>Další živý jazyk						3		3		3		3		12				</a:t>
            </a:r>
          </a:p>
          <a:p>
            <a:pPr defTabSz="360000"/>
            <a:r>
              <a:rPr lang="cs-CZ" sz="1200" dirty="0" smtClean="0">
                <a:latin typeface="Georgia" pitchFamily="18" charset="0"/>
              </a:rPr>
              <a:t>Občanská nauka					-		-		2		2	  	  4				</a:t>
            </a:r>
          </a:p>
          <a:p>
            <a:pPr defTabSz="360000"/>
            <a:r>
              <a:rPr lang="cs-CZ" sz="1200" dirty="0" smtClean="0">
                <a:latin typeface="Georgia" pitchFamily="18" charset="0"/>
              </a:rPr>
              <a:t>Dějepis							2		2		2		-		  6				</a:t>
            </a:r>
          </a:p>
          <a:p>
            <a:pPr defTabSz="360000"/>
            <a:r>
              <a:rPr lang="cs-CZ" sz="1200" dirty="0" smtClean="0">
                <a:latin typeface="Georgia" pitchFamily="18" charset="0"/>
              </a:rPr>
              <a:t>Zeměpis							3		2		-		-	  	  5				</a:t>
            </a:r>
          </a:p>
          <a:p>
            <a:pPr defTabSz="360000"/>
            <a:r>
              <a:rPr lang="cs-CZ" sz="1200" dirty="0" smtClean="0">
                <a:solidFill>
                  <a:srgbClr val="0070C0"/>
                </a:solidFill>
                <a:latin typeface="Georgia" pitchFamily="18" charset="0"/>
              </a:rPr>
              <a:t>Matematika						4		5		4		5		18</a:t>
            </a:r>
            <a:r>
              <a:rPr lang="cs-CZ" sz="1200" dirty="0" smtClean="0">
                <a:latin typeface="Georgia" pitchFamily="18" charset="0"/>
              </a:rPr>
              <a:t>				</a:t>
            </a:r>
          </a:p>
          <a:p>
            <a:pPr defTabSz="360000"/>
            <a:r>
              <a:rPr lang="cs-CZ" sz="1200" dirty="0" smtClean="0">
                <a:latin typeface="Georgia" pitchFamily="18" charset="0"/>
              </a:rPr>
              <a:t>Fyzika							3		3		3		4		13				</a:t>
            </a:r>
          </a:p>
          <a:p>
            <a:pPr defTabSz="360000"/>
            <a:r>
              <a:rPr lang="cs-CZ" sz="1200" dirty="0" smtClean="0">
                <a:latin typeface="Georgia" pitchFamily="18" charset="0"/>
              </a:rPr>
              <a:t>Chemie							3		3		3		-	  	  9				</a:t>
            </a:r>
          </a:p>
          <a:p>
            <a:pPr defTabSz="360000"/>
            <a:r>
              <a:rPr lang="cs-CZ" sz="1200" dirty="0" smtClean="0">
                <a:latin typeface="Georgia" pitchFamily="18" charset="0"/>
              </a:rPr>
              <a:t>Biologie 							3		3		3		-	 	  9				</a:t>
            </a:r>
          </a:p>
          <a:p>
            <a:pPr defTabSz="360000"/>
            <a:r>
              <a:rPr lang="cs-CZ" sz="1200" dirty="0" smtClean="0">
                <a:latin typeface="Georgia" pitchFamily="18" charset="0"/>
              </a:rPr>
              <a:t>Tělesná výchova					2		2		2		2		  8</a:t>
            </a:r>
          </a:p>
          <a:p>
            <a:pPr defTabSz="360000"/>
            <a:r>
              <a:rPr lang="cs-CZ" sz="1200" dirty="0" smtClean="0">
                <a:latin typeface="Georgia" pitchFamily="18" charset="0"/>
              </a:rPr>
              <a:t>Branná  výchova					1		1		-		-		  2  			</a:t>
            </a:r>
          </a:p>
          <a:p>
            <a:pPr marL="285750" indent="-285750" defTabSz="360000"/>
            <a:r>
              <a:rPr lang="cs-CZ" sz="1200" dirty="0" smtClean="0">
                <a:solidFill>
                  <a:srgbClr val="FF0000"/>
                </a:solidFill>
                <a:latin typeface="Georgia" pitchFamily="18" charset="0"/>
              </a:rPr>
              <a:t>Základy a výroby odborné přípravy		2		2		4		6		14</a:t>
            </a:r>
            <a:r>
              <a:rPr lang="cs-CZ" sz="1200" dirty="0" smtClean="0">
                <a:latin typeface="Georgia" pitchFamily="18" charset="0"/>
              </a:rPr>
              <a:t>				</a:t>
            </a:r>
          </a:p>
          <a:p>
            <a:pPr marL="285750" indent="-285750" defTabSz="360000"/>
            <a:r>
              <a:rPr lang="cs-CZ" sz="1200" u="sng" dirty="0" smtClean="0">
                <a:latin typeface="Georgia" pitchFamily="18" charset="0"/>
              </a:rPr>
              <a:t>Volitelný předmět					-		-		-		3		  3		</a:t>
            </a:r>
            <a:r>
              <a:rPr lang="cs-CZ" sz="1200" dirty="0" smtClean="0">
                <a:latin typeface="Georgia" pitchFamily="18" charset="0"/>
              </a:rPr>
              <a:t>		</a:t>
            </a:r>
          </a:p>
          <a:p>
            <a:pPr marL="285750" indent="-285750" defTabSz="360000"/>
            <a:r>
              <a:rPr lang="cs-CZ" sz="1200" dirty="0" smtClean="0">
                <a:latin typeface="Georgia" pitchFamily="18" charset="0"/>
              </a:rPr>
              <a:t>Celkem					     	       32	         32	         32	        31	        127				</a:t>
            </a:r>
          </a:p>
          <a:p>
            <a:pPr marL="285750" indent="-285750" defTabSz="360000"/>
            <a:r>
              <a:rPr lang="cs-CZ" sz="1200" dirty="0" smtClean="0">
                <a:latin typeface="Georgia" pitchFamily="18" charset="0"/>
              </a:rPr>
              <a:t>								</a:t>
            </a:r>
          </a:p>
          <a:p>
            <a:pPr marL="285750" indent="-285750" defTabSz="360000"/>
            <a:r>
              <a:rPr lang="cs-CZ" sz="1200" dirty="0" smtClean="0">
                <a:latin typeface="Georgia" pitchFamily="18" charset="0"/>
              </a:rPr>
              <a:t>Nepovinné předměty					2		2		2		2	  	8				</a:t>
            </a:r>
          </a:p>
          <a:p>
            <a:pPr marL="342900" indent="-342900"/>
            <a:endParaRPr lang="cs-CZ" sz="1200" i="1" dirty="0" smtClean="0">
              <a:latin typeface="Georgia" pitchFamily="18" charset="0"/>
            </a:endParaRPr>
          </a:p>
          <a:p>
            <a:endParaRPr lang="cs-CZ"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908720"/>
            <a:ext cx="7992888" cy="4216539"/>
          </a:xfrm>
          <a:prstGeom prst="rect">
            <a:avLst/>
          </a:prstGeom>
          <a:noFill/>
        </p:spPr>
        <p:txBody>
          <a:bodyPr wrap="square" rtlCol="0">
            <a:spAutoFit/>
          </a:bodyPr>
          <a:lstStyle/>
          <a:p>
            <a:r>
              <a:rPr lang="cs-CZ" sz="3200" dirty="0" smtClean="0">
                <a:solidFill>
                  <a:srgbClr val="FF0000"/>
                </a:solidFill>
                <a:latin typeface="Georgia" pitchFamily="18" charset="0"/>
              </a:rPr>
              <a:t>1981	   </a:t>
            </a:r>
            <a:r>
              <a:rPr lang="cs-CZ" sz="2400" dirty="0" smtClean="0">
                <a:solidFill>
                  <a:srgbClr val="FF0000"/>
                </a:solidFill>
              </a:rPr>
              <a:t> </a:t>
            </a:r>
            <a:r>
              <a:rPr lang="cs-CZ" sz="2400" dirty="0" smtClean="0">
                <a:solidFill>
                  <a:srgbClr val="FF0000"/>
                </a:solidFill>
                <a:latin typeface="Georgia" pitchFamily="18" charset="0"/>
              </a:rPr>
              <a:t>Směrnice o maturitních zkouškách</a:t>
            </a:r>
          </a:p>
          <a:p>
            <a:r>
              <a:rPr lang="cs-CZ" sz="1200" dirty="0" smtClean="0">
                <a:latin typeface="Georgia" pitchFamily="18" charset="0"/>
              </a:rPr>
              <a:t>	          Směrnice ministerstva školství České socialistické republiky o maturitních zkouškách  </a:t>
            </a:r>
          </a:p>
          <a:p>
            <a:r>
              <a:rPr lang="cs-CZ" sz="1200" dirty="0" smtClean="0">
                <a:latin typeface="Georgia" pitchFamily="18" charset="0"/>
              </a:rPr>
              <a:t>	         (č. j. 6671/81-210, ze dne 5. června 1981) </a:t>
            </a:r>
          </a:p>
          <a:p>
            <a:endParaRPr lang="cs-CZ" sz="1200" dirty="0" smtClean="0">
              <a:latin typeface="Georgia" pitchFamily="18" charset="0"/>
            </a:endParaRPr>
          </a:p>
          <a:p>
            <a:pPr defTabSz="360000"/>
            <a:r>
              <a:rPr lang="cs-CZ" dirty="0" smtClean="0">
                <a:latin typeface="Georgia" pitchFamily="18" charset="0"/>
              </a:rPr>
              <a:t>PÍSEMNÉ ZKOUŠKY</a:t>
            </a:r>
          </a:p>
          <a:p>
            <a:pPr defTabSz="360000">
              <a:buFont typeface="Arial" pitchFamily="34" charset="0"/>
              <a:buChar char="•"/>
            </a:pPr>
            <a:r>
              <a:rPr lang="cs-CZ" sz="1200" dirty="0" smtClean="0">
                <a:solidFill>
                  <a:srgbClr val="0070C0"/>
                </a:solidFill>
                <a:latin typeface="Georgia" pitchFamily="18" charset="0"/>
              </a:rPr>
              <a:t>   Vyučovací jazyk (5 h)</a:t>
            </a:r>
          </a:p>
          <a:p>
            <a:pPr defTabSz="360000">
              <a:buFont typeface="Arial" pitchFamily="34" charset="0"/>
              <a:buChar char="•"/>
            </a:pPr>
            <a:r>
              <a:rPr lang="cs-CZ" sz="1200" dirty="0" smtClean="0">
                <a:solidFill>
                  <a:srgbClr val="0070C0"/>
                </a:solidFill>
                <a:latin typeface="Georgia" pitchFamily="18" charset="0"/>
              </a:rPr>
              <a:t>   Ruský jazyk (4 h)</a:t>
            </a:r>
          </a:p>
          <a:p>
            <a:pPr defTabSz="360000">
              <a:buFont typeface="Arial" pitchFamily="34" charset="0"/>
              <a:buChar char="•"/>
            </a:pPr>
            <a:r>
              <a:rPr lang="cs-CZ" sz="1200" dirty="0" smtClean="0">
                <a:solidFill>
                  <a:srgbClr val="0070C0"/>
                </a:solidFill>
                <a:latin typeface="Georgia" pitchFamily="18" charset="0"/>
              </a:rPr>
              <a:t>   Matematika (4 h) jen na gymnáziích se zaměřením na M a M-Fy</a:t>
            </a:r>
          </a:p>
          <a:p>
            <a:pPr defTabSz="360000"/>
            <a:endParaRPr lang="cs-CZ" sz="1200" dirty="0" smtClean="0">
              <a:latin typeface="Georgia" pitchFamily="18" charset="0"/>
            </a:endParaRPr>
          </a:p>
          <a:p>
            <a:pPr defTabSz="360000"/>
            <a:r>
              <a:rPr lang="cs-CZ" dirty="0" smtClean="0">
                <a:latin typeface="Georgia" pitchFamily="18" charset="0"/>
              </a:rPr>
              <a:t>ÚSTNÍ ZKOUŠKY</a:t>
            </a:r>
          </a:p>
          <a:p>
            <a:pPr defTabSz="360000">
              <a:buFont typeface="Arial" pitchFamily="34" charset="0"/>
              <a:buChar char="•"/>
            </a:pPr>
            <a:r>
              <a:rPr lang="cs-CZ" sz="1200" dirty="0" smtClean="0">
                <a:latin typeface="Georgia" pitchFamily="18" charset="0"/>
              </a:rPr>
              <a:t>   </a:t>
            </a:r>
            <a:r>
              <a:rPr lang="cs-CZ" sz="1200" dirty="0" smtClean="0">
                <a:solidFill>
                  <a:srgbClr val="0070C0"/>
                </a:solidFill>
                <a:latin typeface="Georgia" pitchFamily="18" charset="0"/>
              </a:rPr>
              <a:t>Vyučovací jazyk a literatura</a:t>
            </a:r>
          </a:p>
          <a:p>
            <a:pPr defTabSz="360000">
              <a:buFont typeface="Arial" pitchFamily="34" charset="0"/>
              <a:buChar char="•"/>
            </a:pPr>
            <a:r>
              <a:rPr lang="cs-CZ" sz="1200" dirty="0" smtClean="0">
                <a:latin typeface="Georgia" pitchFamily="18" charset="0"/>
              </a:rPr>
              <a:t>   </a:t>
            </a:r>
            <a:r>
              <a:rPr lang="cs-CZ" sz="1200" dirty="0" smtClean="0">
                <a:solidFill>
                  <a:srgbClr val="0070C0"/>
                </a:solidFill>
                <a:latin typeface="Georgia" pitchFamily="18" charset="0"/>
              </a:rPr>
              <a:t>Ruský jazyk</a:t>
            </a:r>
          </a:p>
          <a:p>
            <a:pPr defTabSz="360000">
              <a:buFont typeface="Arial" pitchFamily="34" charset="0"/>
              <a:buChar char="•"/>
            </a:pPr>
            <a:r>
              <a:rPr lang="cs-CZ" sz="1200" dirty="0" smtClean="0">
                <a:solidFill>
                  <a:srgbClr val="0070C0"/>
                </a:solidFill>
                <a:latin typeface="Georgia" pitchFamily="18" charset="0"/>
              </a:rPr>
              <a:t>   Matematika (ředitel mohl povolit její nahrazení některým z předmětů: VSOP, D, Ch, Psy a Ped, CJ, La)   </a:t>
            </a:r>
          </a:p>
          <a:p>
            <a:pPr defTabSz="360000">
              <a:buFont typeface="Arial" pitchFamily="34" charset="0"/>
              <a:buChar char="•"/>
            </a:pPr>
            <a:r>
              <a:rPr lang="cs-CZ" sz="1200" dirty="0" smtClean="0">
                <a:solidFill>
                  <a:srgbClr val="0070C0"/>
                </a:solidFill>
                <a:latin typeface="Georgia" pitchFamily="18" charset="0"/>
              </a:rPr>
              <a:t>   Volitelný předmět (podle výběru žáka)</a:t>
            </a:r>
          </a:p>
          <a:p>
            <a:pPr defTabSz="360000"/>
            <a:endParaRPr lang="cs-CZ" sz="1200" dirty="0" smtClean="0">
              <a:latin typeface="Georgia" pitchFamily="18" charset="0"/>
            </a:endParaRPr>
          </a:p>
          <a:p>
            <a:pPr defTabSz="360000"/>
            <a:endParaRPr lang="cs-CZ" sz="1200" dirty="0" smtClean="0">
              <a:latin typeface="Georgia" pitchFamily="18" charset="0"/>
            </a:endParaRPr>
          </a:p>
          <a:p>
            <a:pPr defTabSz="360000"/>
            <a:endParaRPr lang="cs-CZ" sz="1200" dirty="0" smtClean="0">
              <a:latin typeface="Georgia" pitchFamily="18" charset="0"/>
            </a:endParaRPr>
          </a:p>
          <a:p>
            <a:pPr defTabSz="360000"/>
            <a:r>
              <a:rPr lang="cs-CZ" sz="1200" dirty="0" smtClean="0">
                <a:latin typeface="Georgia" pitchFamily="18" charset="0"/>
              </a:rPr>
              <a:t>                </a:t>
            </a:r>
          </a:p>
          <a:p>
            <a:pPr algn="just" defTabSz="360000"/>
            <a:r>
              <a:rPr lang="cs-CZ" sz="1000" i="1" dirty="0" smtClean="0">
                <a:solidFill>
                  <a:srgbClr val="0070C0"/>
                </a:solidFill>
                <a:latin typeface="Georgia" pitchFamily="18" charset="0"/>
              </a:rPr>
              <a:t>Zdroj: Věstník ministerstva školství a ministerstva kultury. </a:t>
            </a:r>
            <a:r>
              <a:rPr lang="cs-CZ" sz="1000" dirty="0" smtClean="0">
                <a:solidFill>
                  <a:srgbClr val="0070C0"/>
                </a:solidFill>
                <a:latin typeface="Georgia" pitchFamily="18" charset="0"/>
              </a:rPr>
              <a:t>č. j. 6671/81-210, ze dne 5. června 1981.</a:t>
            </a:r>
            <a:endParaRPr lang="cs-CZ" sz="1000" i="1" dirty="0" smtClean="0">
              <a:solidFill>
                <a:srgbClr val="0070C0"/>
              </a:solidFill>
              <a:latin typeface="Georgia" pitchFamily="18" charset="0"/>
            </a:endParaRPr>
          </a:p>
          <a:p>
            <a:pPr algn="just" defTabSz="360000"/>
            <a:endParaRPr lang="cs-CZ" sz="1000" i="1" dirty="0" smtClean="0">
              <a:solidFill>
                <a:srgbClr val="0070C0"/>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908720"/>
            <a:ext cx="7992888" cy="4770537"/>
          </a:xfrm>
          <a:prstGeom prst="rect">
            <a:avLst/>
          </a:prstGeom>
          <a:noFill/>
        </p:spPr>
        <p:txBody>
          <a:bodyPr wrap="square" rtlCol="0">
            <a:spAutoFit/>
          </a:bodyPr>
          <a:lstStyle/>
          <a:p>
            <a:r>
              <a:rPr lang="cs-CZ" sz="3200" dirty="0" smtClean="0">
                <a:solidFill>
                  <a:srgbClr val="FF0000"/>
                </a:solidFill>
                <a:latin typeface="Georgia" pitchFamily="18" charset="0"/>
              </a:rPr>
              <a:t>1983	   </a:t>
            </a:r>
            <a:r>
              <a:rPr lang="cs-CZ" sz="2400" dirty="0" smtClean="0">
                <a:solidFill>
                  <a:srgbClr val="FF0000"/>
                </a:solidFill>
              </a:rPr>
              <a:t> </a:t>
            </a:r>
            <a:r>
              <a:rPr lang="cs-CZ" sz="2400" dirty="0" smtClean="0">
                <a:solidFill>
                  <a:srgbClr val="FF0000"/>
                </a:solidFill>
                <a:latin typeface="Georgia" pitchFamily="18" charset="0"/>
              </a:rPr>
              <a:t>Směrnice o maturitních zkouškách</a:t>
            </a:r>
          </a:p>
          <a:p>
            <a:r>
              <a:rPr lang="cs-CZ" sz="1200" dirty="0" smtClean="0">
                <a:latin typeface="Georgia" pitchFamily="18" charset="0"/>
              </a:rPr>
              <a:t>	          Směrnice ministerstva školství České socialistické republiky o maturitních zkouškách v 	  	          experimentálních třídách gymnázií (</a:t>
            </a:r>
            <a:r>
              <a:rPr lang="cs-CZ" sz="1200" dirty="0" smtClean="0">
                <a:solidFill>
                  <a:srgbClr val="FF0000"/>
                </a:solidFill>
                <a:latin typeface="Georgia" pitchFamily="18" charset="0"/>
              </a:rPr>
              <a:t>Č. j. 13 612/83-210</a:t>
            </a:r>
            <a:r>
              <a:rPr lang="cs-CZ" sz="1200" dirty="0" smtClean="0">
                <a:latin typeface="Georgia" pitchFamily="18" charset="0"/>
              </a:rPr>
              <a:t>, dne 14. dubna 1983,  referent: Jaroslav 	          Láník, tel. 531651, l. 286). Tato směrnice se týkala se pouze experimentálních tříd gymnázií. 	          Postupně však byla rozšiřována na všechny ostatní školy a stala se obecnou a závaznou směrnicí.</a:t>
            </a:r>
          </a:p>
          <a:p>
            <a:pPr defTabSz="360000"/>
            <a:endParaRPr lang="cs-CZ" sz="1200" dirty="0" smtClean="0">
              <a:latin typeface="Georgia" pitchFamily="18" charset="0"/>
            </a:endParaRPr>
          </a:p>
          <a:p>
            <a:pPr defTabSz="360000"/>
            <a:r>
              <a:rPr lang="cs-CZ" dirty="0" smtClean="0">
                <a:latin typeface="Georgia" pitchFamily="18" charset="0"/>
              </a:rPr>
              <a:t>PÍSEMNÉ ZKOUŠKY</a:t>
            </a:r>
          </a:p>
          <a:p>
            <a:pPr defTabSz="360000">
              <a:buFont typeface="Arial" pitchFamily="34" charset="0"/>
              <a:buChar char="•"/>
            </a:pPr>
            <a:r>
              <a:rPr lang="cs-CZ" sz="1200" dirty="0" smtClean="0">
                <a:solidFill>
                  <a:srgbClr val="0070C0"/>
                </a:solidFill>
                <a:latin typeface="Georgia" pitchFamily="18" charset="0"/>
              </a:rPr>
              <a:t>   Vyučovací jazyk</a:t>
            </a:r>
          </a:p>
          <a:p>
            <a:pPr defTabSz="360000">
              <a:buFont typeface="Arial" pitchFamily="34" charset="0"/>
              <a:buChar char="•"/>
            </a:pPr>
            <a:r>
              <a:rPr lang="cs-CZ" sz="1200" dirty="0" smtClean="0">
                <a:solidFill>
                  <a:srgbClr val="0070C0"/>
                </a:solidFill>
                <a:latin typeface="Georgia" pitchFamily="18" charset="0"/>
              </a:rPr>
              <a:t>    Ruský jazyk</a:t>
            </a:r>
          </a:p>
          <a:p>
            <a:pPr defTabSz="360000">
              <a:buFont typeface="Arial" pitchFamily="34" charset="0"/>
              <a:buChar char="•"/>
            </a:pPr>
            <a:r>
              <a:rPr lang="cs-CZ" sz="1200" dirty="0" smtClean="0">
                <a:solidFill>
                  <a:srgbClr val="0070C0"/>
                </a:solidFill>
                <a:latin typeface="Georgia" pitchFamily="18" charset="0"/>
              </a:rPr>
              <a:t>   Matematika (3 h)</a:t>
            </a:r>
          </a:p>
          <a:p>
            <a:pPr defTabSz="360000"/>
            <a:endParaRPr lang="cs-CZ" sz="1200" dirty="0" smtClean="0">
              <a:latin typeface="Georgia" pitchFamily="18" charset="0"/>
            </a:endParaRPr>
          </a:p>
          <a:p>
            <a:pPr defTabSz="360000"/>
            <a:r>
              <a:rPr lang="cs-CZ" dirty="0" smtClean="0">
                <a:latin typeface="Georgia" pitchFamily="18" charset="0"/>
              </a:rPr>
              <a:t>ÚSTNÍ ZKOUŠKY</a:t>
            </a:r>
          </a:p>
          <a:p>
            <a:pPr defTabSz="360000">
              <a:buFont typeface="Arial" pitchFamily="34" charset="0"/>
              <a:buChar char="•"/>
            </a:pPr>
            <a:r>
              <a:rPr lang="cs-CZ" sz="1200" dirty="0" smtClean="0">
                <a:latin typeface="Georgia" pitchFamily="18" charset="0"/>
              </a:rPr>
              <a:t>   </a:t>
            </a:r>
            <a:r>
              <a:rPr lang="cs-CZ" sz="1200" dirty="0" smtClean="0">
                <a:solidFill>
                  <a:srgbClr val="0070C0"/>
                </a:solidFill>
                <a:latin typeface="Georgia" pitchFamily="18" charset="0"/>
              </a:rPr>
              <a:t>Vyučovací jazyk a literatura</a:t>
            </a:r>
          </a:p>
          <a:p>
            <a:pPr defTabSz="360000">
              <a:buFont typeface="Arial" pitchFamily="34" charset="0"/>
              <a:buChar char="•"/>
            </a:pPr>
            <a:r>
              <a:rPr lang="cs-CZ" sz="1200" dirty="0" smtClean="0">
                <a:latin typeface="Georgia" pitchFamily="18" charset="0"/>
              </a:rPr>
              <a:t>   </a:t>
            </a:r>
            <a:r>
              <a:rPr lang="cs-CZ" sz="1200" dirty="0" smtClean="0">
                <a:solidFill>
                  <a:srgbClr val="0070C0"/>
                </a:solidFill>
                <a:latin typeface="Georgia" pitchFamily="18" charset="0"/>
              </a:rPr>
              <a:t>Ruský jazyk</a:t>
            </a:r>
          </a:p>
          <a:p>
            <a:pPr defTabSz="360000">
              <a:buFont typeface="Arial" pitchFamily="34" charset="0"/>
              <a:buChar char="•"/>
            </a:pPr>
            <a:r>
              <a:rPr lang="cs-CZ" sz="1200" dirty="0" smtClean="0">
                <a:solidFill>
                  <a:srgbClr val="0070C0"/>
                </a:solidFill>
                <a:latin typeface="Georgia" pitchFamily="18" charset="0"/>
              </a:rPr>
              <a:t>   Volitelný soubor odborných předmětů</a:t>
            </a:r>
          </a:p>
          <a:p>
            <a:pPr defTabSz="360000">
              <a:buFont typeface="Arial" pitchFamily="34" charset="0"/>
              <a:buChar char="•"/>
            </a:pPr>
            <a:r>
              <a:rPr lang="cs-CZ" sz="1200" dirty="0" smtClean="0">
                <a:solidFill>
                  <a:srgbClr val="0070C0"/>
                </a:solidFill>
                <a:latin typeface="Georgia" pitchFamily="18" charset="0"/>
              </a:rPr>
              <a:t>   Volitelný předmět (fyzika, chemie, biologie, zeměpis, dějepis s občanskou naukou, další živý jazyk)</a:t>
            </a:r>
          </a:p>
          <a:p>
            <a:pPr defTabSz="360000">
              <a:buFont typeface="Arial" pitchFamily="34" charset="0"/>
              <a:buChar char="•"/>
            </a:pPr>
            <a:r>
              <a:rPr lang="cs-CZ" sz="1200" dirty="0" smtClean="0">
                <a:solidFill>
                  <a:srgbClr val="0070C0"/>
                </a:solidFill>
                <a:latin typeface="Georgia" pitchFamily="18" charset="0"/>
              </a:rPr>
              <a:t>   Matematika, jestliže písemná zkouška  byla klasifikována stupněm 5 – nedostatečný</a:t>
            </a:r>
          </a:p>
          <a:p>
            <a:pPr defTabSz="360000"/>
            <a:endParaRPr lang="cs-CZ" sz="1200" dirty="0" smtClean="0">
              <a:latin typeface="Georgia" pitchFamily="18" charset="0"/>
            </a:endParaRPr>
          </a:p>
          <a:p>
            <a:pPr defTabSz="360000"/>
            <a:endParaRPr lang="cs-CZ" sz="1200" dirty="0" smtClean="0">
              <a:latin typeface="Georgia" pitchFamily="18" charset="0"/>
            </a:endParaRPr>
          </a:p>
          <a:p>
            <a:pPr defTabSz="360000"/>
            <a:endParaRPr lang="cs-CZ" sz="1200" dirty="0" smtClean="0">
              <a:latin typeface="Georgia" pitchFamily="18" charset="0"/>
            </a:endParaRPr>
          </a:p>
          <a:p>
            <a:pPr defTabSz="360000"/>
            <a:r>
              <a:rPr lang="cs-CZ" sz="1200" dirty="0" smtClean="0">
                <a:latin typeface="Georgia" pitchFamily="18" charset="0"/>
              </a:rPr>
              <a:t>                </a:t>
            </a:r>
          </a:p>
          <a:p>
            <a:pPr algn="just" defTabSz="360000"/>
            <a:endParaRPr lang="cs-CZ" sz="1000" i="1" dirty="0" smtClean="0">
              <a:latin typeface="Georgia" pitchFamily="18" charset="0"/>
            </a:endParaRPr>
          </a:p>
          <a:p>
            <a:pPr algn="just" defTabSz="360000"/>
            <a:r>
              <a:rPr lang="cs-CZ" sz="1000" i="1" dirty="0" smtClean="0">
                <a:solidFill>
                  <a:srgbClr val="0070C0"/>
                </a:solidFill>
                <a:latin typeface="Georgia" pitchFamily="18" charset="0"/>
              </a:rPr>
              <a:t>Zdroj: Věstník ministerstva školství a ministerstva kultury. Ročník XXXIX, sešit 4-5, 20. května 1983</a:t>
            </a:r>
            <a:r>
              <a:rPr lang="cs-CZ" sz="1000" i="1" dirty="0" smtClean="0">
                <a:solidFill>
                  <a:srgbClr val="0070C0"/>
                </a:solidFill>
              </a:rPr>
              <a:t>.</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634082"/>
          </a:xfrm>
        </p:spPr>
        <p:txBody>
          <a:bodyPr>
            <a:norm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611560" y="836712"/>
            <a:ext cx="7848872" cy="5755422"/>
          </a:xfrm>
          <a:prstGeom prst="rect">
            <a:avLst/>
          </a:prstGeom>
          <a:noFill/>
        </p:spPr>
        <p:txBody>
          <a:bodyPr wrap="square" rtlCol="0">
            <a:spAutoFit/>
          </a:bodyPr>
          <a:lstStyle/>
          <a:p>
            <a:r>
              <a:rPr lang="cs-CZ" sz="3200" dirty="0" smtClean="0">
                <a:solidFill>
                  <a:srgbClr val="FF0000"/>
                </a:solidFill>
                <a:latin typeface="Georgia" pitchFamily="18" charset="0"/>
              </a:rPr>
              <a:t>1984		</a:t>
            </a:r>
            <a:r>
              <a:rPr lang="cs-CZ" sz="2400" dirty="0" smtClean="0">
                <a:solidFill>
                  <a:srgbClr val="FF0000"/>
                </a:solidFill>
                <a:latin typeface="Georgia" pitchFamily="18" charset="0"/>
              </a:rPr>
              <a:t> Školský zákon</a:t>
            </a:r>
          </a:p>
          <a:p>
            <a:r>
              <a:rPr lang="cs-CZ" sz="1200" dirty="0" smtClean="0">
                <a:latin typeface="Georgia" pitchFamily="18" charset="0"/>
              </a:rPr>
              <a:t>		(29/1984 Sb., z 22. 3. 1984, o soustavě základních a středních škol)</a:t>
            </a:r>
          </a:p>
          <a:p>
            <a:endParaRPr lang="cs-CZ" sz="1200" dirty="0" smtClean="0">
              <a:latin typeface="Georgia" pitchFamily="18" charset="0"/>
            </a:endParaRPr>
          </a:p>
          <a:p>
            <a:r>
              <a:rPr lang="cs-CZ" sz="2000" dirty="0" smtClean="0">
                <a:latin typeface="Georgia" pitchFamily="18" charset="0"/>
              </a:rPr>
              <a:t>Vyústění reformních snah 70. let</a:t>
            </a:r>
          </a:p>
          <a:p>
            <a:r>
              <a:rPr lang="cs-CZ" sz="1600" dirty="0" smtClean="0">
                <a:latin typeface="Georgia" pitchFamily="18" charset="0"/>
              </a:rPr>
              <a:t>Uzákonění nové koncepce gymnázia, byla realizována od školního roku 1984/1985. Zavádějí se v podstatě dva druhy gymnázií: </a:t>
            </a:r>
          </a:p>
          <a:p>
            <a:endParaRPr lang="cs-CZ" sz="1200" dirty="0" smtClean="0">
              <a:latin typeface="Georgia" pitchFamily="18" charset="0"/>
            </a:endParaRPr>
          </a:p>
          <a:p>
            <a:pPr defTabSz="360000">
              <a:buFont typeface="Arial" pitchFamily="34" charset="0"/>
              <a:buChar char="•"/>
            </a:pPr>
            <a:r>
              <a:rPr lang="cs-CZ" sz="1600" dirty="0" smtClean="0">
                <a:latin typeface="Georgia" pitchFamily="18" charset="0"/>
              </a:rPr>
              <a:t> </a:t>
            </a:r>
            <a:r>
              <a:rPr lang="cs-CZ" sz="2000" dirty="0" smtClean="0">
                <a:solidFill>
                  <a:srgbClr val="0070C0"/>
                </a:solidFill>
                <a:latin typeface="Georgia" pitchFamily="18" charset="0"/>
              </a:rPr>
              <a:t>gymnázium (tzv. základní)</a:t>
            </a:r>
          </a:p>
          <a:p>
            <a:pPr defTabSz="360000">
              <a:buFont typeface="Arial" pitchFamily="34" charset="0"/>
              <a:buChar char="•"/>
            </a:pPr>
            <a:r>
              <a:rPr lang="cs-CZ" sz="2000" dirty="0" smtClean="0">
                <a:solidFill>
                  <a:srgbClr val="0070C0"/>
                </a:solidFill>
                <a:latin typeface="Georgia" pitchFamily="18" charset="0"/>
              </a:rPr>
              <a:t> gymnázium se zaměřením </a:t>
            </a:r>
          </a:p>
          <a:p>
            <a:pPr defTabSz="360000"/>
            <a:endParaRPr lang="cs-CZ" sz="1200" dirty="0" smtClean="0">
              <a:latin typeface="Georgia" pitchFamily="18" charset="0"/>
            </a:endParaRPr>
          </a:p>
          <a:p>
            <a:pPr algn="just" defTabSz="360000"/>
            <a:r>
              <a:rPr lang="cs-CZ" sz="1600" dirty="0" smtClean="0">
                <a:latin typeface="Georgia" pitchFamily="18" charset="0"/>
              </a:rPr>
              <a:t>Počet typů gymnázií se zredukoval na čtyři (matematika, matematika a fyzika, programování, tělesná výchova). Větve byly zrušeny, na všech typech byla zrušena latina, pouze na základní typu jako nepovinný předmět. Estetická výchova zatlačena mezi volitelné a nepovinné předměty, povinná ruština. </a:t>
            </a:r>
            <a:r>
              <a:rPr lang="cs-CZ" sz="1600" dirty="0" smtClean="0">
                <a:solidFill>
                  <a:srgbClr val="0070C0"/>
                </a:solidFill>
                <a:latin typeface="Georgia" pitchFamily="18" charset="0"/>
              </a:rPr>
              <a:t>Tato koncepce gymnázia, která fungovala v praxi bez podstatných změn až do převratu v roce 1989, byla prosazena, přestože už na počátku 80. let bylo zřejmé, že se v důsledku jejího zavádění dostává gymnázium do vážné krize. </a:t>
            </a:r>
            <a:r>
              <a:rPr lang="cs-CZ" sz="1600" dirty="0" smtClean="0">
                <a:latin typeface="Georgia" pitchFamily="18" charset="0"/>
              </a:rPr>
              <a:t>Rozšířením vzdělávacího obsahu o odborné předměty se totiž gymnázium přiblížilo odborné škole a tím ztratilo do značné míry své specifikum. Zájem o studium na gymnáziu začal klesat, zejména u chlapců. V roce 1983 naplnily směrná čísla pouze čtyři kraje v České republice. </a:t>
            </a:r>
            <a:r>
              <a:rPr lang="cs-CZ" sz="1600" dirty="0" smtClean="0">
                <a:solidFill>
                  <a:srgbClr val="0070C0"/>
                </a:solidFill>
                <a:latin typeface="Georgia" pitchFamily="18" charset="0"/>
              </a:rPr>
              <a:t>Krize, do které se gymnázium na počátku 80. let dostalo, přetrvávala až do převratu. </a:t>
            </a:r>
          </a:p>
          <a:p>
            <a:pPr algn="just" defTabSz="360000"/>
            <a:endParaRPr lang="cs-CZ" sz="1000" i="1" dirty="0" smtClean="0">
              <a:latin typeface="Georgia" pitchFamily="18" charset="0"/>
            </a:endParaRPr>
          </a:p>
          <a:p>
            <a:pPr algn="just" defTabSz="360000"/>
            <a:r>
              <a:rPr lang="cs-CZ" sz="1000" i="1" dirty="0" smtClean="0">
                <a:solidFill>
                  <a:srgbClr val="0070C0"/>
                </a:solidFill>
                <a:latin typeface="Georgia" pitchFamily="18" charset="0"/>
              </a:rPr>
              <a:t>Zdroj: Walterová, E.: Úloha školy v rozvoji vzdělanosti. Paido, Brno 2004.</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562074"/>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755576" y="764704"/>
            <a:ext cx="7455887" cy="4924425"/>
          </a:xfrm>
          <a:prstGeom prst="rect">
            <a:avLst/>
          </a:prstGeom>
          <a:noFill/>
        </p:spPr>
        <p:txBody>
          <a:bodyPr wrap="none" rtlCol="0">
            <a:spAutoFit/>
          </a:bodyPr>
          <a:lstStyle/>
          <a:p>
            <a:pPr marL="342900" indent="-342900"/>
            <a:r>
              <a:rPr lang="cs-CZ" sz="3200" dirty="0" smtClean="0">
                <a:solidFill>
                  <a:srgbClr val="FF0000"/>
                </a:solidFill>
                <a:latin typeface="Georgia" pitchFamily="18" charset="0"/>
              </a:rPr>
              <a:t>1986</a:t>
            </a:r>
            <a:r>
              <a:rPr lang="cs-CZ" sz="1200" dirty="0" smtClean="0">
                <a:solidFill>
                  <a:srgbClr val="FF0000"/>
                </a:solidFill>
              </a:rPr>
              <a:t>	                </a:t>
            </a:r>
            <a:r>
              <a:rPr lang="cs-CZ" sz="2000" dirty="0" smtClean="0">
                <a:solidFill>
                  <a:srgbClr val="FF0000"/>
                </a:solidFill>
                <a:latin typeface="Georgia" pitchFamily="18" charset="0"/>
              </a:rPr>
              <a:t>Upravený učební plán gymnázia (základní)</a:t>
            </a:r>
          </a:p>
          <a:p>
            <a:pPr marL="342900" indent="-342900"/>
            <a:r>
              <a:rPr lang="cs-CZ" sz="1200" i="1" dirty="0" smtClean="0">
                <a:latin typeface="Georgia" pitchFamily="18" charset="0"/>
              </a:rPr>
              <a:t>Schválilo MŠ ČSR  dne 27. 3. 1986 čj. 13 007/86-210 s platností od 1. 9. 1986 počínaje 1. ročníkem.</a:t>
            </a:r>
          </a:p>
          <a:p>
            <a:pPr marL="342900" indent="-342900"/>
            <a:r>
              <a:rPr lang="cs-CZ" sz="1200" i="1" dirty="0" smtClean="0">
                <a:latin typeface="Georgia" pitchFamily="18" charset="0"/>
              </a:rPr>
              <a:t>Studijní obor: 79-02-5 Gymnázium</a:t>
            </a:r>
          </a:p>
          <a:p>
            <a:pPr marL="342900" indent="-342900"/>
            <a:endParaRPr lang="cs-CZ" sz="1200" i="1" dirty="0" smtClean="0">
              <a:latin typeface="Georgia" pitchFamily="18" charset="0"/>
            </a:endParaRPr>
          </a:p>
          <a:p>
            <a:pPr defTabSz="360000"/>
            <a:r>
              <a:rPr lang="cs-CZ" sz="1200" u="sng" dirty="0" smtClean="0">
                <a:latin typeface="Georgia" pitchFamily="18" charset="0"/>
              </a:rPr>
              <a:t>Předmět/Ročník		___________1		2		3		4	     Celkem__</a:t>
            </a:r>
            <a:r>
              <a:rPr lang="cs-CZ" sz="1200" dirty="0" smtClean="0">
                <a:latin typeface="Georgia" pitchFamily="18" charset="0"/>
              </a:rPr>
              <a:t>			</a:t>
            </a:r>
          </a:p>
          <a:p>
            <a:pPr defTabSz="360000"/>
            <a:r>
              <a:rPr lang="cs-CZ" sz="1200" dirty="0" smtClean="0">
                <a:latin typeface="Georgia" pitchFamily="18" charset="0"/>
              </a:rPr>
              <a:t>Český jazyk a literatura				3		3		3		3		12				</a:t>
            </a:r>
          </a:p>
          <a:p>
            <a:pPr defTabSz="360000"/>
            <a:r>
              <a:rPr lang="cs-CZ" sz="1200" dirty="0" smtClean="0">
                <a:latin typeface="Georgia" pitchFamily="18" charset="0"/>
              </a:rPr>
              <a:t>Ruský jazyk						3		3		3		3		12				</a:t>
            </a:r>
          </a:p>
          <a:p>
            <a:pPr defTabSz="360000"/>
            <a:r>
              <a:rPr lang="cs-CZ" sz="1200" dirty="0" smtClean="0">
                <a:latin typeface="Georgia" pitchFamily="18" charset="0"/>
              </a:rPr>
              <a:t>Další živý jazyk						3		3		3		3		12				</a:t>
            </a:r>
          </a:p>
          <a:p>
            <a:pPr defTabSz="360000"/>
            <a:r>
              <a:rPr lang="cs-CZ" sz="1200" dirty="0" smtClean="0">
                <a:latin typeface="Georgia" pitchFamily="18" charset="0"/>
              </a:rPr>
              <a:t>Občanská nauka					-		-		2		2	  	  4				</a:t>
            </a:r>
          </a:p>
          <a:p>
            <a:pPr defTabSz="360000"/>
            <a:r>
              <a:rPr lang="cs-CZ" sz="1200" dirty="0" smtClean="0">
                <a:latin typeface="Georgia" pitchFamily="18" charset="0"/>
              </a:rPr>
              <a:t>Dějepis							2		2		2		-		  6				</a:t>
            </a:r>
          </a:p>
          <a:p>
            <a:pPr defTabSz="360000"/>
            <a:r>
              <a:rPr lang="cs-CZ" sz="1200" dirty="0" smtClean="0">
                <a:latin typeface="Georgia" pitchFamily="18" charset="0"/>
              </a:rPr>
              <a:t>Zeměpis							3		2		-		-	  	  5				</a:t>
            </a:r>
          </a:p>
          <a:p>
            <a:pPr defTabSz="360000"/>
            <a:r>
              <a:rPr lang="cs-CZ" sz="1200" dirty="0" smtClean="0">
                <a:solidFill>
                  <a:srgbClr val="0070C0"/>
                </a:solidFill>
                <a:latin typeface="Georgia" pitchFamily="18" charset="0"/>
              </a:rPr>
              <a:t>Matematika						4		5		4		5		18</a:t>
            </a:r>
            <a:r>
              <a:rPr lang="cs-CZ" sz="1200" dirty="0" smtClean="0">
                <a:latin typeface="Georgia" pitchFamily="18" charset="0"/>
              </a:rPr>
              <a:t>				</a:t>
            </a:r>
          </a:p>
          <a:p>
            <a:pPr defTabSz="360000"/>
            <a:r>
              <a:rPr lang="cs-CZ" sz="1200" dirty="0" smtClean="0">
                <a:latin typeface="Georgia" pitchFamily="18" charset="0"/>
              </a:rPr>
              <a:t>Fyzika							4		3		3		4		13				</a:t>
            </a:r>
          </a:p>
          <a:p>
            <a:pPr defTabSz="360000"/>
            <a:r>
              <a:rPr lang="cs-CZ" sz="1200" dirty="0" smtClean="0">
                <a:latin typeface="Georgia" pitchFamily="18" charset="0"/>
              </a:rPr>
              <a:t>Chemie							3		3		3		-	  	  9				</a:t>
            </a:r>
          </a:p>
          <a:p>
            <a:pPr defTabSz="360000"/>
            <a:r>
              <a:rPr lang="cs-CZ" sz="1200" dirty="0" smtClean="0">
                <a:latin typeface="Georgia" pitchFamily="18" charset="0"/>
              </a:rPr>
              <a:t>Biologie 							-		3		3		3	 	  9				</a:t>
            </a:r>
          </a:p>
          <a:p>
            <a:pPr defTabSz="360000"/>
            <a:r>
              <a:rPr lang="cs-CZ" sz="1200" dirty="0" smtClean="0">
                <a:latin typeface="Georgia" pitchFamily="18" charset="0"/>
              </a:rPr>
              <a:t>Tělesná výchova					2		2		2		2		  8</a:t>
            </a:r>
          </a:p>
          <a:p>
            <a:pPr defTabSz="360000"/>
            <a:r>
              <a:rPr lang="cs-CZ" sz="1200" dirty="0" smtClean="0">
                <a:latin typeface="Georgia" pitchFamily="18" charset="0"/>
              </a:rPr>
              <a:t>Branná  výchova					1		1		-		-		  2  			</a:t>
            </a:r>
          </a:p>
          <a:p>
            <a:pPr marL="285750" indent="-285750" defTabSz="360000"/>
            <a:r>
              <a:rPr lang="cs-CZ" sz="1200" dirty="0" smtClean="0">
                <a:solidFill>
                  <a:srgbClr val="FF0000"/>
                </a:solidFill>
                <a:latin typeface="Georgia" pitchFamily="18" charset="0"/>
              </a:rPr>
              <a:t>Základy a výroby odborné přípravy		1		2		-		-		  3</a:t>
            </a:r>
            <a:r>
              <a:rPr lang="cs-CZ" sz="1200" dirty="0" smtClean="0">
                <a:latin typeface="Georgia" pitchFamily="18" charset="0"/>
              </a:rPr>
              <a:t>				</a:t>
            </a:r>
          </a:p>
          <a:p>
            <a:pPr marL="285750" indent="-285750" defTabSz="360000"/>
            <a:r>
              <a:rPr lang="cs-CZ" sz="1200" dirty="0" smtClean="0">
                <a:solidFill>
                  <a:srgbClr val="FF0000"/>
                </a:solidFill>
                <a:latin typeface="Georgia" pitchFamily="18" charset="0"/>
              </a:rPr>
              <a:t>Odborné předměty					- 		-		4		6		10</a:t>
            </a:r>
          </a:p>
          <a:p>
            <a:pPr marL="285750" indent="-285750" defTabSz="360000"/>
            <a:r>
              <a:rPr lang="cs-CZ" sz="1200" dirty="0" smtClean="0">
                <a:latin typeface="Georgia" pitchFamily="18" charset="0"/>
              </a:rPr>
              <a:t>Volitelný předmět					-		-		-		2		  2</a:t>
            </a:r>
          </a:p>
          <a:p>
            <a:pPr marL="285750" indent="-285750" defTabSz="360000"/>
            <a:r>
              <a:rPr lang="cs-CZ" sz="1200" u="sng" dirty="0" smtClean="0">
                <a:latin typeface="Georgia" pitchFamily="18" charset="0"/>
              </a:rPr>
              <a:t>Informatika a výpočetní technika		2		1		-		-		  3	_</a:t>
            </a:r>
            <a:r>
              <a:rPr lang="cs-CZ" sz="1200" dirty="0" smtClean="0">
                <a:latin typeface="Georgia" pitchFamily="18" charset="0"/>
              </a:rPr>
              <a:t>		</a:t>
            </a:r>
          </a:p>
          <a:p>
            <a:pPr marL="285750" indent="-285750" defTabSz="360000"/>
            <a:r>
              <a:rPr lang="cs-CZ" sz="1200" dirty="0" smtClean="0">
                <a:latin typeface="Georgia" pitchFamily="18" charset="0"/>
              </a:rPr>
              <a:t>Celkem					        	        32	         32	         32	        32	        128				</a:t>
            </a:r>
          </a:p>
          <a:p>
            <a:pPr marL="285750" indent="-285750" defTabSz="360000"/>
            <a:r>
              <a:rPr lang="cs-CZ" sz="1200" dirty="0" smtClean="0">
                <a:latin typeface="Georgia" pitchFamily="18" charset="0"/>
              </a:rPr>
              <a:t>								</a:t>
            </a:r>
          </a:p>
          <a:p>
            <a:pPr marL="285750" indent="-285750" defTabSz="360000"/>
            <a:r>
              <a:rPr lang="cs-CZ" sz="1200" dirty="0" smtClean="0">
                <a:latin typeface="Georgia" pitchFamily="18" charset="0"/>
              </a:rPr>
              <a:t>Nepovinné předměty					2		2		2		2	  	8</a:t>
            </a:r>
            <a:r>
              <a:rPr lang="cs-CZ" dirty="0" smtClean="0">
                <a:latin typeface="Georgia" pitchFamily="18" charset="0"/>
              </a:rPr>
              <a:t>			</a:t>
            </a:r>
            <a:r>
              <a:rPr lang="cs-CZ" dirty="0" smtClean="0"/>
              <a:t>	</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490066"/>
          </a:xfrm>
        </p:spPr>
        <p:txBody>
          <a:bodyPr>
            <a:noAutofit/>
          </a:bodyPr>
          <a:lstStyle/>
          <a:p>
            <a:r>
              <a:rPr lang="cs-CZ" sz="3200" dirty="0" smtClean="0">
                <a:solidFill>
                  <a:srgbClr val="0070C0"/>
                </a:solidFill>
                <a:latin typeface="Georgia" pitchFamily="18" charset="0"/>
              </a:rPr>
              <a:t>Historie maturitní zkoušky na gymnáziích</a:t>
            </a:r>
            <a:endParaRPr lang="cs-CZ" sz="3200" dirty="0">
              <a:solidFill>
                <a:srgbClr val="0070C0"/>
              </a:solidFill>
              <a:latin typeface="Georgia" pitchFamily="18" charset="0"/>
            </a:endParaRPr>
          </a:p>
        </p:txBody>
      </p:sp>
      <p:sp>
        <p:nvSpPr>
          <p:cNvPr id="3" name="TextovéPole 2"/>
          <p:cNvSpPr txBox="1"/>
          <p:nvPr/>
        </p:nvSpPr>
        <p:spPr>
          <a:xfrm>
            <a:off x="539552" y="836712"/>
            <a:ext cx="8352928" cy="5293757"/>
          </a:xfrm>
          <a:prstGeom prst="rect">
            <a:avLst/>
          </a:prstGeom>
          <a:noFill/>
        </p:spPr>
        <p:txBody>
          <a:bodyPr wrap="square" rtlCol="0">
            <a:spAutoFit/>
          </a:bodyPr>
          <a:lstStyle/>
          <a:p>
            <a:pPr marL="1076325" indent="-1076325"/>
            <a:r>
              <a:rPr lang="cs-CZ" sz="3200" dirty="0" smtClean="0">
                <a:solidFill>
                  <a:srgbClr val="FF0000"/>
                </a:solidFill>
                <a:latin typeface="Georgia" pitchFamily="18" charset="0"/>
              </a:rPr>
              <a:t>1987   </a:t>
            </a:r>
            <a:r>
              <a:rPr lang="cs-CZ" sz="2400" dirty="0" smtClean="0">
                <a:solidFill>
                  <a:srgbClr val="FF0000"/>
                </a:solidFill>
                <a:latin typeface="Georgia" pitchFamily="18" charset="0"/>
              </a:rPr>
              <a:t>Vyhláška o ukončování studia ve středních školách</a:t>
            </a:r>
          </a:p>
          <a:p>
            <a:pPr marL="1076325" indent="-1076325"/>
            <a:r>
              <a:rPr lang="cs-CZ" sz="1200" dirty="0" smtClean="0">
                <a:solidFill>
                  <a:srgbClr val="FF0000"/>
                </a:solidFill>
                <a:latin typeface="Georgia" pitchFamily="18" charset="0"/>
              </a:rPr>
              <a:t>	  </a:t>
            </a:r>
            <a:r>
              <a:rPr lang="cs-CZ" sz="1000" dirty="0" smtClean="0">
                <a:latin typeface="Georgia" pitchFamily="18" charset="0"/>
              </a:rPr>
              <a:t>Vyhláška MŠ ČR ze dne 30. března 1987, č. 31 o ukončování studia ve středních školách a o ukončování</a:t>
            </a:r>
          </a:p>
          <a:p>
            <a:pPr marL="895350" indent="-895350"/>
            <a:r>
              <a:rPr lang="cs-CZ" sz="1000" dirty="0" smtClean="0">
                <a:latin typeface="Georgia" pitchFamily="18" charset="0"/>
              </a:rPr>
              <a:t>	         přípravy ve zvláštních odborných učilištích. </a:t>
            </a:r>
            <a:r>
              <a:rPr lang="cs-CZ" sz="1000" dirty="0" smtClean="0">
                <a:solidFill>
                  <a:srgbClr val="FF0000"/>
                </a:solidFill>
                <a:latin typeface="Georgia" pitchFamily="18" charset="0"/>
              </a:rPr>
              <a:t>Věstník MŠ a MK ČSR, sešit 5,  z 20. května 1987.</a:t>
            </a:r>
          </a:p>
          <a:p>
            <a:pPr marL="895350" indent="-895350"/>
            <a:endParaRPr lang="cs-CZ" sz="1200" dirty="0" smtClean="0">
              <a:latin typeface="Georgia" pitchFamily="18" charset="0"/>
            </a:endParaRPr>
          </a:p>
          <a:p>
            <a:pPr algn="just"/>
            <a:r>
              <a:rPr lang="cs-CZ" sz="1200" dirty="0" smtClean="0">
                <a:latin typeface="Georgia" pitchFamily="18" charset="0"/>
              </a:rPr>
              <a:t>Maturitní zkouška je teoreticko-praktická komplexní zkouška; jejím účelem je zjistit, jak si žáci osvojili vědomosti a dovednosti v rozsahu učiva stanoveném učebními plány a učebními osnovami a jak jsou připraveni pro výkon povolání nebo odborných činností a pro další studium.</a:t>
            </a:r>
          </a:p>
          <a:p>
            <a:pPr algn="just"/>
            <a:r>
              <a:rPr lang="cs-CZ" sz="1200" dirty="0" smtClean="0">
                <a:latin typeface="Georgia" pitchFamily="18" charset="0"/>
              </a:rPr>
              <a:t>Maturitní zkouška se koná:</a:t>
            </a:r>
          </a:p>
          <a:p>
            <a:pPr algn="just">
              <a:buFont typeface="Arial" pitchFamily="34" charset="0"/>
              <a:buChar char="•"/>
            </a:pPr>
            <a:r>
              <a:rPr lang="cs-CZ" sz="1200" dirty="0" smtClean="0">
                <a:latin typeface="Georgia" pitchFamily="18" charset="0"/>
              </a:rPr>
              <a:t>   z vyučovacích předmětů všeobecně vzdělávacích</a:t>
            </a:r>
          </a:p>
          <a:p>
            <a:pPr algn="just">
              <a:buFont typeface="Arial" pitchFamily="34" charset="0"/>
              <a:buChar char="•"/>
            </a:pPr>
            <a:r>
              <a:rPr lang="cs-CZ" sz="1200" dirty="0" smtClean="0">
                <a:latin typeface="Georgia" pitchFamily="18" charset="0"/>
              </a:rPr>
              <a:t>   z vyučovacích předmětů odborných  </a:t>
            </a:r>
          </a:p>
          <a:p>
            <a:pPr algn="just"/>
            <a:r>
              <a:rPr lang="cs-CZ" sz="1200" dirty="0" smtClean="0">
                <a:latin typeface="Georgia" pitchFamily="18" charset="0"/>
              </a:rPr>
              <a:t>Témata pro jednotlivé předměty  a části zkoušky stanoví, na návrh předmětové komise, ředitel školy. Krajský výbor, který odborně vede gymnázia, může určit jednotná témata pro písemnou zkoušku z matematiky (soubor šesti příkladů).</a:t>
            </a:r>
          </a:p>
          <a:p>
            <a:pPr algn="just">
              <a:buFont typeface="Arial" pitchFamily="34" charset="0"/>
              <a:buChar char="•"/>
            </a:pPr>
            <a:endParaRPr lang="cs-CZ" sz="1200" dirty="0" smtClean="0">
              <a:latin typeface="Georgia" pitchFamily="18" charset="0"/>
            </a:endParaRPr>
          </a:p>
          <a:p>
            <a:pPr algn="just"/>
            <a:r>
              <a:rPr lang="cs-CZ" sz="1200" dirty="0" smtClean="0">
                <a:latin typeface="Georgia" pitchFamily="18" charset="0"/>
              </a:rPr>
              <a:t>	</a:t>
            </a:r>
            <a:r>
              <a:rPr lang="cs-CZ" sz="1600" dirty="0" smtClean="0">
                <a:solidFill>
                  <a:srgbClr val="0070C0"/>
                </a:solidFill>
                <a:latin typeface="Georgia" pitchFamily="18" charset="0"/>
              </a:rPr>
              <a:t>PÍSEMNÁ ZKOUŠKA </a:t>
            </a:r>
            <a:r>
              <a:rPr lang="cs-CZ" sz="1200" dirty="0" smtClean="0">
                <a:solidFill>
                  <a:srgbClr val="0070C0"/>
                </a:solidFill>
                <a:latin typeface="Georgia" pitchFamily="18" charset="0"/>
              </a:rPr>
              <a:t>		</a:t>
            </a:r>
          </a:p>
          <a:p>
            <a:pPr algn="just"/>
            <a:r>
              <a:rPr lang="cs-CZ" sz="1200" dirty="0" smtClean="0">
                <a:solidFill>
                  <a:srgbClr val="0070C0"/>
                </a:solidFill>
                <a:latin typeface="Georgia" pitchFamily="18" charset="0"/>
              </a:rPr>
              <a:t>		český jazyk a literatura (4 hodiny)</a:t>
            </a:r>
          </a:p>
          <a:p>
            <a:pPr algn="just"/>
            <a:r>
              <a:rPr lang="cs-CZ" sz="1200" dirty="0" smtClean="0">
                <a:solidFill>
                  <a:srgbClr val="0070C0"/>
                </a:solidFill>
                <a:latin typeface="Georgia" pitchFamily="18" charset="0"/>
              </a:rPr>
              <a:t>		ruský jazyk (4 hodiny)</a:t>
            </a:r>
          </a:p>
          <a:p>
            <a:pPr algn="just"/>
            <a:r>
              <a:rPr lang="cs-CZ" sz="1200" dirty="0" smtClean="0">
                <a:solidFill>
                  <a:srgbClr val="0070C0"/>
                </a:solidFill>
                <a:latin typeface="Georgia" pitchFamily="18" charset="0"/>
              </a:rPr>
              <a:t>		matematika (G)</a:t>
            </a:r>
          </a:p>
          <a:p>
            <a:pPr algn="just"/>
            <a:endParaRPr lang="cs-CZ" sz="1200" dirty="0" smtClean="0">
              <a:solidFill>
                <a:srgbClr val="0070C0"/>
              </a:solidFill>
              <a:latin typeface="Georgia" pitchFamily="18" charset="0"/>
            </a:endParaRPr>
          </a:p>
          <a:p>
            <a:pPr algn="just"/>
            <a:r>
              <a:rPr lang="cs-CZ" sz="1200" dirty="0" smtClean="0">
                <a:solidFill>
                  <a:srgbClr val="0070C0"/>
                </a:solidFill>
                <a:latin typeface="Georgia" pitchFamily="18" charset="0"/>
              </a:rPr>
              <a:t>	</a:t>
            </a:r>
            <a:r>
              <a:rPr lang="cs-CZ" sz="1600" dirty="0" smtClean="0">
                <a:solidFill>
                  <a:srgbClr val="0070C0"/>
                </a:solidFill>
                <a:latin typeface="Georgia" pitchFamily="18" charset="0"/>
              </a:rPr>
              <a:t>ÚSTNÍ ZKOUŠKA</a:t>
            </a:r>
          </a:p>
          <a:p>
            <a:pPr algn="just"/>
            <a:r>
              <a:rPr lang="cs-CZ" sz="1200" dirty="0" smtClean="0">
                <a:solidFill>
                  <a:srgbClr val="0070C0"/>
                </a:solidFill>
                <a:latin typeface="Georgia" pitchFamily="18" charset="0"/>
              </a:rPr>
              <a:t>		český jazyk a literatura v širším historickém a ideovém pojetí</a:t>
            </a:r>
          </a:p>
          <a:p>
            <a:pPr algn="just"/>
            <a:r>
              <a:rPr lang="cs-CZ" sz="1200" dirty="0" smtClean="0">
                <a:solidFill>
                  <a:srgbClr val="0070C0"/>
                </a:solidFill>
                <a:latin typeface="Georgia" pitchFamily="18" charset="0"/>
              </a:rPr>
              <a:t>		ruský jazyk</a:t>
            </a:r>
          </a:p>
          <a:p>
            <a:pPr algn="just"/>
            <a:r>
              <a:rPr lang="cs-CZ" sz="1200" dirty="0" smtClean="0">
                <a:solidFill>
                  <a:srgbClr val="0070C0"/>
                </a:solidFill>
                <a:latin typeface="Georgia" pitchFamily="18" charset="0"/>
              </a:rPr>
              <a:t>		volitelný předmět </a:t>
            </a:r>
            <a:r>
              <a:rPr lang="cs-CZ" sz="1000" dirty="0" smtClean="0">
                <a:solidFill>
                  <a:srgbClr val="0070C0"/>
                </a:solidFill>
                <a:latin typeface="Georgia" pitchFamily="18" charset="0"/>
              </a:rPr>
              <a:t>(CJ, D, ON, Z, Fy, Ch, Bi, popř. podle zaměření školy Dg, Tv)	</a:t>
            </a:r>
          </a:p>
          <a:p>
            <a:pPr algn="just"/>
            <a:r>
              <a:rPr lang="cs-CZ" sz="1200" dirty="0" smtClean="0">
                <a:latin typeface="Georgia" pitchFamily="18" charset="0"/>
              </a:rPr>
              <a:t>		</a:t>
            </a:r>
            <a:r>
              <a:rPr lang="cs-CZ" sz="1200" dirty="0" smtClean="0">
                <a:solidFill>
                  <a:srgbClr val="0070C0"/>
                </a:solidFill>
                <a:latin typeface="Georgia" pitchFamily="18" charset="0"/>
              </a:rPr>
              <a:t>předmět odborné přípravy </a:t>
            </a:r>
            <a:r>
              <a:rPr lang="cs-CZ" sz="1000" dirty="0" smtClean="0">
                <a:solidFill>
                  <a:srgbClr val="0070C0"/>
                </a:solidFill>
                <a:latin typeface="Georgia" pitchFamily="18" charset="0"/>
              </a:rPr>
              <a:t>(využívají se práce vypracované v průběhu studia)</a:t>
            </a:r>
            <a:endParaRPr lang="cs-CZ" sz="1000" dirty="0" smtClean="0">
              <a:latin typeface="Georgia" pitchFamily="18" charset="0"/>
            </a:endParaRPr>
          </a:p>
          <a:p>
            <a:endParaRPr lang="cs-CZ" sz="1200" dirty="0" smtClean="0"/>
          </a:p>
          <a:p>
            <a:r>
              <a:rPr lang="cs-CZ" sz="1200" dirty="0" smtClean="0">
                <a:solidFill>
                  <a:srgbClr val="FF0000"/>
                </a:solidFill>
                <a:latin typeface="Georgia" pitchFamily="18" charset="0"/>
              </a:rPr>
              <a:t>Žáci středních škol konají maturitní zkoušky podle této vyhlášky počínaje školním rokem 1987/1988; </a:t>
            </a:r>
            <a:r>
              <a:rPr lang="cs-CZ" sz="1200" dirty="0" smtClean="0">
                <a:latin typeface="Georgia" pitchFamily="18" charset="0"/>
              </a:rPr>
              <a:t>ve školním roce 1986/1987 se konají maturitní zkoušky podle předpisů platných v době zahájení studia.</a:t>
            </a:r>
            <a:endParaRPr lang="cs-CZ" sz="1200" dirty="0">
              <a:latin typeface="Georgia"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9817</TotalTime>
  <Words>5897</Words>
  <Application>Microsoft Office PowerPoint</Application>
  <PresentationFormat>Předvádění na obrazovce (4:3)</PresentationFormat>
  <Paragraphs>1967</Paragraphs>
  <Slides>105</Slides>
  <Notes>90</Notes>
  <HiddenSlides>0</HiddenSlides>
  <MMClips>1</MMClips>
  <ScaleCrop>false</ScaleCrop>
  <HeadingPairs>
    <vt:vector size="6" baseType="variant">
      <vt:variant>
        <vt:lpstr>Motiv</vt:lpstr>
      </vt:variant>
      <vt:variant>
        <vt:i4>1</vt:i4>
      </vt:variant>
      <vt:variant>
        <vt:lpstr>Vložené servery OLE</vt:lpstr>
      </vt:variant>
      <vt:variant>
        <vt:i4>1</vt:i4>
      </vt:variant>
      <vt:variant>
        <vt:lpstr>Nadpisy snímků</vt:lpstr>
      </vt:variant>
      <vt:variant>
        <vt:i4>105</vt:i4>
      </vt:variant>
    </vt:vector>
  </HeadingPairs>
  <TitlesOfParts>
    <vt:vector size="107" baseType="lpstr">
      <vt:lpstr>Motiv sady Office</vt:lpstr>
      <vt:lpstr>List aplikace Microsoft Excel 97–2003</vt:lpstr>
      <vt:lpstr>Prezentace aplikace PowerPoint</vt:lpstr>
      <vt:lpstr>Prezentace aplikace PowerPoint</vt:lpstr>
      <vt:lpstr>Prezentace aplikace PowerPoint</vt:lpstr>
      <vt:lpstr>Prezentace aplikace PowerPoint</vt:lpstr>
      <vt:lpstr>Prezentace aplikace PowerPoint</vt:lpstr>
      <vt:lpstr> Jan Amos Komenský 28. březen 1592 – 15. listopad 1670 </vt:lpstr>
      <vt:lpstr>Prezentace aplikace PowerPoint</vt:lpstr>
      <vt:lpstr>Prezentace aplikace PowerPoint</vt:lpstr>
      <vt:lpstr>Historie maturitní zkoušky na gymnáziích</vt:lpstr>
      <vt:lpstr>Prezentace aplikace PowerPoint</vt:lpstr>
      <vt:lpstr>Prezentace aplikace PowerPoint</vt:lpstr>
      <vt:lpstr>Prezentace aplikace PowerPoint</vt:lpstr>
      <vt:lpstr>Historie maturitní zkoušky na gymnáziích</vt:lpstr>
      <vt:lpstr>Historie maturitní zkoušky na gymnáziích</vt:lpstr>
      <vt:lpstr>Prezentace aplikace PowerPoint</vt:lpstr>
      <vt:lpstr>Historie maturitní zkoušky na gymnáziích</vt:lpstr>
      <vt:lpstr>Historie maturitní zkoušky na gymnáziích</vt:lpstr>
      <vt:lpstr>Historie maturitní zkoušky na gymnáziích</vt:lpstr>
      <vt:lpstr>Historie maturitní zkoušky na gymnáziích</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Historie maturitní zkoušky na gymnáziích</vt:lpstr>
      <vt:lpstr>Historie maturitní zkoušky na gymnáziích</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Historie maturitní zkoušky na gymnáziích</vt:lpstr>
      <vt:lpstr>Historie maturitní zkoušky na gymnáziích</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Historie maturitní zkoušky na gymnáziích</vt:lpstr>
      <vt:lpstr>Prezentace aplikace PowerPoint</vt:lpstr>
      <vt:lpstr>Prezentace aplikace PowerPoint</vt:lpstr>
      <vt:lpstr>Prezentace aplikace PowerPoint</vt:lpstr>
      <vt:lpstr>Prezentace aplikace PowerPoint</vt:lpstr>
      <vt:lpstr>Prezentace aplikace PowerPoint</vt:lpstr>
      <vt:lpstr>  Historie maturitní zkoušky na gymnáziích      </vt:lpstr>
      <vt:lpstr>Historie maturitní zkoušky na gymnáziích</vt:lpstr>
      <vt:lpstr>Historie maturitní zkoušky na gymnáziích</vt:lpstr>
      <vt:lpstr>Historie maturitní zkoušky na gymnáziích</vt:lpstr>
      <vt:lpstr>Prezentace aplikace PowerPoint</vt:lpstr>
      <vt:lpstr>Prezentace aplikace PowerPoint</vt:lpstr>
      <vt:lpstr>Historie maturitní zkoušky na gymnáziích</vt:lpstr>
      <vt:lpstr>Historie maturitní zkoušky na gymnáziích</vt:lpstr>
      <vt:lpstr>Historie maturitní zkoušky na gymnáziích</vt:lpstr>
      <vt:lpstr> Historie maturitní zkoušky na gymnáziích  </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vt:lpstr>
      <vt:lpstr>Historie maturitní zkoušky na gymnáziích </vt:lpstr>
      <vt:lpstr>Historie maturitní zkoušky na gymnáziích</vt:lpstr>
      <vt:lpstr>Historie maturitní zkoušky na gymnáziích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Dag - Hrubý</dc:creator>
  <cp:lastModifiedBy>Dag</cp:lastModifiedBy>
  <cp:revision>1104</cp:revision>
  <dcterms:created xsi:type="dcterms:W3CDTF">2008-11-12T19:27:48Z</dcterms:created>
  <dcterms:modified xsi:type="dcterms:W3CDTF">2012-08-22T06:49:46Z</dcterms:modified>
</cp:coreProperties>
</file>