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6" r:id="rId3"/>
    <p:sldId id="278" r:id="rId4"/>
    <p:sldId id="268" r:id="rId5"/>
    <p:sldId id="267" r:id="rId6"/>
    <p:sldId id="266" r:id="rId7"/>
    <p:sldId id="271" r:id="rId8"/>
    <p:sldId id="274" r:id="rId9"/>
    <p:sldId id="280" r:id="rId10"/>
    <p:sldId id="272" r:id="rId11"/>
    <p:sldId id="275" r:id="rId12"/>
    <p:sldId id="277" r:id="rId13"/>
    <p:sldId id="264" r:id="rId14"/>
    <p:sldId id="276" r:id="rId15"/>
    <p:sldId id="27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998"/>
    </p:cViewPr>
  </p:sorterViewPr>
  <p:notesViewPr>
    <p:cSldViewPr>
      <p:cViewPr varScale="1">
        <p:scale>
          <a:sx n="41" d="100"/>
          <a:sy n="41" d="100"/>
        </p:scale>
        <p:origin x="-207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C2483-467B-4DC6-90BC-4AFCC96F535D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85D6B-101C-4EE9-91CA-D203879BD9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47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85D6B-101C-4EE9-91CA-D203879BD927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6518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85D6B-101C-4EE9-91CA-D203879BD92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629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677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97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123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151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515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40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51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96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7332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688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34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8C314-A758-4451-B78D-A745502C28EB}" type="datetimeFigureOut">
              <a:rPr lang="cs-CZ" smtClean="0"/>
              <a:t>22.8.2012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D32A0-3F5F-453E-B757-5FD47A5DF8A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692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rtin_Rees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en.wikipedia.org/wiki/Very_Long_Baseline_Interferometr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recibo_Observatory" TargetMode="External"/><Relationship Id="rId2" Type="http://schemas.openxmlformats.org/officeDocument/2006/relationships/hyperlink" Target="http://en.wikipedia.org/wiki/PSR_B1913+1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en.wikipedia.org/wiki/Russell_Hulse" TargetMode="External"/><Relationship Id="rId4" Type="http://schemas.openxmlformats.org/officeDocument/2006/relationships/hyperlink" Target="http://en.wikipedia.org/wiki/Joseph_Hooton_Taylor,_Jr.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Albert_Einstein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/>
          <a:lstStyle/>
          <a:p>
            <a:r>
              <a:rPr lang="cs-CZ" sz="5400" b="1" dirty="0" smtClean="0">
                <a:latin typeface="Gigi" pitchFamily="82" charset="0"/>
              </a:rPr>
              <a:t>Ohlasy písní kosmických</a:t>
            </a:r>
            <a:endParaRPr lang="cs-CZ" sz="5400" b="1" dirty="0">
              <a:latin typeface="Gigi" pitchFamily="82" charset="0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31937"/>
            <a:ext cx="8229600" cy="1862488"/>
          </a:xfrm>
        </p:spPr>
      </p:pic>
    </p:spTree>
    <p:extLst>
      <p:ext uri="{BB962C8B-B14F-4D97-AF65-F5344CB8AC3E}">
        <p14:creationId xmlns:p14="http://schemas.microsoft.com/office/powerpoint/2010/main" val="161829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35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08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vidíme při velkých rychlostech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13420" y="1551210"/>
            <a:ext cx="4038600" cy="4525963"/>
          </a:xfrm>
        </p:spPr>
        <p:txBody>
          <a:bodyPr/>
          <a:lstStyle/>
          <a:p>
            <a:r>
              <a:rPr lang="cs-CZ" dirty="0" smtClean="0"/>
              <a:t>Lorentzova kontrakce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Co vidíme (</a:t>
            </a:r>
            <a:r>
              <a:rPr lang="cs-CZ" dirty="0" err="1" smtClean="0"/>
              <a:t>Weisskopf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5" name="Ovál 4"/>
          <p:cNvSpPr/>
          <p:nvPr/>
        </p:nvSpPr>
        <p:spPr>
          <a:xfrm>
            <a:off x="2051720" y="335699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2314600" y="2348880"/>
            <a:ext cx="457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>
            <a:off x="2966120" y="2806080"/>
            <a:ext cx="11738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3419872" y="249289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</a:t>
            </a:r>
            <a:endParaRPr lang="cs-CZ" dirty="0"/>
          </a:p>
        </p:txBody>
      </p:sp>
      <p:sp>
        <p:nvSpPr>
          <p:cNvPr id="11" name="Ovál 10"/>
          <p:cNvSpPr/>
          <p:nvPr/>
        </p:nvSpPr>
        <p:spPr>
          <a:xfrm>
            <a:off x="5817840" y="345070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5817840" y="227687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10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Užitečnost principu relativity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systému kostky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079671" y="26369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>
            <a:off x="6994070" y="3140368"/>
            <a:ext cx="1" cy="2033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Přímá spojnice se šipkou 4"/>
          <p:cNvCxnSpPr/>
          <p:nvPr/>
        </p:nvCxnSpPr>
        <p:spPr>
          <a:xfrm>
            <a:off x="1835696" y="2132856"/>
            <a:ext cx="1800200" cy="961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se šipkou 8"/>
          <p:cNvCxnSpPr/>
          <p:nvPr/>
        </p:nvCxnSpPr>
        <p:spPr>
          <a:xfrm>
            <a:off x="3622012" y="3246512"/>
            <a:ext cx="27768" cy="18386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endCxn id="6" idx="3"/>
          </p:cNvCxnSpPr>
          <p:nvPr/>
        </p:nvCxnSpPr>
        <p:spPr>
          <a:xfrm flipH="1">
            <a:off x="6994071" y="1763571"/>
            <a:ext cx="100576" cy="1330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Obrázek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11" y="4081248"/>
            <a:ext cx="2838069" cy="218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Nadsvětelná rychlost jetů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0" y="2377281"/>
            <a:ext cx="2857500" cy="2971800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1966 </a:t>
            </a:r>
            <a:r>
              <a:rPr lang="en-US" dirty="0" smtClean="0">
                <a:hlinkClick r:id="rId3" tooltip="Martin Rees"/>
              </a:rPr>
              <a:t>Martin Rees</a:t>
            </a:r>
            <a:r>
              <a:rPr lang="en-US" dirty="0" smtClean="0"/>
              <a:t> predicted (Nature 211, 468)</a:t>
            </a:r>
            <a:endParaRPr lang="cs-CZ" dirty="0" smtClean="0"/>
          </a:p>
          <a:p>
            <a:r>
              <a:rPr lang="cs-CZ" dirty="0" smtClean="0">
                <a:hlinkClick r:id="rId4" tooltip="Very Long Baseline Interferometry"/>
              </a:rPr>
              <a:t>Very Long </a:t>
            </a:r>
            <a:r>
              <a:rPr lang="cs-CZ" dirty="0" err="1" smtClean="0">
                <a:hlinkClick r:id="rId4" tooltip="Very Long Baseline Interferometry"/>
              </a:rPr>
              <a:t>Baseline</a:t>
            </a:r>
            <a:r>
              <a:rPr lang="cs-CZ" dirty="0" smtClean="0">
                <a:hlinkClick r:id="rId4" tooltip="Very Long Baseline Interferometry"/>
              </a:rPr>
              <a:t> Interferometry</a:t>
            </a:r>
            <a:r>
              <a:rPr lang="cs-CZ" dirty="0" smtClean="0"/>
              <a:t> 1970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168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Gravitační čočky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45872"/>
            <a:ext cx="4038600" cy="3234619"/>
          </a:xfrm>
        </p:spPr>
      </p:pic>
      <p:pic>
        <p:nvPicPr>
          <p:cNvPr id="6" name="Zástupný symbol pro obsah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60848"/>
            <a:ext cx="3884392" cy="1872208"/>
          </a:xfrm>
        </p:spPr>
      </p:pic>
    </p:spTree>
    <p:extLst>
      <p:ext uri="{BB962C8B-B14F-4D97-AF65-F5344CB8AC3E}">
        <p14:creationId xmlns:p14="http://schemas.microsoft.com/office/powerpoint/2010/main" val="201897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11188" y="333375"/>
            <a:ext cx="7542212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4000" dirty="0" smtClean="0">
                <a:latin typeface="Monotype Corsiva" pitchFamily="66" charset="0"/>
              </a:rPr>
              <a:t>Einsteinovy rovnice 1915</a:t>
            </a:r>
            <a:endParaRPr lang="cs-CZ" sz="4000" dirty="0">
              <a:latin typeface="Monotype Corsiva" pitchFamily="66" charset="0"/>
            </a:endParaRPr>
          </a:p>
          <a:p>
            <a:r>
              <a:rPr lang="cs-CZ" sz="3600" dirty="0">
                <a:solidFill>
                  <a:srgbClr val="FF0000"/>
                </a:solidFill>
              </a:rPr>
              <a:t>R</a:t>
            </a:r>
            <a:r>
              <a:rPr lang="cs-CZ" sz="3600" baseline="30000" dirty="0">
                <a:solidFill>
                  <a:srgbClr val="FF0000"/>
                </a:solidFill>
                <a:sym typeface="Symbol" pitchFamily="18" charset="2"/>
              </a:rPr>
              <a:t></a:t>
            </a:r>
            <a:r>
              <a:rPr lang="cs-CZ" sz="3600" baseline="-25000" dirty="0">
                <a:solidFill>
                  <a:srgbClr val="FF0000"/>
                </a:solidFill>
                <a:sym typeface="Symbol" pitchFamily="18" charset="2"/>
              </a:rPr>
              <a:t></a:t>
            </a:r>
            <a:r>
              <a:rPr lang="cs-CZ" sz="3600" dirty="0">
                <a:solidFill>
                  <a:srgbClr val="FF0000"/>
                </a:solidFill>
                <a:sym typeface="Symbol" pitchFamily="18" charset="2"/>
              </a:rPr>
              <a:t>-1/2R             </a:t>
            </a:r>
            <a:r>
              <a:rPr lang="cs-CZ" sz="3600" dirty="0">
                <a:sym typeface="Symbol" pitchFamily="18" charset="2"/>
              </a:rPr>
              <a:t>=</a:t>
            </a:r>
            <a:r>
              <a:rPr lang="cs-CZ" sz="3600" dirty="0" err="1">
                <a:solidFill>
                  <a:srgbClr val="0000FF"/>
                </a:solidFill>
                <a:sym typeface="Symbol" pitchFamily="18" charset="2"/>
              </a:rPr>
              <a:t>kT</a:t>
            </a:r>
            <a:r>
              <a:rPr lang="cs-CZ" sz="3600" baseline="30000" dirty="0">
                <a:solidFill>
                  <a:srgbClr val="0000FF"/>
                </a:solidFill>
                <a:sym typeface="Symbol" pitchFamily="18" charset="2"/>
              </a:rPr>
              <a:t></a:t>
            </a:r>
            <a:r>
              <a:rPr lang="cs-CZ" sz="3600" baseline="-25000" dirty="0">
                <a:solidFill>
                  <a:srgbClr val="0000FF"/>
                </a:solidFill>
                <a:sym typeface="Symbol" pitchFamily="18" charset="2"/>
              </a:rPr>
              <a:t>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524000" y="2127250"/>
            <a:ext cx="59594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4800"/>
              <a:t>R</a:t>
            </a:r>
            <a:r>
              <a:rPr lang="cs-CZ" sz="4800" baseline="30000">
                <a:sym typeface="Symbol" pitchFamily="18" charset="2"/>
              </a:rPr>
              <a:t></a:t>
            </a:r>
            <a:r>
              <a:rPr lang="cs-CZ" sz="4800" baseline="-25000">
                <a:sym typeface="Symbol" pitchFamily="18" charset="2"/>
              </a:rPr>
              <a:t> </a:t>
            </a:r>
            <a:r>
              <a:rPr lang="cs-CZ" sz="4800">
                <a:sym typeface="Symbol" pitchFamily="18" charset="2"/>
              </a:rPr>
              <a:t>= </a:t>
            </a:r>
            <a:r>
              <a:rPr lang="cs-CZ" sz="4800"/>
              <a:t>R</a:t>
            </a:r>
            <a:r>
              <a:rPr lang="cs-CZ" sz="4800" baseline="30000">
                <a:sym typeface="Symbol" pitchFamily="18" charset="2"/>
              </a:rPr>
              <a:t></a:t>
            </a:r>
            <a:r>
              <a:rPr lang="cs-CZ" sz="4800" baseline="-25000">
                <a:sym typeface="Symbol" pitchFamily="18" charset="2"/>
              </a:rPr>
              <a:t></a:t>
            </a:r>
            <a:r>
              <a:rPr lang="cs-CZ" sz="6000" baseline="-25000">
                <a:sym typeface="Symbol" pitchFamily="18" charset="2"/>
              </a:rPr>
              <a:t> </a:t>
            </a:r>
            <a:r>
              <a:rPr lang="cs-CZ" sz="4800"/>
              <a:t>(</a:t>
            </a:r>
            <a:r>
              <a:rPr lang="cs-CZ" sz="3600"/>
              <a:t>g</a:t>
            </a:r>
            <a:r>
              <a:rPr lang="cs-CZ" sz="3600" baseline="30000">
                <a:sym typeface="Symbol" pitchFamily="18" charset="2"/>
              </a:rPr>
              <a:t></a:t>
            </a:r>
            <a:r>
              <a:rPr lang="cs-CZ" sz="3600" baseline="-25000">
                <a:sym typeface="Symbol" pitchFamily="18" charset="2"/>
              </a:rPr>
              <a:t>, </a:t>
            </a:r>
            <a:r>
              <a:rPr lang="cs-CZ" sz="3600">
                <a:sym typeface="Symbol" pitchFamily="18" charset="2"/>
              </a:rPr>
              <a:t> </a:t>
            </a:r>
            <a:r>
              <a:rPr lang="cs-CZ" sz="3600"/>
              <a:t>g</a:t>
            </a:r>
            <a:r>
              <a:rPr lang="cs-CZ" sz="3600" baseline="30000">
                <a:sym typeface="Symbol" pitchFamily="18" charset="2"/>
              </a:rPr>
              <a:t></a:t>
            </a:r>
            <a:r>
              <a:rPr lang="cs-CZ" sz="3600" baseline="-25000">
                <a:sym typeface="Symbol" pitchFamily="18" charset="2"/>
              </a:rPr>
              <a:t> ,</a:t>
            </a:r>
            <a:r>
              <a:rPr lang="cs-CZ" sz="3600">
                <a:sym typeface="Symbol" pitchFamily="18" charset="2"/>
              </a:rPr>
              <a:t></a:t>
            </a:r>
            <a:r>
              <a:rPr lang="cs-CZ" sz="3600" baseline="-25000">
                <a:sym typeface="Symbol" pitchFamily="18" charset="2"/>
              </a:rPr>
              <a:t> </a:t>
            </a:r>
            <a:r>
              <a:rPr lang="cs-CZ" sz="3600">
                <a:sym typeface="Symbol" pitchFamily="18" charset="2"/>
              </a:rPr>
              <a:t></a:t>
            </a:r>
            <a:r>
              <a:rPr lang="cs-CZ" sz="3600" baseline="-25000">
                <a:sym typeface="Symbol" pitchFamily="18" charset="2"/>
              </a:rPr>
              <a:t> </a:t>
            </a:r>
            <a:r>
              <a:rPr lang="cs-CZ" sz="3600"/>
              <a:t>g</a:t>
            </a:r>
            <a:r>
              <a:rPr lang="cs-CZ" sz="3600" baseline="30000">
                <a:sym typeface="Symbol" pitchFamily="18" charset="2"/>
              </a:rPr>
              <a:t></a:t>
            </a:r>
            <a:r>
              <a:rPr lang="cs-CZ" sz="3600" baseline="-25000">
                <a:sym typeface="Symbol" pitchFamily="18" charset="2"/>
              </a:rPr>
              <a:t></a:t>
            </a:r>
            <a:r>
              <a:rPr lang="cs-CZ" sz="4800">
                <a:sym typeface="Symbol" pitchFamily="18" charset="2"/>
              </a:rPr>
              <a:t>)</a:t>
            </a:r>
            <a:endParaRPr lang="cs-CZ" sz="4000" baseline="-25000">
              <a:sym typeface="Symbol" pitchFamily="18" charset="2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810000" y="3429000"/>
            <a:ext cx="32162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b="1"/>
              <a:t>p	0	0	0			</a:t>
            </a:r>
          </a:p>
          <a:p>
            <a:r>
              <a:rPr lang="cs-CZ" b="1"/>
              <a:t>0	p	0	0			</a:t>
            </a:r>
          </a:p>
          <a:p>
            <a:r>
              <a:rPr lang="cs-CZ" b="1"/>
              <a:t>0	0	p	0			</a:t>
            </a:r>
          </a:p>
          <a:p>
            <a:r>
              <a:rPr lang="cs-CZ" b="1"/>
              <a:t>0	0	0	-ρ</a:t>
            </a:r>
            <a:r>
              <a:rPr lang="cs-CZ"/>
              <a:t>	</a:t>
            </a:r>
          </a:p>
        </p:txBody>
      </p:sp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3276600" y="35814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7894" name="Line 6"/>
          <p:cNvSpPr>
            <a:spLocks noChangeShapeType="1"/>
          </p:cNvSpPr>
          <p:nvPr/>
        </p:nvSpPr>
        <p:spPr bwMode="auto">
          <a:xfrm>
            <a:off x="3429000" y="35814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7010400" y="3581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>
            <a:off x="7162800" y="3581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1676400" y="4095750"/>
            <a:ext cx="20288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6000">
                <a:solidFill>
                  <a:srgbClr val="0000FF"/>
                </a:solidFill>
                <a:sym typeface="Symbol" pitchFamily="18" charset="2"/>
              </a:rPr>
              <a:t>T</a:t>
            </a:r>
            <a:r>
              <a:rPr lang="cs-CZ" sz="6000" baseline="30000">
                <a:solidFill>
                  <a:srgbClr val="0000FF"/>
                </a:solidFill>
                <a:sym typeface="Symbol" pitchFamily="18" charset="2"/>
              </a:rPr>
              <a:t></a:t>
            </a:r>
            <a:r>
              <a:rPr lang="cs-CZ" sz="6000" baseline="-25000">
                <a:solidFill>
                  <a:srgbClr val="0000FF"/>
                </a:solidFill>
                <a:sym typeface="Symbol" pitchFamily="18" charset="2"/>
              </a:rPr>
              <a:t></a:t>
            </a:r>
            <a:r>
              <a:rPr lang="cs-CZ" sz="6000">
                <a:solidFill>
                  <a:schemeClr val="accent1"/>
                </a:solidFill>
                <a:sym typeface="Symbol" pitchFamily="18" charset="2"/>
              </a:rPr>
              <a:t>=</a:t>
            </a:r>
            <a:endParaRPr lang="cs-CZ" sz="6000" baseline="-25000">
              <a:solidFill>
                <a:schemeClr val="accent1"/>
              </a:solidFill>
              <a:sym typeface="Symbol" pitchFamily="18" charset="2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555875" y="981075"/>
            <a:ext cx="11017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cs-CZ" sz="2800">
                <a:cs typeface="Arial" charset="0"/>
              </a:rPr>
              <a:t>+</a:t>
            </a:r>
            <a:r>
              <a:rPr lang="el-GR" sz="3200">
                <a:cs typeface="Arial" charset="0"/>
              </a:rPr>
              <a:t>λδ</a:t>
            </a:r>
            <a:r>
              <a:rPr lang="el-GR" sz="3200" baseline="30000">
                <a:cs typeface="Arial" charset="0"/>
              </a:rPr>
              <a:t>μ</a:t>
            </a:r>
            <a:r>
              <a:rPr lang="el-GR" sz="3200" baseline="-25000">
                <a:cs typeface="Arial" charset="0"/>
              </a:rPr>
              <a:t>ν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6012160" y="393631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UŽITEČNOST PRINCIPU RELATIVITY:</a:t>
            </a:r>
          </a:p>
          <a:p>
            <a:r>
              <a:rPr lang="cs-CZ" dirty="0" smtClean="0"/>
              <a:t>Relativistické </a:t>
            </a:r>
            <a:r>
              <a:rPr lang="cs-CZ" dirty="0" smtClean="0"/>
              <a:t>vakuum:</a:t>
            </a:r>
          </a:p>
          <a:p>
            <a:r>
              <a:rPr lang="cs-CZ" dirty="0" smtClean="0"/>
              <a:t>S vakuovou energií  musí být spojen  negativní tlak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78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 konference: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cs-CZ" b="1" dirty="0" err="1"/>
              <a:t>Abhay</a:t>
            </a:r>
            <a:r>
              <a:rPr lang="cs-CZ" b="1" dirty="0"/>
              <a:t> </a:t>
            </a:r>
            <a:r>
              <a:rPr lang="cs-CZ" b="1" dirty="0" err="1" smtClean="0"/>
              <a:t>Ashtekar</a:t>
            </a:r>
            <a:r>
              <a:rPr lang="cs-CZ" dirty="0" smtClean="0"/>
              <a:t>– </a:t>
            </a:r>
            <a:r>
              <a:rPr lang="cs-CZ" dirty="0" smtClean="0"/>
              <a:t>smyčková </a:t>
            </a:r>
            <a:r>
              <a:rPr lang="cs-CZ" dirty="0" smtClean="0"/>
              <a:t>gravitace</a:t>
            </a:r>
          </a:p>
          <a:p>
            <a:pPr algn="l"/>
            <a:endParaRPr lang="cs-CZ" dirty="0"/>
          </a:p>
          <a:p>
            <a:pPr algn="l"/>
            <a:r>
              <a:rPr lang="cs-CZ" dirty="0" smtClean="0"/>
              <a:t> </a:t>
            </a:r>
            <a:r>
              <a:rPr lang="cs-CZ" b="1" dirty="0" smtClean="0"/>
              <a:t>Michael </a:t>
            </a:r>
            <a:r>
              <a:rPr lang="cs-CZ" b="1" dirty="0" err="1" smtClean="0"/>
              <a:t>Kramer</a:t>
            </a:r>
            <a:r>
              <a:rPr lang="cs-CZ" dirty="0" smtClean="0"/>
              <a:t>-  </a:t>
            </a:r>
            <a:r>
              <a:rPr lang="cs-CZ" dirty="0" smtClean="0"/>
              <a:t>kosmické majáky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050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Smyčková gravitace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Planckova délka  (</a:t>
            </a:r>
            <a:r>
              <a:rPr lang="cs-CZ" dirty="0" err="1" smtClean="0"/>
              <a:t>hG</a:t>
            </a:r>
            <a:r>
              <a:rPr lang="cs-CZ" dirty="0" smtClean="0"/>
              <a:t>/c</a:t>
            </a:r>
            <a:r>
              <a:rPr lang="cs-CZ" baseline="30000" dirty="0" smtClean="0"/>
              <a:t>3</a:t>
            </a:r>
            <a:r>
              <a:rPr lang="cs-CZ" dirty="0" smtClean="0"/>
              <a:t>)</a:t>
            </a:r>
            <a:r>
              <a:rPr lang="cs-CZ" baseline="30000" dirty="0" smtClean="0"/>
              <a:t>1/2</a:t>
            </a:r>
            <a:r>
              <a:rPr lang="cs-CZ" dirty="0" smtClean="0"/>
              <a:t> = 10</a:t>
            </a:r>
            <a:r>
              <a:rPr lang="cs-CZ" baseline="30000" dirty="0" smtClean="0"/>
              <a:t>-35</a:t>
            </a:r>
            <a:r>
              <a:rPr lang="cs-CZ" dirty="0"/>
              <a:t>m</a:t>
            </a:r>
            <a:endParaRPr lang="cs-CZ" baseline="30000" dirty="0" smtClean="0"/>
          </a:p>
          <a:p>
            <a:r>
              <a:rPr lang="cs-CZ" dirty="0" smtClean="0"/>
              <a:t>Planckův čas  10</a:t>
            </a:r>
            <a:r>
              <a:rPr lang="cs-CZ" baseline="30000" dirty="0" smtClean="0"/>
              <a:t>-43 </a:t>
            </a:r>
            <a:r>
              <a:rPr lang="cs-CZ" dirty="0"/>
              <a:t>s</a:t>
            </a:r>
            <a:endParaRPr lang="cs-CZ" baseline="30000" dirty="0" smtClean="0"/>
          </a:p>
          <a:p>
            <a:r>
              <a:rPr lang="cs-CZ" dirty="0"/>
              <a:t>Planckova </a:t>
            </a:r>
            <a:r>
              <a:rPr lang="cs-CZ" dirty="0" smtClean="0"/>
              <a:t>hmotnost 10</a:t>
            </a:r>
            <a:r>
              <a:rPr lang="cs-CZ" baseline="30000" dirty="0" smtClean="0"/>
              <a:t>-8</a:t>
            </a:r>
            <a:r>
              <a:rPr lang="cs-CZ" dirty="0" smtClean="0"/>
              <a:t> kg</a:t>
            </a:r>
          </a:p>
          <a:p>
            <a:endParaRPr lang="cs-CZ" baseline="30000" dirty="0"/>
          </a:p>
          <a:p>
            <a:r>
              <a:rPr lang="cs-CZ" dirty="0" smtClean="0"/>
              <a:t>Kvantován sám prostor a čas</a:t>
            </a:r>
            <a:endParaRPr lang="cs-CZ" baseline="30000" dirty="0"/>
          </a:p>
        </p:txBody>
      </p:sp>
    </p:spTree>
    <p:extLst>
      <p:ext uri="{BB962C8B-B14F-4D97-AF65-F5344CB8AC3E}">
        <p14:creationId xmlns:p14="http://schemas.microsoft.com/office/powerpoint/2010/main" val="795714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92696"/>
            <a:ext cx="4191000" cy="597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9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Pulsar – neutronová hvězda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1556793"/>
            <a:ext cx="3000375" cy="3457575"/>
          </a:xfrm>
        </p:spPr>
      </p:pic>
      <p:sp>
        <p:nvSpPr>
          <p:cNvPr id="5" name="TextovéPole 4"/>
          <p:cNvSpPr txBox="1"/>
          <p:nvPr/>
        </p:nvSpPr>
        <p:spPr>
          <a:xfrm>
            <a:off x="6444208" y="1916832"/>
            <a:ext cx="1817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Magnetická osa</a:t>
            </a:r>
            <a:endParaRPr lang="cs-CZ" sz="2000" dirty="0"/>
          </a:p>
        </p:txBody>
      </p:sp>
      <p:cxnSp>
        <p:nvCxnSpPr>
          <p:cNvPr id="7" name="Přímá spojnice se šipkou 6"/>
          <p:cNvCxnSpPr/>
          <p:nvPr/>
        </p:nvCxnSpPr>
        <p:spPr>
          <a:xfrm flipH="1">
            <a:off x="5004048" y="2299246"/>
            <a:ext cx="129614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467544" y="1988840"/>
            <a:ext cx="1380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Rotační osa</a:t>
            </a:r>
            <a:endParaRPr lang="cs-CZ" sz="2000" dirty="0"/>
          </a:p>
        </p:txBody>
      </p:sp>
      <p:cxnSp>
        <p:nvCxnSpPr>
          <p:cNvPr id="11" name="Přímá spojnice se šipkou 10"/>
          <p:cNvCxnSpPr/>
          <p:nvPr/>
        </p:nvCxnSpPr>
        <p:spPr>
          <a:xfrm>
            <a:off x="1547664" y="2364850"/>
            <a:ext cx="2304256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ovéPole 2"/>
          <p:cNvSpPr txBox="1"/>
          <p:nvPr/>
        </p:nvSpPr>
        <p:spPr>
          <a:xfrm>
            <a:off x="5652120" y="2780928"/>
            <a:ext cx="2962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1967</a:t>
            </a:r>
          </a:p>
          <a:p>
            <a:r>
              <a:rPr lang="cs-CZ" dirty="0" err="1" smtClean="0"/>
              <a:t>Jocelyne</a:t>
            </a:r>
            <a:r>
              <a:rPr lang="cs-CZ" dirty="0" smtClean="0"/>
              <a:t> Bell , Antony </a:t>
            </a:r>
            <a:r>
              <a:rPr lang="cs-CZ" dirty="0" err="1" smtClean="0"/>
              <a:t>Hewish</a:t>
            </a:r>
            <a:endParaRPr lang="cs-CZ" dirty="0" smtClean="0"/>
          </a:p>
          <a:p>
            <a:r>
              <a:rPr lang="cs-CZ" dirty="0" smtClean="0"/>
              <a:t>1.337302088331 s</a:t>
            </a:r>
          </a:p>
          <a:p>
            <a:r>
              <a:rPr lang="cs-CZ" dirty="0" smtClean="0"/>
              <a:t>LGM 1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300192" y="4581128"/>
            <a:ext cx="1065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LWW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87785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tooltip="PSR B1913+16"/>
              </a:rPr>
              <a:t>PSR </a:t>
            </a:r>
            <a:r>
              <a:rPr lang="en-US" dirty="0" smtClean="0">
                <a:hlinkClick r:id="rId2" tooltip="PSR B1913+16"/>
              </a:rPr>
              <a:t>B1913+16</a:t>
            </a:r>
            <a:r>
              <a:rPr lang="en-US" dirty="0" smtClean="0"/>
              <a:t> </a:t>
            </a:r>
            <a:r>
              <a:rPr lang="cs-CZ" dirty="0" smtClean="0"/>
              <a:t>H</a:t>
            </a:r>
            <a:r>
              <a:rPr lang="en-US" dirty="0" err="1" smtClean="0"/>
              <a:t>ulse</a:t>
            </a:r>
            <a:r>
              <a:rPr lang="en-US" dirty="0" smtClean="0"/>
              <a:t>-Taylor </a:t>
            </a:r>
            <a:r>
              <a:rPr lang="en-US" dirty="0"/>
              <a:t>binary </a:t>
            </a:r>
            <a:r>
              <a:rPr lang="en-US" dirty="0" smtClean="0"/>
              <a:t>pulsar</a:t>
            </a:r>
            <a:endParaRPr lang="cs-CZ" dirty="0" smtClean="0"/>
          </a:p>
          <a:p>
            <a:endParaRPr lang="cs-CZ" b="1" dirty="0" smtClean="0"/>
          </a:p>
          <a:p>
            <a:endParaRPr lang="cs-CZ" b="1" dirty="0"/>
          </a:p>
          <a:p>
            <a:r>
              <a:rPr lang="cs-CZ" b="1" dirty="0" smtClean="0"/>
              <a:t>PSR </a:t>
            </a:r>
            <a:r>
              <a:rPr lang="cs-CZ" b="1" dirty="0"/>
              <a:t>J0737-3039</a:t>
            </a:r>
            <a:r>
              <a:rPr lang="cs-CZ" dirty="0"/>
              <a:t> </a:t>
            </a:r>
            <a:r>
              <a:rPr lang="cs-CZ" dirty="0" smtClean="0"/>
              <a:t> 2003 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952328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1974 </a:t>
            </a:r>
            <a:r>
              <a:rPr lang="cs-CZ" dirty="0" smtClean="0"/>
              <a:t>v</a:t>
            </a:r>
            <a:r>
              <a:rPr lang="en-US" dirty="0" smtClean="0"/>
              <a:t> </a:t>
            </a:r>
            <a:r>
              <a:rPr lang="en-US" dirty="0">
                <a:hlinkClick r:id="rId3" tooltip="Arecibo Observatory"/>
              </a:rPr>
              <a:t>Arecibo</a:t>
            </a:r>
            <a:r>
              <a:rPr lang="en-US" dirty="0"/>
              <a:t> </a:t>
            </a:r>
            <a:r>
              <a:rPr lang="cs-CZ" dirty="0" smtClean="0"/>
              <a:t>l</a:t>
            </a:r>
            <a:r>
              <a:rPr lang="en-US" dirty="0" smtClean="0"/>
              <a:t> </a:t>
            </a:r>
            <a:r>
              <a:rPr lang="en-US" dirty="0">
                <a:hlinkClick r:id="rId4" tooltip="Joseph Hooton Taylor, Jr."/>
              </a:rPr>
              <a:t>Joseph Hooton Taylor, Jr.</a:t>
            </a:r>
            <a:r>
              <a:rPr lang="en-US" dirty="0"/>
              <a:t> and </a:t>
            </a:r>
            <a:r>
              <a:rPr lang="en-US" dirty="0">
                <a:hlinkClick r:id="rId5" tooltip="Russell Hulse"/>
              </a:rPr>
              <a:t>Russell </a:t>
            </a:r>
            <a:r>
              <a:rPr lang="en-US" dirty="0" err="1">
                <a:hlinkClick r:id="rId5" tooltip="Russell Hulse"/>
              </a:rPr>
              <a:t>Hulse</a:t>
            </a:r>
            <a:r>
              <a:rPr lang="en-US" dirty="0"/>
              <a:t>, </a:t>
            </a:r>
            <a:r>
              <a:rPr lang="cs-CZ" dirty="0" smtClean="0"/>
              <a:t>Nobelova cena </a:t>
            </a:r>
            <a:r>
              <a:rPr lang="en-US" dirty="0" smtClean="0"/>
              <a:t>1993 </a:t>
            </a:r>
            <a:endParaRPr lang="cs-CZ" dirty="0"/>
          </a:p>
        </p:txBody>
      </p:sp>
      <p:pic>
        <p:nvPicPr>
          <p:cNvPr id="4098" name="Picture 2" descr="https://encrypted-tbn1.google.com/images?q=tbn:ANd9GcSzZJXvn_W3fT2vh2KCspZ54wRfnRDAVeLnI-uJv0hLUPoaSvrZ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437112"/>
            <a:ext cx="29241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259632" y="4725144"/>
            <a:ext cx="2979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Rptační</a:t>
            </a:r>
            <a:r>
              <a:rPr lang="cs-CZ" dirty="0" smtClean="0"/>
              <a:t>  doba  22..8  </a:t>
            </a:r>
            <a:r>
              <a:rPr lang="cs-CZ" dirty="0" err="1" smtClean="0"/>
              <a:t>ms</a:t>
            </a:r>
            <a:r>
              <a:rPr lang="cs-CZ" dirty="0" smtClean="0"/>
              <a:t> -2,8 s</a:t>
            </a:r>
          </a:p>
          <a:p>
            <a:r>
              <a:rPr lang="cs-CZ" dirty="0" smtClean="0"/>
              <a:t>Posuv </a:t>
            </a:r>
            <a:r>
              <a:rPr lang="cs-CZ" dirty="0" err="1" smtClean="0"/>
              <a:t>periastr</a:t>
            </a:r>
            <a:r>
              <a:rPr lang="cs-CZ" dirty="0" smtClean="0"/>
              <a:t> 19.9 </a:t>
            </a:r>
            <a:r>
              <a:rPr lang="cs-CZ" dirty="0" err="1" smtClean="0"/>
              <a:t>stupňú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07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2696"/>
            <a:ext cx="6350000" cy="47625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160438" y="666494"/>
            <a:ext cx="6953250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cs-CZ" sz="7200" dirty="0" smtClean="0"/>
              <a:t>Výstava v Karolinu</a:t>
            </a:r>
            <a:endParaRPr lang="cs-CZ" sz="7200" dirty="0"/>
          </a:p>
        </p:txBody>
      </p:sp>
    </p:spTree>
    <p:extLst>
      <p:ext uri="{BB962C8B-B14F-4D97-AF65-F5344CB8AC3E}">
        <p14:creationId xmlns:p14="http://schemas.microsoft.com/office/powerpoint/2010/main" val="144439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869" y="0"/>
            <a:ext cx="48362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4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Kubismus se snažil počítat i se čtvrtou dimenzí (ovlivněno </a:t>
            </a:r>
            <a:r>
              <a:rPr lang="cs-CZ" dirty="0">
                <a:hlinkClick r:id="rId2" tooltip="Albert Einstein"/>
              </a:rPr>
              <a:t>A. Einsteinem</a:t>
            </a:r>
            <a:r>
              <a:rPr lang="cs-CZ" dirty="0"/>
              <a:t>)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392984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202</Words>
  <Application>Microsoft Office PowerPoint</Application>
  <PresentationFormat>Předvádění na obrazovce (4:3)</PresentationFormat>
  <Paragraphs>52</Paragraphs>
  <Slides>15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Ohlasy písní kosmických</vt:lpstr>
      <vt:lpstr>Z konference:</vt:lpstr>
      <vt:lpstr>Smyčková gravitace</vt:lpstr>
      <vt:lpstr>Prezentace aplikace PowerPoint</vt:lpstr>
      <vt:lpstr>Pulsar – neutronová hvězda</vt:lpstr>
      <vt:lpstr>Prezentace aplikace PowerPoint</vt:lpstr>
      <vt:lpstr>Prezentace aplikace PowerPoint</vt:lpstr>
      <vt:lpstr>Prezentace aplikace PowerPoint</vt:lpstr>
      <vt:lpstr>Kubismus se snažil počítat i se čtvrtou dimenzí (ovlivněno A. Einsteinem) </vt:lpstr>
      <vt:lpstr>Prezentace aplikace PowerPoint</vt:lpstr>
      <vt:lpstr>Co vidíme při velkých rychlostech</vt:lpstr>
      <vt:lpstr>Užitečnost principu relativity</vt:lpstr>
      <vt:lpstr>Nadsvětelná rychlost jetů</vt:lpstr>
      <vt:lpstr>Gravitační čočky</vt:lpstr>
      <vt:lpstr>Prezentace aplikace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la</dc:creator>
  <cp:lastModifiedBy>la</cp:lastModifiedBy>
  <cp:revision>31</cp:revision>
  <dcterms:created xsi:type="dcterms:W3CDTF">2012-08-20T18:31:29Z</dcterms:created>
  <dcterms:modified xsi:type="dcterms:W3CDTF">2012-08-22T10:24:56Z</dcterms:modified>
</cp:coreProperties>
</file>