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9"/>
  </p:handoutMasterIdLst>
  <p:sldIdLst>
    <p:sldId id="256" r:id="rId2"/>
    <p:sldId id="263" r:id="rId3"/>
    <p:sldId id="268" r:id="rId4"/>
    <p:sldId id="264" r:id="rId5"/>
    <p:sldId id="265" r:id="rId6"/>
    <p:sldId id="280" r:id="rId7"/>
    <p:sldId id="269" r:id="rId8"/>
    <p:sldId id="266" r:id="rId9"/>
    <p:sldId id="267" r:id="rId10"/>
    <p:sldId id="271" r:id="rId11"/>
    <p:sldId id="282" r:id="rId12"/>
    <p:sldId id="276" r:id="rId13"/>
    <p:sldId id="284" r:id="rId14"/>
    <p:sldId id="274" r:id="rId15"/>
    <p:sldId id="289" r:id="rId16"/>
    <p:sldId id="290" r:id="rId17"/>
    <p:sldId id="277" r:id="rId18"/>
  </p:sldIdLst>
  <p:sldSz cx="9144000" cy="6858000" type="screen4x3"/>
  <p:notesSz cx="6797675" cy="9928225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94E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867" autoAdjust="0"/>
  </p:normalViewPr>
  <p:slideViewPr>
    <p:cSldViewPr>
      <p:cViewPr>
        <p:scale>
          <a:sx n="80" d="100"/>
          <a:sy n="80" d="100"/>
        </p:scale>
        <p:origin x="-780" y="49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6BF4B96-1C06-40C0-8DA9-FC3C31E4FCF8}" type="datetimeFigureOut">
              <a:rPr lang="cs-CZ" smtClean="0"/>
              <a:pPr/>
              <a:t>19.8.2012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17AF005-8D88-4D03-B8FD-B6AEBCC0D2DF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3410416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F6526B-07EE-41C7-8C45-A9EA03654CE6}" type="datetimeFigureOut">
              <a:rPr lang="cs-CZ" smtClean="0"/>
              <a:pPr/>
              <a:t>19.8.2012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55F285-8416-467A-813B-C8648DCF6866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798724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F6526B-07EE-41C7-8C45-A9EA03654CE6}" type="datetimeFigureOut">
              <a:rPr lang="cs-CZ" smtClean="0"/>
              <a:pPr/>
              <a:t>19.8.2012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55F285-8416-467A-813B-C8648DCF6866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380335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F6526B-07EE-41C7-8C45-A9EA03654CE6}" type="datetimeFigureOut">
              <a:rPr lang="cs-CZ" smtClean="0"/>
              <a:pPr/>
              <a:t>19.8.2012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55F285-8416-467A-813B-C8648DCF6866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169099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F6526B-07EE-41C7-8C45-A9EA03654CE6}" type="datetimeFigureOut">
              <a:rPr lang="cs-CZ" smtClean="0"/>
              <a:pPr/>
              <a:t>19.8.2012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55F285-8416-467A-813B-C8648DCF6866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915709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F6526B-07EE-41C7-8C45-A9EA03654CE6}" type="datetimeFigureOut">
              <a:rPr lang="cs-CZ" smtClean="0"/>
              <a:pPr/>
              <a:t>19.8.2012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55F285-8416-467A-813B-C8648DCF6866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31143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F6526B-07EE-41C7-8C45-A9EA03654CE6}" type="datetimeFigureOut">
              <a:rPr lang="cs-CZ" smtClean="0"/>
              <a:pPr/>
              <a:t>19.8.2012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55F285-8416-467A-813B-C8648DCF6866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387937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F6526B-07EE-41C7-8C45-A9EA03654CE6}" type="datetimeFigureOut">
              <a:rPr lang="cs-CZ" smtClean="0"/>
              <a:pPr/>
              <a:t>19.8.2012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55F285-8416-467A-813B-C8648DCF6866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248564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F6526B-07EE-41C7-8C45-A9EA03654CE6}" type="datetimeFigureOut">
              <a:rPr lang="cs-CZ" smtClean="0"/>
              <a:pPr/>
              <a:t>19.8.2012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55F285-8416-467A-813B-C8648DCF6866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932651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F6526B-07EE-41C7-8C45-A9EA03654CE6}" type="datetimeFigureOut">
              <a:rPr lang="cs-CZ" smtClean="0"/>
              <a:pPr/>
              <a:t>19.8.2012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55F285-8416-467A-813B-C8648DCF6866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803522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F6526B-07EE-41C7-8C45-A9EA03654CE6}" type="datetimeFigureOut">
              <a:rPr lang="cs-CZ" smtClean="0"/>
              <a:pPr/>
              <a:t>19.8.2012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55F285-8416-467A-813B-C8648DCF6866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212645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F6526B-07EE-41C7-8C45-A9EA03654CE6}" type="datetimeFigureOut">
              <a:rPr lang="cs-CZ" smtClean="0"/>
              <a:pPr/>
              <a:t>19.8.2012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55F285-8416-467A-813B-C8648DCF6866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133563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F6526B-07EE-41C7-8C45-A9EA03654CE6}" type="datetimeFigureOut">
              <a:rPr lang="cs-CZ" smtClean="0"/>
              <a:pPr/>
              <a:t>19.8.2012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55F285-8416-467A-813B-C8648DCF6866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815780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5.jpeg"/><Relationship Id="rId4" Type="http://schemas.microsoft.com/office/2007/relationships/hdphoto" Target="../media/hdphoto5.wdp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Relationship Id="rId4" Type="http://schemas.microsoft.com/office/2007/relationships/hdphoto" Target="../media/hdphoto6.wdp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Relationship Id="rId4" Type="http://schemas.microsoft.com/office/2007/relationships/hdphoto" Target="../media/hdphoto3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67624" y="980728"/>
            <a:ext cx="7772400" cy="1800200"/>
          </a:xfrm>
        </p:spPr>
        <p:txBody>
          <a:bodyPr>
            <a:normAutofit fontScale="90000"/>
          </a:bodyPr>
          <a:lstStyle/>
          <a:p>
            <a:r>
              <a:rPr lang="cs-CZ" b="1" dirty="0" smtClean="0"/>
              <a:t/>
            </a:r>
            <a:br>
              <a:rPr lang="cs-CZ" b="1" dirty="0" smtClean="0"/>
            </a:br>
            <a:r>
              <a:rPr lang="cs-CZ" b="1" dirty="0" smtClean="0"/>
              <a:t/>
            </a:r>
            <a:br>
              <a:rPr lang="cs-CZ" b="1" dirty="0" smtClean="0"/>
            </a:br>
            <a:r>
              <a:rPr lang="cs-CZ" b="1" dirty="0"/>
              <a:t/>
            </a:r>
            <a:br>
              <a:rPr lang="cs-CZ" b="1" dirty="0"/>
            </a:br>
            <a:r>
              <a:rPr lang="cs-CZ" b="1" dirty="0" smtClean="0"/>
              <a:t>XVI. seminář o filosofických otázkách matematiky a fyziky</a:t>
            </a:r>
            <a:br>
              <a:rPr lang="cs-CZ" b="1" dirty="0" smtClean="0"/>
            </a:br>
            <a:r>
              <a:rPr lang="cs-CZ" b="1" dirty="0" smtClean="0"/>
              <a:t/>
            </a:r>
            <a:br>
              <a:rPr lang="cs-CZ" b="1" dirty="0" smtClean="0"/>
            </a:br>
            <a:r>
              <a:rPr lang="cs-CZ" sz="3600" dirty="0" smtClean="0"/>
              <a:t>Velké Meziříčí, 20. – 23. 8. 2012</a:t>
            </a:r>
            <a:endParaRPr lang="cs-CZ" sz="3600" dirty="0"/>
          </a:p>
        </p:txBody>
      </p:sp>
      <p:pic>
        <p:nvPicPr>
          <p:cNvPr id="5" name="Obrázek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" r="50672"/>
          <a:stretch/>
        </p:blipFill>
        <p:spPr>
          <a:xfrm>
            <a:off x="2925645" y="4293096"/>
            <a:ext cx="3132000" cy="1396825"/>
          </a:xfrm>
          <a:prstGeom prst="rect">
            <a:avLst/>
          </a:prstGeom>
        </p:spPr>
      </p:pic>
      <p:pic>
        <p:nvPicPr>
          <p:cNvPr id="4" name="Obrázek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95579" y="476672"/>
            <a:ext cx="965025" cy="965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96707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3568" y="1196752"/>
            <a:ext cx="7772400" cy="1387256"/>
          </a:xfrm>
        </p:spPr>
        <p:txBody>
          <a:bodyPr>
            <a:normAutofit/>
          </a:bodyPr>
          <a:lstStyle/>
          <a:p>
            <a:pPr algn="ctr"/>
            <a:r>
              <a:rPr lang="cs-CZ" sz="3200" b="1" cap="none" dirty="0" smtClean="0"/>
              <a:t>Prof. Dr. František </a:t>
            </a:r>
            <a:r>
              <a:rPr lang="cs-CZ" sz="3200" b="1" cap="none" dirty="0" err="1" smtClean="0"/>
              <a:t>Záviška</a:t>
            </a:r>
            <a:r>
              <a:rPr lang="cs-CZ" sz="3200" b="1" cap="none" dirty="0" smtClean="0"/>
              <a:t/>
            </a:r>
            <a:br>
              <a:rPr lang="cs-CZ" sz="3200" b="1" cap="none" dirty="0" smtClean="0"/>
            </a:br>
            <a:endParaRPr lang="cs-CZ" sz="3200" b="0" cap="none" dirty="0"/>
          </a:p>
        </p:txBody>
      </p:sp>
      <p:sp>
        <p:nvSpPr>
          <p:cNvPr id="5" name="Podnadpis 4"/>
          <p:cNvSpPr>
            <a:spLocks noGrp="1"/>
          </p:cNvSpPr>
          <p:nvPr>
            <p:ph type="subTitle" idx="1"/>
          </p:nvPr>
        </p:nvSpPr>
        <p:spPr>
          <a:xfrm>
            <a:off x="611560" y="2060848"/>
            <a:ext cx="7416824" cy="4104456"/>
          </a:xfrm>
        </p:spPr>
        <p:txBody>
          <a:bodyPr>
            <a:normAutofit fontScale="77500" lnSpcReduction="20000"/>
          </a:bodyPr>
          <a:lstStyle/>
          <a:p>
            <a:pPr marL="457200" indent="-457200" algn="just">
              <a:buFont typeface="Arial" pitchFamily="34" charset="0"/>
              <a:buChar char="•"/>
            </a:pPr>
            <a:r>
              <a:rPr lang="cs-CZ" sz="2800" b="1" dirty="0" smtClean="0">
                <a:solidFill>
                  <a:schemeClr val="tx1"/>
                </a:solidFill>
              </a:rPr>
              <a:t>Od roku 1910 přednášel a vedl Ústav teoretické fyziky za nemocného prof. Koláčka</a:t>
            </a:r>
          </a:p>
          <a:p>
            <a:pPr marL="457200" indent="-457200" algn="just">
              <a:buFont typeface="Arial" pitchFamily="34" charset="0"/>
              <a:buChar char="•"/>
            </a:pPr>
            <a:r>
              <a:rPr lang="cs-CZ" sz="2800" b="1" dirty="0" smtClean="0">
                <a:solidFill>
                  <a:schemeClr val="tx1"/>
                </a:solidFill>
              </a:rPr>
              <a:t>1912-svatba s Mikou Škodovou z mlynářské rodiny Škodů (…, Jan Čermák), 1914 umírá první syn, 1919 druhý syn, </a:t>
            </a:r>
            <a:r>
              <a:rPr lang="cs-CZ" sz="2800" b="1" dirty="0" smtClean="0">
                <a:solidFill>
                  <a:srgbClr val="E94E00"/>
                </a:solidFill>
              </a:rPr>
              <a:t>citát 1:</a:t>
            </a:r>
          </a:p>
          <a:p>
            <a:pPr marL="457200" indent="-457200" algn="just">
              <a:buFont typeface="Arial" pitchFamily="34" charset="0"/>
              <a:buChar char="•"/>
            </a:pPr>
            <a:r>
              <a:rPr lang="cs-CZ" sz="2800" b="1" dirty="0" smtClean="0">
                <a:solidFill>
                  <a:srgbClr val="0070C0"/>
                </a:solidFill>
              </a:rPr>
              <a:t>1911-1912 A. Einstein profesorem na německé části Karlo-Ferdinandovy univerzity v Praze</a:t>
            </a:r>
          </a:p>
          <a:p>
            <a:pPr marL="457200" indent="-457200" algn="just">
              <a:buFont typeface="Arial" pitchFamily="34" charset="0"/>
              <a:buChar char="•"/>
            </a:pPr>
            <a:r>
              <a:rPr lang="cs-CZ" sz="2800" b="1" dirty="0" smtClean="0">
                <a:solidFill>
                  <a:schemeClr val="tx1"/>
                </a:solidFill>
              </a:rPr>
              <a:t>1914 – mimořádný profesor, 1919 řádný profesor a ředitel Ústavu teoretické fyziky</a:t>
            </a:r>
          </a:p>
          <a:p>
            <a:pPr marL="457200" indent="-457200" algn="just">
              <a:buFont typeface="Arial" pitchFamily="34" charset="0"/>
              <a:buChar char="•"/>
            </a:pPr>
            <a:r>
              <a:rPr lang="cs-CZ" sz="2800" b="1" dirty="0" smtClean="0">
                <a:solidFill>
                  <a:schemeClr val="tx1"/>
                </a:solidFill>
              </a:rPr>
              <a:t>1927/28 děkan Přírodovědecké fakulty UK</a:t>
            </a:r>
          </a:p>
          <a:p>
            <a:pPr marL="457200" indent="-457200" algn="just">
              <a:buFont typeface="Arial" pitchFamily="34" charset="0"/>
              <a:buChar char="•"/>
            </a:pPr>
            <a:r>
              <a:rPr lang="cs-CZ" sz="2800" b="1" dirty="0" smtClean="0">
                <a:solidFill>
                  <a:schemeClr val="tx1"/>
                </a:solidFill>
              </a:rPr>
              <a:t>1941 – měl se stát rektorem UK</a:t>
            </a:r>
          </a:p>
          <a:p>
            <a:pPr marL="457200" indent="-457200" algn="just">
              <a:buFont typeface="Arial" pitchFamily="34" charset="0"/>
              <a:buChar char="•"/>
            </a:pPr>
            <a:r>
              <a:rPr lang="cs-CZ" sz="2800" b="1" dirty="0" smtClean="0">
                <a:solidFill>
                  <a:schemeClr val="tx1"/>
                </a:solidFill>
              </a:rPr>
              <a:t>21. 1. 1944 zatčen (</a:t>
            </a:r>
            <a:r>
              <a:rPr lang="cs-CZ" sz="2800" b="1" dirty="0" err="1" smtClean="0">
                <a:solidFill>
                  <a:schemeClr val="tx1"/>
                </a:solidFill>
              </a:rPr>
              <a:t>Mauthause</a:t>
            </a:r>
            <a:r>
              <a:rPr lang="cs-CZ" sz="2800" b="1" dirty="0" smtClean="0">
                <a:solidFill>
                  <a:schemeClr val="tx1"/>
                </a:solidFill>
              </a:rPr>
              <a:t>, </a:t>
            </a:r>
            <a:r>
              <a:rPr lang="cs-CZ" sz="2800" b="1" dirty="0" err="1" smtClean="0">
                <a:solidFill>
                  <a:schemeClr val="tx1"/>
                </a:solidFill>
              </a:rPr>
              <a:t>Osterode</a:t>
            </a:r>
            <a:r>
              <a:rPr lang="cs-CZ" sz="2800" b="1" dirty="0" smtClean="0">
                <a:solidFill>
                  <a:schemeClr val="tx1"/>
                </a:solidFill>
              </a:rPr>
              <a:t>)</a:t>
            </a:r>
          </a:p>
          <a:p>
            <a:pPr marL="457200" indent="-457200" algn="just">
              <a:buFont typeface="Arial" pitchFamily="34" charset="0"/>
              <a:buChar char="•"/>
            </a:pPr>
            <a:r>
              <a:rPr lang="cs-CZ" sz="2800" b="1" dirty="0" smtClean="0">
                <a:solidFill>
                  <a:schemeClr val="tx1"/>
                </a:solidFill>
              </a:rPr>
              <a:t>17. 4. 1945 – zemřel v </a:t>
            </a:r>
            <a:r>
              <a:rPr lang="cs-CZ" sz="2800" b="1" dirty="0" err="1" smtClean="0">
                <a:solidFill>
                  <a:schemeClr val="tx1"/>
                </a:solidFill>
              </a:rPr>
              <a:t>Gifhornu</a:t>
            </a:r>
            <a:r>
              <a:rPr lang="cs-CZ" sz="2800" b="1" dirty="0" smtClean="0">
                <a:solidFill>
                  <a:schemeClr val="tx1"/>
                </a:solidFill>
              </a:rPr>
              <a:t> v Německu, </a:t>
            </a:r>
            <a:r>
              <a:rPr lang="cs-CZ" sz="2800" b="1" dirty="0" smtClean="0">
                <a:solidFill>
                  <a:srgbClr val="E94E00"/>
                </a:solidFill>
              </a:rPr>
              <a:t>citát 2:</a:t>
            </a:r>
          </a:p>
          <a:p>
            <a:pPr marL="457200" indent="-457200" algn="just">
              <a:buFont typeface="Arial" pitchFamily="34" charset="0"/>
              <a:buChar char="•"/>
            </a:pPr>
            <a:endParaRPr lang="cs-CZ" sz="2800" b="1" dirty="0" smtClean="0">
              <a:solidFill>
                <a:srgbClr val="E94E00"/>
              </a:solidFill>
            </a:endParaRPr>
          </a:p>
          <a:p>
            <a:pPr marL="457200" indent="-457200" algn="just">
              <a:buFont typeface="Arial" pitchFamily="34" charset="0"/>
              <a:buChar char="•"/>
            </a:pPr>
            <a:endParaRPr lang="cs-CZ" sz="2800" b="1" dirty="0">
              <a:solidFill>
                <a:srgbClr val="E94E00"/>
              </a:solidFill>
            </a:endParaRPr>
          </a:p>
        </p:txBody>
      </p:sp>
      <p:pic>
        <p:nvPicPr>
          <p:cNvPr id="4" name="Obrázek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54095" y="449516"/>
            <a:ext cx="911532" cy="9115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64118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sz="3600" b="1" dirty="0" smtClean="0"/>
              <a:t/>
            </a:r>
            <a:br>
              <a:rPr lang="cs-CZ" sz="3600" b="1" dirty="0" smtClean="0"/>
            </a:br>
            <a:r>
              <a:rPr lang="cs-CZ" sz="3600" b="1" dirty="0"/>
              <a:t/>
            </a:r>
            <a:br>
              <a:rPr lang="cs-CZ" sz="3600" b="1" dirty="0"/>
            </a:br>
            <a:r>
              <a:rPr lang="cs-CZ" sz="3600" b="1" dirty="0" smtClean="0"/>
              <a:t/>
            </a:r>
            <a:br>
              <a:rPr lang="cs-CZ" sz="3600" b="1" dirty="0" smtClean="0"/>
            </a:br>
            <a:r>
              <a:rPr lang="cs-CZ" sz="3600" b="1" dirty="0" smtClean="0"/>
              <a:t>Památník a pamětní deska</a:t>
            </a:r>
            <a:endParaRPr lang="cs-CZ" sz="3600" b="1" dirty="0"/>
          </a:p>
        </p:txBody>
      </p:sp>
      <p:pic>
        <p:nvPicPr>
          <p:cNvPr id="4" name="Zástupný symbol pro obsah 3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2000" contrast="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9642" t="11821" r="10357" b="22954"/>
          <a:stretch/>
        </p:blipFill>
        <p:spPr>
          <a:xfrm>
            <a:off x="611560" y="2492896"/>
            <a:ext cx="4598100" cy="3378586"/>
          </a:xfrm>
          <a:ln w="44450" cmpd="sng">
            <a:solidFill>
              <a:srgbClr val="E94E00"/>
            </a:solidFill>
          </a:ln>
        </p:spPr>
      </p:pic>
      <p:pic>
        <p:nvPicPr>
          <p:cNvPr id="5" name="Zástupný symbol pro obsah 3"/>
          <p:cNvPicPr>
            <a:picLocks noChangeAspect="1"/>
          </p:cNvPicPr>
          <p:nvPr/>
        </p:nvPicPr>
        <p:blipFill>
          <a:blip r:embed="rId4" cstate="print">
            <a:lum bright="-8000" contras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20" t="19106" r="18025" b="7961"/>
          <a:stretch>
            <a:fillRect/>
          </a:stretch>
        </p:blipFill>
        <p:spPr>
          <a:xfrm rot="10800000">
            <a:off x="5580111" y="2093025"/>
            <a:ext cx="2739286" cy="3957745"/>
          </a:xfrm>
          <a:prstGeom prst="rect">
            <a:avLst/>
          </a:prstGeom>
          <a:ln w="44450">
            <a:solidFill>
              <a:srgbClr val="E94E00"/>
            </a:solidFill>
          </a:ln>
          <a:scene3d>
            <a:camera prst="orthographicFront">
              <a:rot lat="21299999" lon="0" rev="0"/>
            </a:camera>
            <a:lightRig rig="threePt" dir="t"/>
          </a:scene3d>
        </p:spPr>
      </p:pic>
      <p:pic>
        <p:nvPicPr>
          <p:cNvPr id="6" name="Obrázek 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20447" y="332656"/>
            <a:ext cx="951600" cy="95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97300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3568" y="1628800"/>
            <a:ext cx="7699724" cy="648072"/>
          </a:xfrm>
        </p:spPr>
        <p:txBody>
          <a:bodyPr>
            <a:normAutofit fontScale="90000"/>
          </a:bodyPr>
          <a:lstStyle/>
          <a:p>
            <a:pPr algn="ctr"/>
            <a:r>
              <a:rPr lang="cs-CZ" sz="3600" b="1" cap="none" dirty="0" smtClean="0"/>
              <a:t>Prof. Dr. František </a:t>
            </a:r>
            <a:r>
              <a:rPr lang="cs-CZ" sz="3600" b="1" cap="none" dirty="0" err="1" smtClean="0"/>
              <a:t>Záviška</a:t>
            </a:r>
            <a:r>
              <a:rPr lang="cs-CZ" sz="3600" b="1" cap="none" dirty="0" smtClean="0"/>
              <a:t/>
            </a:r>
            <a:br>
              <a:rPr lang="cs-CZ" sz="3600" b="1" cap="none" dirty="0" smtClean="0"/>
            </a:br>
            <a:endParaRPr lang="cs-CZ" sz="3600" b="0" cap="none" dirty="0"/>
          </a:p>
        </p:txBody>
      </p:sp>
      <p:sp>
        <p:nvSpPr>
          <p:cNvPr id="5" name="Podnadpis 4"/>
          <p:cNvSpPr>
            <a:spLocks noGrp="1"/>
          </p:cNvSpPr>
          <p:nvPr>
            <p:ph type="subTitle" idx="1"/>
          </p:nvPr>
        </p:nvSpPr>
        <p:spPr>
          <a:xfrm>
            <a:off x="755576" y="2060848"/>
            <a:ext cx="7088832" cy="4320480"/>
          </a:xfrm>
        </p:spPr>
        <p:txBody>
          <a:bodyPr>
            <a:normAutofit fontScale="62500" lnSpcReduction="20000"/>
          </a:bodyPr>
          <a:lstStyle/>
          <a:p>
            <a:pPr marL="457200" indent="-457200" algn="just"/>
            <a:r>
              <a:rPr lang="cs-CZ" sz="3800" b="1" dirty="0" smtClean="0">
                <a:solidFill>
                  <a:schemeClr val="tx1"/>
                </a:solidFill>
              </a:rPr>
              <a:t>Odborná činnost:</a:t>
            </a:r>
          </a:p>
          <a:p>
            <a:pPr marL="457200" indent="-457200" algn="just">
              <a:buFont typeface="Arial" pitchFamily="34" charset="0"/>
              <a:buChar char="•"/>
            </a:pPr>
            <a:r>
              <a:rPr lang="cs-CZ" b="1" u="sng" dirty="0" smtClean="0">
                <a:solidFill>
                  <a:schemeClr val="tx1"/>
                </a:solidFill>
              </a:rPr>
              <a:t>přednášky na univerzitě</a:t>
            </a:r>
            <a:r>
              <a:rPr lang="cs-CZ" b="1" dirty="0" smtClean="0">
                <a:solidFill>
                  <a:schemeClr val="tx1"/>
                </a:solidFill>
              </a:rPr>
              <a:t>: </a:t>
            </a:r>
            <a:r>
              <a:rPr lang="cs-CZ" sz="2800" b="1" dirty="0" smtClean="0">
                <a:solidFill>
                  <a:schemeClr val="tx1"/>
                </a:solidFill>
              </a:rPr>
              <a:t>zařazoval obory, které prof. Koláček příliš nemiloval: kinetická teorie tepla (plynů), později speciální a obecnou relativitu a zachytil i nástup kvantové (vlnové) mechaniky.</a:t>
            </a:r>
          </a:p>
          <a:p>
            <a:pPr algn="just"/>
            <a:r>
              <a:rPr lang="cs-CZ" sz="2800" b="1" dirty="0">
                <a:solidFill>
                  <a:srgbClr val="E94E00"/>
                </a:solidFill>
              </a:rPr>
              <a:t> </a:t>
            </a:r>
            <a:r>
              <a:rPr lang="cs-CZ" sz="2800" b="1" dirty="0" smtClean="0">
                <a:solidFill>
                  <a:srgbClr val="E94E00"/>
                </a:solidFill>
              </a:rPr>
              <a:t>        </a:t>
            </a:r>
            <a:r>
              <a:rPr lang="cs-CZ" sz="2800" b="1" dirty="0" smtClean="0">
                <a:solidFill>
                  <a:srgbClr val="0070C0"/>
                </a:solidFill>
              </a:rPr>
              <a:t>Prof. </a:t>
            </a:r>
            <a:r>
              <a:rPr lang="cs-CZ" sz="2800" b="1" dirty="0" err="1" smtClean="0">
                <a:solidFill>
                  <a:srgbClr val="0070C0"/>
                </a:solidFill>
              </a:rPr>
              <a:t>Brdička</a:t>
            </a:r>
            <a:r>
              <a:rPr lang="cs-CZ" sz="2800" b="1" dirty="0" smtClean="0">
                <a:solidFill>
                  <a:schemeClr val="tx1"/>
                </a:solidFill>
              </a:rPr>
              <a:t>: </a:t>
            </a:r>
            <a:r>
              <a:rPr lang="cs-CZ" sz="2800" b="1" i="1" dirty="0" err="1" smtClean="0">
                <a:solidFill>
                  <a:schemeClr val="tx1"/>
                </a:solidFill>
              </a:rPr>
              <a:t>Záviškovy</a:t>
            </a:r>
            <a:r>
              <a:rPr lang="cs-CZ" sz="2800" b="1" i="1" dirty="0" smtClean="0">
                <a:solidFill>
                  <a:schemeClr val="tx1"/>
                </a:solidFill>
              </a:rPr>
              <a:t> přednášky byly logické, promyšlené, klidně </a:t>
            </a:r>
          </a:p>
          <a:p>
            <a:pPr algn="just"/>
            <a:r>
              <a:rPr lang="cs-CZ" sz="2800" b="1" i="1" dirty="0" smtClean="0">
                <a:solidFill>
                  <a:schemeClr val="tx1"/>
                </a:solidFill>
              </a:rPr>
              <a:t>         přednesené s případným zopakováním a zdůrazněním hlavních  </a:t>
            </a:r>
          </a:p>
          <a:p>
            <a:pPr algn="just"/>
            <a:r>
              <a:rPr lang="cs-CZ" sz="2800" b="1" i="1" dirty="0">
                <a:solidFill>
                  <a:schemeClr val="tx1"/>
                </a:solidFill>
              </a:rPr>
              <a:t> </a:t>
            </a:r>
            <a:r>
              <a:rPr lang="cs-CZ" sz="2800" b="1" i="1" dirty="0" smtClean="0">
                <a:solidFill>
                  <a:schemeClr val="tx1"/>
                </a:solidFill>
              </a:rPr>
              <a:t>        myšlenek, bylo v nich předem odpovídáno na možné chyby, prostě </a:t>
            </a:r>
          </a:p>
          <a:p>
            <a:pPr algn="just"/>
            <a:r>
              <a:rPr lang="cs-CZ" sz="2800" b="1" i="1" dirty="0">
                <a:solidFill>
                  <a:schemeClr val="tx1"/>
                </a:solidFill>
              </a:rPr>
              <a:t> </a:t>
            </a:r>
            <a:r>
              <a:rPr lang="cs-CZ" sz="2800" b="1" i="1" dirty="0" smtClean="0">
                <a:solidFill>
                  <a:schemeClr val="tx1"/>
                </a:solidFill>
              </a:rPr>
              <a:t>        byly dokonalé. Také se netajil tím, že se na ně připravuje.</a:t>
            </a:r>
          </a:p>
          <a:p>
            <a:pPr marL="457200" indent="-457200" algn="just">
              <a:buFont typeface="Arial" pitchFamily="34" charset="0"/>
              <a:buChar char="•"/>
            </a:pPr>
            <a:r>
              <a:rPr lang="cs-CZ" b="1" u="sng" dirty="0" smtClean="0">
                <a:solidFill>
                  <a:schemeClr val="tx1"/>
                </a:solidFill>
              </a:rPr>
              <a:t>vědecká práce: </a:t>
            </a:r>
            <a:r>
              <a:rPr lang="cs-CZ" sz="2800" b="1" dirty="0" smtClean="0">
                <a:solidFill>
                  <a:schemeClr val="tx1"/>
                </a:solidFill>
              </a:rPr>
              <a:t>první práce z optiky, hlavním tématem byla problematika šíření </a:t>
            </a:r>
            <a:r>
              <a:rPr lang="cs-CZ" sz="2800" b="1" dirty="0" err="1" smtClean="0">
                <a:solidFill>
                  <a:schemeClr val="tx1"/>
                </a:solidFill>
              </a:rPr>
              <a:t>elmag</a:t>
            </a:r>
            <a:r>
              <a:rPr lang="cs-CZ" sz="2800" b="1" dirty="0" smtClean="0">
                <a:solidFill>
                  <a:schemeClr val="tx1"/>
                </a:solidFill>
              </a:rPr>
              <a:t>. vln v soustavách vodivých válců a dielektrik, řešená pomocí Maxwellových rovnic, </a:t>
            </a:r>
          </a:p>
          <a:p>
            <a:pPr algn="just"/>
            <a:r>
              <a:rPr lang="cs-CZ" sz="2800" b="1" dirty="0" smtClean="0">
                <a:solidFill>
                  <a:schemeClr val="tx1"/>
                </a:solidFill>
              </a:rPr>
              <a:t>         </a:t>
            </a:r>
            <a:r>
              <a:rPr lang="cs-CZ" sz="2800" b="1" dirty="0" err="1" smtClean="0">
                <a:solidFill>
                  <a:schemeClr val="tx1"/>
                </a:solidFill>
              </a:rPr>
              <a:t>referativní</a:t>
            </a:r>
            <a:r>
              <a:rPr lang="cs-CZ" sz="2800" b="1" dirty="0" smtClean="0">
                <a:solidFill>
                  <a:schemeClr val="tx1"/>
                </a:solidFill>
              </a:rPr>
              <a:t> práce, 3 učebnice 1 populárně- vědecká knížka, překlad </a:t>
            </a:r>
          </a:p>
          <a:p>
            <a:pPr algn="just"/>
            <a:r>
              <a:rPr lang="cs-CZ" sz="2800" b="1" dirty="0">
                <a:solidFill>
                  <a:schemeClr val="tx1"/>
                </a:solidFill>
              </a:rPr>
              <a:t> </a:t>
            </a:r>
            <a:r>
              <a:rPr lang="cs-CZ" sz="2800" b="1" dirty="0" smtClean="0">
                <a:solidFill>
                  <a:schemeClr val="tx1"/>
                </a:solidFill>
              </a:rPr>
              <a:t>        knihy </a:t>
            </a:r>
            <a:r>
              <a:rPr lang="cs-CZ" sz="2800" b="1" dirty="0" err="1" smtClean="0">
                <a:solidFill>
                  <a:schemeClr val="tx1"/>
                </a:solidFill>
              </a:rPr>
              <a:t>Ph</a:t>
            </a:r>
            <a:r>
              <a:rPr lang="cs-CZ" sz="2800" b="1" dirty="0" smtClean="0">
                <a:solidFill>
                  <a:schemeClr val="tx1"/>
                </a:solidFill>
              </a:rPr>
              <a:t>. Franka </a:t>
            </a:r>
            <a:r>
              <a:rPr lang="cs-CZ" sz="2800" b="1" i="1" dirty="0" smtClean="0">
                <a:solidFill>
                  <a:schemeClr val="tx1"/>
                </a:solidFill>
              </a:rPr>
              <a:t>Rozvrat mechanistické fysiky</a:t>
            </a:r>
            <a:r>
              <a:rPr lang="cs-CZ" sz="2800" b="1" dirty="0" smtClean="0">
                <a:solidFill>
                  <a:schemeClr val="tx1"/>
                </a:solidFill>
              </a:rPr>
              <a:t>, referáty, recenze,…</a:t>
            </a:r>
            <a:endParaRPr lang="cs-CZ" sz="2800" b="1" dirty="0" smtClean="0">
              <a:solidFill>
                <a:srgbClr val="0070C0"/>
              </a:solidFill>
            </a:endParaRPr>
          </a:p>
          <a:p>
            <a:pPr marL="457200" indent="-457200" algn="just">
              <a:buFont typeface="Arial" pitchFamily="34" charset="0"/>
              <a:buChar char="•"/>
            </a:pPr>
            <a:endParaRPr lang="cs-CZ" sz="2800" b="1" dirty="0" smtClean="0">
              <a:solidFill>
                <a:srgbClr val="E94E00"/>
              </a:solidFill>
            </a:endParaRPr>
          </a:p>
          <a:p>
            <a:pPr marL="457200" indent="-457200" algn="just">
              <a:buFont typeface="Arial" pitchFamily="34" charset="0"/>
              <a:buChar char="•"/>
            </a:pPr>
            <a:endParaRPr lang="cs-CZ" sz="2800" b="1" dirty="0">
              <a:solidFill>
                <a:srgbClr val="E94E00"/>
              </a:solidFill>
            </a:endParaRPr>
          </a:p>
        </p:txBody>
      </p:sp>
      <p:pic>
        <p:nvPicPr>
          <p:cNvPr id="4" name="Obrázek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40" y="449514"/>
            <a:ext cx="951600" cy="95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64118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3568" y="1628800"/>
            <a:ext cx="7699724" cy="648072"/>
          </a:xfrm>
        </p:spPr>
        <p:txBody>
          <a:bodyPr>
            <a:normAutofit fontScale="90000"/>
          </a:bodyPr>
          <a:lstStyle/>
          <a:p>
            <a:pPr algn="ctr"/>
            <a:r>
              <a:rPr lang="cs-CZ" sz="3600" b="1" cap="none" dirty="0" smtClean="0"/>
              <a:t>Prof. Dr. František </a:t>
            </a:r>
            <a:r>
              <a:rPr lang="cs-CZ" sz="3600" b="1" cap="none" dirty="0" err="1" smtClean="0"/>
              <a:t>Záviška</a:t>
            </a:r>
            <a:r>
              <a:rPr lang="cs-CZ" sz="3600" b="1" cap="none" dirty="0" smtClean="0"/>
              <a:t/>
            </a:r>
            <a:br>
              <a:rPr lang="cs-CZ" sz="3600" b="1" cap="none" dirty="0" smtClean="0"/>
            </a:br>
            <a:endParaRPr lang="cs-CZ" sz="3600" b="0" cap="none" dirty="0"/>
          </a:p>
        </p:txBody>
      </p:sp>
      <p:sp>
        <p:nvSpPr>
          <p:cNvPr id="5" name="Podnadpis 4"/>
          <p:cNvSpPr>
            <a:spLocks noGrp="1"/>
          </p:cNvSpPr>
          <p:nvPr>
            <p:ph type="subTitle" idx="1"/>
          </p:nvPr>
        </p:nvSpPr>
        <p:spPr>
          <a:xfrm>
            <a:off x="755576" y="2060848"/>
            <a:ext cx="7088832" cy="4320480"/>
          </a:xfrm>
        </p:spPr>
        <p:txBody>
          <a:bodyPr>
            <a:normAutofit fontScale="55000" lnSpcReduction="20000"/>
          </a:bodyPr>
          <a:lstStyle/>
          <a:p>
            <a:pPr marL="457200" indent="-457200" algn="just"/>
            <a:r>
              <a:rPr lang="cs-CZ" sz="3800" b="1" dirty="0" smtClean="0">
                <a:solidFill>
                  <a:schemeClr val="tx1"/>
                </a:solidFill>
              </a:rPr>
              <a:t>Byl členem:</a:t>
            </a:r>
          </a:p>
          <a:p>
            <a:pPr marL="457200" indent="-457200" algn="just">
              <a:buFont typeface="Arial" pitchFamily="34" charset="0"/>
              <a:buChar char="•"/>
            </a:pPr>
            <a:r>
              <a:rPr lang="cs-CZ" b="1" dirty="0" smtClean="0">
                <a:solidFill>
                  <a:schemeClr val="tx1"/>
                </a:solidFill>
              </a:rPr>
              <a:t>Královské české společnosti nauk, České Akademie věd a umění, Masarykovy Akademie práce, …</a:t>
            </a:r>
          </a:p>
          <a:p>
            <a:pPr marL="457200" indent="-457200" algn="just">
              <a:buFont typeface="Arial" pitchFamily="34" charset="0"/>
              <a:buChar char="•"/>
            </a:pPr>
            <a:r>
              <a:rPr lang="cs-CZ" b="1" dirty="0" smtClean="0">
                <a:solidFill>
                  <a:schemeClr val="tx1"/>
                </a:solidFill>
              </a:rPr>
              <a:t>JČMF: od roku 1904 funkcionář, 1928-1942 knihovník (knihovnu vybudoval a vedl v prostorách svého ústavu), 1942- předseda</a:t>
            </a:r>
          </a:p>
          <a:p>
            <a:pPr marL="457200" indent="-457200" algn="just">
              <a:buFont typeface="Arial" pitchFamily="34" charset="0"/>
              <a:buChar char="•"/>
            </a:pPr>
            <a:r>
              <a:rPr lang="cs-CZ" b="1" dirty="0" smtClean="0">
                <a:solidFill>
                  <a:schemeClr val="tx1"/>
                </a:solidFill>
              </a:rPr>
              <a:t>redakční rady sborníku </a:t>
            </a:r>
            <a:r>
              <a:rPr lang="cs-CZ" b="1" i="1" dirty="0" smtClean="0">
                <a:solidFill>
                  <a:schemeClr val="tx1"/>
                </a:solidFill>
              </a:rPr>
              <a:t>Přehled pokroků fysiky: </a:t>
            </a:r>
            <a:r>
              <a:rPr lang="cs-CZ" b="1" dirty="0" smtClean="0">
                <a:solidFill>
                  <a:schemeClr val="tx1"/>
                </a:solidFill>
              </a:rPr>
              <a:t>snaha pozvednutí úrovně naší fyziky – referování o významných fyzikálních pracích ve světě </a:t>
            </a:r>
          </a:p>
          <a:p>
            <a:pPr algn="just"/>
            <a:r>
              <a:rPr lang="cs-CZ" b="1" dirty="0" smtClean="0">
                <a:solidFill>
                  <a:schemeClr val="tx1"/>
                </a:solidFill>
              </a:rPr>
              <a:t>Společenský život:</a:t>
            </a:r>
          </a:p>
          <a:p>
            <a:pPr marL="457200" indent="-457200" algn="just">
              <a:buFont typeface="Arial" pitchFamily="34" charset="0"/>
              <a:buChar char="•"/>
            </a:pPr>
            <a:r>
              <a:rPr lang="cs-CZ" b="1" dirty="0" smtClean="0">
                <a:solidFill>
                  <a:srgbClr val="0070C0"/>
                </a:solidFill>
              </a:rPr>
              <a:t>Prof. </a:t>
            </a:r>
            <a:r>
              <a:rPr lang="cs-CZ" b="1" dirty="0" err="1" smtClean="0">
                <a:solidFill>
                  <a:srgbClr val="0070C0"/>
                </a:solidFill>
              </a:rPr>
              <a:t>Brdička</a:t>
            </a:r>
            <a:r>
              <a:rPr lang="cs-CZ" b="1" dirty="0" smtClean="0">
                <a:solidFill>
                  <a:schemeClr val="tx1"/>
                </a:solidFill>
              </a:rPr>
              <a:t>: </a:t>
            </a:r>
            <a:r>
              <a:rPr lang="cs-CZ" b="1" i="1" dirty="0" smtClean="0">
                <a:solidFill>
                  <a:schemeClr val="tx1"/>
                </a:solidFill>
              </a:rPr>
              <a:t>Na vysvědčení z oktávy má </a:t>
            </a:r>
            <a:r>
              <a:rPr lang="cs-CZ" b="1" i="1" dirty="0" err="1" smtClean="0">
                <a:solidFill>
                  <a:schemeClr val="tx1"/>
                </a:solidFill>
              </a:rPr>
              <a:t>Záviška</a:t>
            </a:r>
            <a:r>
              <a:rPr lang="cs-CZ" b="1" i="1" dirty="0" smtClean="0">
                <a:solidFill>
                  <a:schemeClr val="tx1"/>
                </a:solidFill>
              </a:rPr>
              <a:t> dostatečnou z tělocviku, ale není možno jej označit za nesportovní typ. Hrál tenis on i jeho choť, plaval, jezdil na koni, jezdil na lyžích, byl zdatným turistou; konečně i rád jezdil autem …  </a:t>
            </a:r>
          </a:p>
          <a:p>
            <a:pPr marL="457200" indent="-457200" algn="just">
              <a:buFont typeface="Arial" pitchFamily="34" charset="0"/>
              <a:buChar char="•"/>
            </a:pPr>
            <a:r>
              <a:rPr lang="cs-CZ" sz="3300" b="1" dirty="0" smtClean="0">
                <a:solidFill>
                  <a:schemeClr val="tx1"/>
                </a:solidFill>
              </a:rPr>
              <a:t>Výlety se studenty a s kolegy, „</a:t>
            </a:r>
            <a:r>
              <a:rPr lang="cs-CZ" sz="3300" b="1" dirty="0" err="1" smtClean="0">
                <a:solidFill>
                  <a:schemeClr val="tx1"/>
                </a:solidFill>
              </a:rPr>
              <a:t>nejstudenštější</a:t>
            </a:r>
            <a:r>
              <a:rPr lang="cs-CZ" sz="3300" b="1" dirty="0" smtClean="0">
                <a:solidFill>
                  <a:schemeClr val="tx1"/>
                </a:solidFill>
              </a:rPr>
              <a:t> docent“, bohatý společenský život, …</a:t>
            </a:r>
            <a:endParaRPr lang="cs-CZ" sz="3300" b="1" dirty="0">
              <a:solidFill>
                <a:srgbClr val="E94E00"/>
              </a:solidFill>
            </a:endParaRPr>
          </a:p>
        </p:txBody>
      </p:sp>
      <p:pic>
        <p:nvPicPr>
          <p:cNvPr id="4" name="Obrázek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40" y="449514"/>
            <a:ext cx="951600" cy="95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20779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11560" y="590165"/>
            <a:ext cx="8219256" cy="1080120"/>
          </a:xfrm>
        </p:spPr>
        <p:txBody>
          <a:bodyPr>
            <a:normAutofit fontScale="90000"/>
          </a:bodyPr>
          <a:lstStyle/>
          <a:p>
            <a:pPr algn="l"/>
            <a:r>
              <a:rPr lang="cs-CZ" dirty="0" smtClean="0"/>
              <a:t/>
            </a:r>
            <a:br>
              <a:rPr lang="cs-CZ" dirty="0" smtClean="0"/>
            </a:br>
            <a:r>
              <a:rPr lang="cs-CZ" sz="2700" b="1" dirty="0" smtClean="0"/>
              <a:t>Popularizace TR: </a:t>
            </a:r>
            <a:r>
              <a:rPr lang="cs-CZ" sz="2700" b="1" dirty="0" smtClean="0">
                <a:solidFill>
                  <a:srgbClr val="0070C0"/>
                </a:solidFill>
              </a:rPr>
              <a:t>A. Einstein</a:t>
            </a:r>
            <a:r>
              <a:rPr lang="cs-CZ" sz="2700" b="1" dirty="0" smtClean="0"/>
              <a:t>: německé vydání 1917, první české 1923, první úplné české 2005, </a:t>
            </a:r>
            <a:r>
              <a:rPr lang="cs-CZ" sz="2700" b="1" dirty="0" smtClean="0">
                <a:solidFill>
                  <a:srgbClr val="0070C0"/>
                </a:solidFill>
              </a:rPr>
              <a:t>F. </a:t>
            </a:r>
            <a:r>
              <a:rPr lang="cs-CZ" sz="2700" b="1" dirty="0" err="1" smtClean="0">
                <a:solidFill>
                  <a:srgbClr val="0070C0"/>
                </a:solidFill>
              </a:rPr>
              <a:t>Záviška</a:t>
            </a:r>
            <a:r>
              <a:rPr lang="cs-CZ" sz="2700" b="1" dirty="0" smtClean="0"/>
              <a:t>: 1925.</a:t>
            </a:r>
            <a:endParaRPr lang="cs-CZ" sz="2700" b="1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2089498"/>
            <a:ext cx="2797619" cy="44404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Zástupný symbol pro obsah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801" t="1367" r="23874" b="9313"/>
          <a:stretch/>
        </p:blipFill>
        <p:spPr>
          <a:xfrm>
            <a:off x="1115616" y="2060848"/>
            <a:ext cx="2628000" cy="4464000"/>
          </a:xfrm>
          <a:prstGeom prst="rect">
            <a:avLst/>
          </a:prstGeom>
        </p:spPr>
      </p:pic>
      <p:pic>
        <p:nvPicPr>
          <p:cNvPr id="5" name="Zástupný symbol pro obsah 5"/>
          <p:cNvPicPr>
            <a:picLocks noGrp="1" noChangeAspect="1"/>
          </p:cNvPicPr>
          <p:nvPr>
            <p:ph sz="half" idx="2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801" t="1367" r="23874" b="9313"/>
          <a:stretch/>
        </p:blipFill>
        <p:spPr>
          <a:xfrm>
            <a:off x="5220072" y="1916832"/>
            <a:ext cx="2628000" cy="4464000"/>
          </a:xfrm>
        </p:spPr>
      </p:pic>
      <p:pic>
        <p:nvPicPr>
          <p:cNvPr id="6" name="Zástupný symbol pro obsah 5"/>
          <p:cNvPicPr>
            <a:picLocks noGrp="1" noChangeAspect="1"/>
          </p:cNvPicPr>
          <p:nvPr>
            <p:ph sz="half" idx="2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801" t="1367" r="23874" b="9313"/>
          <a:stretch/>
        </p:blipFill>
        <p:spPr>
          <a:xfrm>
            <a:off x="4788024" y="1916832"/>
            <a:ext cx="2628000" cy="4464000"/>
          </a:xfrm>
        </p:spPr>
      </p:pic>
      <p:pic>
        <p:nvPicPr>
          <p:cNvPr id="7" name="Obrázek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9954" y="188644"/>
            <a:ext cx="885804" cy="8858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49743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Nadpis 1"/>
              <p:cNvSpPr>
                <a:spLocks noGrp="1"/>
              </p:cNvSpPr>
              <p:nvPr>
                <p:ph type="title"/>
              </p:nvPr>
            </p:nvSpPr>
            <p:spPr>
              <a:xfrm>
                <a:off x="1835696" y="1412776"/>
                <a:ext cx="5400600" cy="1152128"/>
              </a:xfrm>
              <a:solidFill>
                <a:srgbClr val="E94E00"/>
              </a:solidFill>
              <a:ln w="57150">
                <a:solidFill>
                  <a:srgbClr val="E94E00"/>
                </a:solidFill>
              </a:ln>
            </p:spPr>
            <p:txBody>
              <a:bodyPr>
                <a:normAutofit fontScale="90000"/>
              </a:bodyPr>
              <a:lstStyle/>
              <a:p>
                <a:r>
                  <a:rPr lang="cs-CZ" dirty="0" smtClean="0"/>
                  <a:t> </a:t>
                </a:r>
                <a14:m>
                  <m:oMath xmlns:m="http://schemas.openxmlformats.org/officeDocument/2006/math">
                    <m:r>
                      <a:rPr lang="cs-CZ" sz="4000" b="0" i="1" smtClean="0">
                        <a:solidFill>
                          <a:schemeClr val="bg1"/>
                        </a:solidFill>
                        <a:latin typeface="Cambria Math"/>
                      </a:rPr>
                      <m:t>𝐸</m:t>
                    </m:r>
                    <m:r>
                      <a:rPr lang="cs-CZ" sz="4000" b="0" i="1" smtClean="0">
                        <a:solidFill>
                          <a:schemeClr val="bg1"/>
                        </a:solidFill>
                        <a:latin typeface="Cambria Math"/>
                      </a:rPr>
                      <m:t>=</m:t>
                    </m:r>
                    <m:r>
                      <a:rPr lang="cs-CZ" sz="4000" b="0" i="1" smtClean="0">
                        <a:solidFill>
                          <a:schemeClr val="bg1"/>
                        </a:solidFill>
                        <a:latin typeface="Cambria Math"/>
                      </a:rPr>
                      <m:t>𝑚𝑐</m:t>
                    </m:r>
                    <m:r>
                      <a:rPr lang="cs-CZ" sz="4000" b="0" i="1" baseline="30000" smtClean="0">
                        <a:solidFill>
                          <a:schemeClr val="bg1"/>
                        </a:solidFill>
                        <a:latin typeface="Cambria Math"/>
                      </a:rPr>
                      <m:t>2</m:t>
                    </m:r>
                  </m:oMath>
                </a14:m>
                <a:r>
                  <a:rPr lang="cs-CZ" sz="4000" b="0" i="1" baseline="30000" dirty="0" smtClean="0">
                    <a:solidFill>
                      <a:schemeClr val="bg1"/>
                    </a:solidFill>
                    <a:latin typeface="Cambria Math"/>
                  </a:rPr>
                  <a:t/>
                </a:r>
                <a:br>
                  <a:rPr lang="cs-CZ" sz="4000" b="0" i="1" baseline="30000" dirty="0" smtClean="0">
                    <a:solidFill>
                      <a:schemeClr val="bg1"/>
                    </a:solidFill>
                    <a:latin typeface="Cambria Math"/>
                  </a:rPr>
                </a:br>
                <a14:m>
                  <m:oMath xmlns:m="http://schemas.openxmlformats.org/officeDocument/2006/math">
                    <m:r>
                      <a:rPr lang="cs-CZ" sz="4000" b="0" i="1" smtClean="0">
                        <a:solidFill>
                          <a:schemeClr val="bg1"/>
                        </a:solidFill>
                        <a:latin typeface="Cambria Math"/>
                        <a:ea typeface="Cambria Math"/>
                      </a:rPr>
                      <m:t>∆</m:t>
                    </m:r>
                    <m:r>
                      <a:rPr lang="cs-CZ" sz="4000" b="0" i="1" smtClean="0">
                        <a:solidFill>
                          <a:schemeClr val="bg1"/>
                        </a:solidFill>
                        <a:latin typeface="Cambria Math"/>
                        <a:ea typeface="Cambria Math"/>
                      </a:rPr>
                      <m:t>𝐸</m:t>
                    </m:r>
                  </m:oMath>
                </a14:m>
                <a:r>
                  <a:rPr lang="cs-CZ" sz="4000" dirty="0" smtClean="0">
                    <a:solidFill>
                      <a:schemeClr val="bg1"/>
                    </a:solidFill>
                  </a:rPr>
                  <a:t>=</a:t>
                </a:r>
                <a14:m>
                  <m:oMath xmlns:m="http://schemas.openxmlformats.org/officeDocument/2006/math">
                    <m:r>
                      <a:rPr lang="cs-CZ" sz="4000" i="1" dirty="0" smtClean="0">
                        <a:solidFill>
                          <a:schemeClr val="bg1"/>
                        </a:solidFill>
                        <a:latin typeface="Cambria Math"/>
                        <a:ea typeface="Cambria Math"/>
                      </a:rPr>
                      <m:t>∆</m:t>
                    </m:r>
                    <m:r>
                      <a:rPr lang="cs-CZ" sz="4000" b="0" i="1" dirty="0" smtClean="0">
                        <a:solidFill>
                          <a:schemeClr val="bg1"/>
                        </a:solidFill>
                        <a:latin typeface="Cambria Math"/>
                        <a:ea typeface="Cambria Math"/>
                      </a:rPr>
                      <m:t>𝑚</m:t>
                    </m:r>
                    <m:sSup>
                      <m:sSupPr>
                        <m:ctrlPr>
                          <a:rPr lang="cs-CZ" sz="4000" b="0" i="1" dirty="0" smtClean="0">
                            <a:solidFill>
                              <a:schemeClr val="bg1"/>
                            </a:solidFill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a:rPr lang="cs-CZ" sz="4000" b="0" i="1" dirty="0" smtClean="0">
                            <a:solidFill>
                              <a:schemeClr val="bg1"/>
                            </a:solidFill>
                            <a:latin typeface="Cambria Math"/>
                            <a:ea typeface="Cambria Math"/>
                          </a:rPr>
                          <m:t>𝑐</m:t>
                        </m:r>
                      </m:e>
                      <m:sup>
                        <m:r>
                          <a:rPr lang="cs-CZ" sz="4000" b="0" i="1" dirty="0" smtClean="0">
                            <a:solidFill>
                              <a:schemeClr val="bg1"/>
                            </a:solidFill>
                            <a:latin typeface="Cambria Math"/>
                            <a:ea typeface="Cambria Math"/>
                          </a:rPr>
                          <m:t>2</m:t>
                        </m:r>
                      </m:sup>
                    </m:sSup>
                  </m:oMath>
                </a14:m>
                <a:endParaRPr lang="cs-CZ" sz="4000" baseline="30000" dirty="0" smtClean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2" name="Nadpis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1835696" y="1412776"/>
                <a:ext cx="5400600" cy="1152128"/>
              </a:xfrm>
              <a:blipFill rotWithShape="1">
                <a:blip r:embed="rId2"/>
                <a:stretch>
                  <a:fillRect b="-21212"/>
                </a:stretch>
              </a:blipFill>
              <a:ln w="57150">
                <a:solidFill>
                  <a:srgbClr val="E94E00"/>
                </a:solidFill>
              </a:ln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Zástupný symbol pro obsah 4"/>
          <p:cNvPicPr>
            <a:picLocks noGrp="1" noChangeAspect="1"/>
          </p:cNvPicPr>
          <p:nvPr>
            <p:ph sz="half" idx="1"/>
          </p:nvPr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13000" contrast="4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8556" t="29845" r="9211" b="38290"/>
          <a:stretch/>
        </p:blipFill>
        <p:spPr>
          <a:xfrm>
            <a:off x="1691680" y="2708920"/>
            <a:ext cx="5702481" cy="3720258"/>
          </a:xfrm>
        </p:spPr>
      </p:pic>
      <p:pic>
        <p:nvPicPr>
          <p:cNvPr id="7" name="Obrázek 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1" y="292819"/>
            <a:ext cx="874873" cy="8748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42025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476672"/>
            <a:ext cx="874873" cy="8748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Obrázek 2"/>
          <p:cNvPicPr>
            <a:picLocks noChangeAspect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11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455" t="10368" r="6231" b="9890"/>
          <a:stretch/>
        </p:blipFill>
        <p:spPr>
          <a:xfrm>
            <a:off x="1629391" y="2448000"/>
            <a:ext cx="5237016" cy="378000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4" name="Nadpis 1"/>
          <p:cNvSpPr txBox="1">
            <a:spLocks/>
          </p:cNvSpPr>
          <p:nvPr/>
        </p:nvSpPr>
        <p:spPr>
          <a:xfrm>
            <a:off x="620692" y="1351544"/>
            <a:ext cx="7772400" cy="1260609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s-CZ" sz="2800" b="1" dirty="0" smtClean="0"/>
              <a:t>Princip ekvivalence setrvačných </a:t>
            </a:r>
          </a:p>
          <a:p>
            <a:r>
              <a:rPr lang="cs-CZ" sz="2800" b="1" dirty="0" smtClean="0"/>
              <a:t>a gravitačních sil</a:t>
            </a:r>
            <a:endParaRPr lang="cs-CZ" sz="2800" b="1" dirty="0"/>
          </a:p>
        </p:txBody>
      </p:sp>
    </p:spTree>
    <p:extLst>
      <p:ext uri="{BB962C8B-B14F-4D97-AF65-F5344CB8AC3E}">
        <p14:creationId xmlns:p14="http://schemas.microsoft.com/office/powerpoint/2010/main" val="1553224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67544" y="1600201"/>
            <a:ext cx="8219256" cy="1972816"/>
          </a:xfrm>
        </p:spPr>
        <p:txBody>
          <a:bodyPr>
            <a:normAutofit fontScale="92500" lnSpcReduction="10000"/>
          </a:bodyPr>
          <a:lstStyle/>
          <a:p>
            <a:endParaRPr lang="cs-CZ" dirty="0" smtClean="0"/>
          </a:p>
          <a:p>
            <a:r>
              <a:rPr lang="cs-CZ" sz="2800" b="1" dirty="0" err="1" smtClean="0"/>
              <a:t>Záviškův</a:t>
            </a:r>
            <a:r>
              <a:rPr lang="cs-CZ" sz="2800" b="1" dirty="0" smtClean="0"/>
              <a:t> spolužák z třebíčského gymnázia: </a:t>
            </a:r>
            <a:r>
              <a:rPr lang="cs-CZ" sz="2800" b="1" dirty="0" smtClean="0">
                <a:solidFill>
                  <a:srgbClr val="0070C0"/>
                </a:solidFill>
              </a:rPr>
              <a:t>Jakub Deml</a:t>
            </a:r>
          </a:p>
          <a:p>
            <a:pPr marL="0" indent="0">
              <a:buNone/>
            </a:pPr>
            <a:endParaRPr lang="cs-CZ" sz="2800" b="1" dirty="0" smtClean="0">
              <a:solidFill>
                <a:srgbClr val="0070C0"/>
              </a:solidFill>
            </a:endParaRPr>
          </a:p>
          <a:p>
            <a:r>
              <a:rPr lang="cs-CZ" sz="2800" b="1" dirty="0" smtClean="0">
                <a:solidFill>
                  <a:srgbClr val="0070C0"/>
                </a:solidFill>
              </a:rPr>
              <a:t>Autorské, Invenční Divadlo Studentů:</a:t>
            </a:r>
          </a:p>
        </p:txBody>
      </p:sp>
      <p:pic>
        <p:nvPicPr>
          <p:cNvPr id="4" name="Obrázek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9953" y="260648"/>
            <a:ext cx="921549" cy="9215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Zástupný symbol pro obsah 2"/>
          <p:cNvSpPr txBox="1">
            <a:spLocks/>
          </p:cNvSpPr>
          <p:nvPr/>
        </p:nvSpPr>
        <p:spPr>
          <a:xfrm>
            <a:off x="971600" y="3521145"/>
            <a:ext cx="6768752" cy="1368152"/>
          </a:xfrm>
          <a:prstGeom prst="rect">
            <a:avLst/>
          </a:prstGeom>
          <a:solidFill>
            <a:srgbClr val="E94E00"/>
          </a:solidFill>
        </p:spPr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Font typeface="Arial" pitchFamily="34" charset="0"/>
              <a:buNone/>
            </a:pPr>
            <a:r>
              <a:rPr lang="cs-CZ" sz="2800" b="1" i="1" dirty="0" smtClean="0">
                <a:solidFill>
                  <a:schemeClr val="bg1"/>
                </a:solidFill>
              </a:rPr>
              <a:t>Hudebně dramatické pásmo výňatků z díla tasovského rodáka, spisovatele a básníka Jakuba Demla </a:t>
            </a:r>
            <a:endParaRPr lang="cs-CZ" sz="2800" b="1" i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3568" y="548680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cs-CZ" sz="4000" b="1" dirty="0" smtClean="0"/>
              <a:t/>
            </a:r>
            <a:br>
              <a:rPr lang="cs-CZ" sz="4000" b="1" dirty="0" smtClean="0"/>
            </a:br>
            <a:r>
              <a:rPr lang="cs-CZ" sz="4000" b="1" dirty="0"/>
              <a:t/>
            </a:r>
            <a:br>
              <a:rPr lang="cs-CZ" sz="4000" b="1" dirty="0"/>
            </a:br>
            <a:r>
              <a:rPr lang="cs-CZ" sz="4000" b="1" dirty="0" smtClean="0"/>
              <a:t/>
            </a:r>
            <a:br>
              <a:rPr lang="cs-CZ" sz="4000" b="1" dirty="0" smtClean="0"/>
            </a:br>
            <a:r>
              <a:rPr lang="cs-CZ" sz="4000" b="1" dirty="0" smtClean="0"/>
              <a:t>Informace k programu</a:t>
            </a:r>
            <a:endParaRPr lang="cs-CZ" sz="4000" b="1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611560" y="1916832"/>
            <a:ext cx="7776864" cy="3168352"/>
          </a:xfrm>
        </p:spPr>
        <p:txBody>
          <a:bodyPr>
            <a:normAutofit/>
          </a:bodyPr>
          <a:lstStyle/>
          <a:p>
            <a:pPr algn="l"/>
            <a:endParaRPr lang="cs-CZ" b="1" dirty="0" smtClean="0">
              <a:solidFill>
                <a:schemeClr val="tx1"/>
              </a:solidFill>
            </a:endParaRPr>
          </a:p>
          <a:p>
            <a:pPr marL="342900" indent="-342900" algn="l">
              <a:buFont typeface="Arial" pitchFamily="34" charset="0"/>
              <a:buChar char="•"/>
            </a:pPr>
            <a:r>
              <a:rPr lang="cs-CZ" b="1" dirty="0" err="1" smtClean="0">
                <a:solidFill>
                  <a:schemeClr val="tx1"/>
                </a:solidFill>
              </a:rPr>
              <a:t>Předseminární</a:t>
            </a:r>
            <a:r>
              <a:rPr lang="cs-CZ" b="1" dirty="0" smtClean="0">
                <a:solidFill>
                  <a:schemeClr val="tx1"/>
                </a:solidFill>
              </a:rPr>
              <a:t> brožura </a:t>
            </a:r>
            <a:r>
              <a:rPr lang="cs-CZ" sz="2400" b="1" dirty="0" smtClean="0">
                <a:solidFill>
                  <a:schemeClr val="tx1"/>
                </a:solidFill>
              </a:rPr>
              <a:t>– </a:t>
            </a:r>
            <a:r>
              <a:rPr lang="cs-CZ" sz="2400" b="1" smtClean="0">
                <a:solidFill>
                  <a:schemeClr val="tx1"/>
                </a:solidFill>
              </a:rPr>
              <a:t>stravování, …</a:t>
            </a:r>
            <a:endParaRPr lang="cs-CZ" sz="2400" b="1" dirty="0" smtClean="0">
              <a:solidFill>
                <a:schemeClr val="tx1"/>
              </a:solidFill>
            </a:endParaRPr>
          </a:p>
          <a:p>
            <a:pPr marL="342900" indent="-342900" algn="just">
              <a:buFont typeface="Arial" pitchFamily="34" charset="0"/>
              <a:buChar char="•"/>
            </a:pPr>
            <a:r>
              <a:rPr lang="cs-CZ" sz="2400" b="1" dirty="0" smtClean="0">
                <a:solidFill>
                  <a:schemeClr val="tx1"/>
                </a:solidFill>
              </a:rPr>
              <a:t>Sborníky, označení, …</a:t>
            </a:r>
          </a:p>
          <a:p>
            <a:pPr marL="342900" indent="-342900" algn="just">
              <a:buFont typeface="Arial" pitchFamily="34" charset="0"/>
              <a:buChar char="•"/>
            </a:pPr>
            <a:r>
              <a:rPr lang="cs-CZ" sz="2400" b="1" dirty="0" smtClean="0">
                <a:solidFill>
                  <a:schemeClr val="tx1"/>
                </a:solidFill>
              </a:rPr>
              <a:t>Doplnění: úterý odpoledne : Mgr. Linda Štraubová: </a:t>
            </a:r>
          </a:p>
          <a:p>
            <a:pPr algn="just"/>
            <a:r>
              <a:rPr lang="cs-CZ" sz="2400" b="1" dirty="0">
                <a:solidFill>
                  <a:schemeClr val="tx1"/>
                </a:solidFill>
              </a:rPr>
              <a:t> </a:t>
            </a:r>
            <a:r>
              <a:rPr lang="cs-CZ" sz="2400" b="1" dirty="0" smtClean="0">
                <a:solidFill>
                  <a:schemeClr val="tx1"/>
                </a:solidFill>
              </a:rPr>
              <a:t>    ČEZ pro školy </a:t>
            </a:r>
          </a:p>
          <a:p>
            <a:pPr marL="342900" indent="-342900" algn="just">
              <a:buFont typeface="Arial" pitchFamily="34" charset="0"/>
              <a:buChar char="•"/>
            </a:pPr>
            <a:endParaRPr lang="cs-CZ" sz="2400" b="1" dirty="0" smtClean="0">
              <a:solidFill>
                <a:schemeClr val="tx1"/>
              </a:solidFill>
            </a:endParaRPr>
          </a:p>
          <a:p>
            <a:pPr marL="342900" indent="-342900" algn="just">
              <a:buFont typeface="Arial" pitchFamily="34" charset="0"/>
              <a:buChar char="•"/>
            </a:pPr>
            <a:endParaRPr lang="cs-CZ" sz="2400" b="1" dirty="0" smtClean="0">
              <a:solidFill>
                <a:schemeClr val="tx1"/>
              </a:solidFill>
            </a:endParaRPr>
          </a:p>
          <a:p>
            <a:pPr algn="just"/>
            <a:endParaRPr lang="cs-CZ" sz="2400" b="1" dirty="0">
              <a:solidFill>
                <a:schemeClr val="tx1"/>
              </a:solidFill>
            </a:endParaRPr>
          </a:p>
        </p:txBody>
      </p:sp>
      <p:pic>
        <p:nvPicPr>
          <p:cNvPr id="4" name="Obrázek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95579" y="558760"/>
            <a:ext cx="1024586" cy="10245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6" descr="press_centrum_ke_stazeni_logo_cez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4357" y="4293096"/>
            <a:ext cx="960619" cy="9606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7267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323528" y="3717032"/>
            <a:ext cx="8301608" cy="2016224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Relativity </a:t>
            </a:r>
            <a:r>
              <a:rPr lang="en-US" b="1" dirty="0"/>
              <a:t>and Gravitation</a:t>
            </a:r>
            <a:br>
              <a:rPr lang="en-US" b="1" dirty="0"/>
            </a:br>
            <a:r>
              <a:rPr lang="en-US" sz="3100" b="1" dirty="0" smtClean="0"/>
              <a:t>100 </a:t>
            </a:r>
            <a:r>
              <a:rPr lang="en-US" sz="3100" b="1" dirty="0"/>
              <a:t>Years after Einstein in Prague</a:t>
            </a:r>
            <a:br>
              <a:rPr lang="en-US" sz="3100" b="1" dirty="0"/>
            </a:br>
            <a:r>
              <a:rPr lang="en-US" sz="3100" b="1" dirty="0" smtClean="0"/>
              <a:t>June </a:t>
            </a:r>
            <a:r>
              <a:rPr lang="en-US" sz="3100" b="1" dirty="0"/>
              <a:t>25 – 29, 2012, Prague, Czech </a:t>
            </a:r>
            <a:r>
              <a:rPr lang="en-US" sz="3100" b="1" dirty="0" smtClean="0"/>
              <a:t>Republic</a:t>
            </a:r>
            <a:r>
              <a:rPr lang="cs-CZ" sz="3100" b="1" dirty="0" smtClean="0"/>
              <a:t/>
            </a:r>
            <a:br>
              <a:rPr lang="cs-CZ" sz="3100" b="1" dirty="0" smtClean="0"/>
            </a:br>
            <a:r>
              <a:rPr lang="cs-CZ" sz="3100" b="1" dirty="0" smtClean="0">
                <a:solidFill>
                  <a:srgbClr val="E94E00"/>
                </a:solidFill>
              </a:rPr>
              <a:t>doprovodný program: výstava,…</a:t>
            </a:r>
            <a:r>
              <a:rPr lang="en-US" sz="3100" dirty="0" smtClean="0">
                <a:solidFill>
                  <a:srgbClr val="E94E00"/>
                </a:solidFill>
              </a:rPr>
              <a:t> </a:t>
            </a:r>
            <a:endParaRPr lang="cs-CZ" sz="3100" dirty="0">
              <a:solidFill>
                <a:srgbClr val="E94E00"/>
              </a:solidFill>
            </a:endParaRPr>
          </a:p>
        </p:txBody>
      </p:sp>
      <p:pic>
        <p:nvPicPr>
          <p:cNvPr id="4" name="Zástupný symbol pro obsah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1628800"/>
            <a:ext cx="8229600" cy="1862488"/>
          </a:xfrm>
        </p:spPr>
      </p:pic>
      <p:pic>
        <p:nvPicPr>
          <p:cNvPr id="5" name="Obrázek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29940" y="466599"/>
            <a:ext cx="954758" cy="9547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44666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539552" y="4293096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cs-CZ" sz="3200" b="1" dirty="0" smtClean="0"/>
              <a:t/>
            </a:r>
            <a:br>
              <a:rPr lang="cs-CZ" sz="3200" b="1" dirty="0" smtClean="0"/>
            </a:br>
            <a:r>
              <a:rPr lang="cs-CZ" sz="3200" b="1" dirty="0" smtClean="0"/>
              <a:t>Kubistický nábytek ve sbírkách </a:t>
            </a:r>
            <a:br>
              <a:rPr lang="cs-CZ" sz="3200" b="1" dirty="0" smtClean="0"/>
            </a:br>
            <a:r>
              <a:rPr lang="cs-CZ" sz="3200" b="1" dirty="0" smtClean="0"/>
              <a:t>Muzea Velké Meziříčí</a:t>
            </a:r>
            <a:endParaRPr lang="cs-CZ" sz="3200" b="1" dirty="0"/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1000" contrast="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5184" t="18022" r="6482" b="37767"/>
          <a:stretch/>
        </p:blipFill>
        <p:spPr>
          <a:xfrm>
            <a:off x="2123728" y="1573626"/>
            <a:ext cx="4536000" cy="3024000"/>
          </a:xfrm>
          <a:prstGeom prst="rect">
            <a:avLst/>
          </a:prstGeom>
        </p:spPr>
      </p:pic>
      <p:pic>
        <p:nvPicPr>
          <p:cNvPr id="5" name="Obrázek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8" y="440518"/>
            <a:ext cx="963445" cy="9634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16572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539552" y="1772816"/>
            <a:ext cx="7776864" cy="3024336"/>
          </a:xfrm>
        </p:spPr>
        <p:txBody>
          <a:bodyPr>
            <a:noAutofit/>
          </a:bodyPr>
          <a:lstStyle/>
          <a:p>
            <a:pPr algn="l"/>
            <a:r>
              <a:rPr lang="cs-CZ" sz="3200" b="1" dirty="0" smtClean="0"/>
              <a:t/>
            </a:r>
            <a:br>
              <a:rPr lang="cs-CZ" sz="3200" b="1" dirty="0" smtClean="0"/>
            </a:br>
            <a:r>
              <a:rPr lang="cs-CZ" sz="3200" b="1" dirty="0"/>
              <a:t/>
            </a:r>
            <a:br>
              <a:rPr lang="cs-CZ" sz="3200" b="1" dirty="0"/>
            </a:br>
            <a:r>
              <a:rPr lang="cs-CZ" sz="3200" b="1" dirty="0" smtClean="0"/>
              <a:t/>
            </a:r>
            <a:br>
              <a:rPr lang="cs-CZ" sz="3200" b="1" dirty="0" smtClean="0"/>
            </a:br>
            <a:r>
              <a:rPr lang="cs-CZ" sz="2800" b="1" dirty="0" smtClean="0"/>
              <a:t>Nábytek pochází z roku 1913, byl zhotoven pražským družstvem Artěl podle návrhu Pavla Janáka.</a:t>
            </a:r>
            <a:br>
              <a:rPr lang="cs-CZ" sz="2800" b="1" dirty="0" smtClean="0"/>
            </a:br>
            <a:r>
              <a:rPr lang="cs-CZ" sz="2800" b="1" dirty="0" smtClean="0"/>
              <a:t/>
            </a:r>
            <a:br>
              <a:rPr lang="cs-CZ" sz="2800" b="1" dirty="0" smtClean="0"/>
            </a:br>
            <a:r>
              <a:rPr lang="cs-CZ" sz="2800" b="1" dirty="0" smtClean="0"/>
              <a:t>Kolekce nábytku byla vyrobena pro </a:t>
            </a:r>
            <a:br>
              <a:rPr lang="cs-CZ" sz="2800" b="1" dirty="0" smtClean="0"/>
            </a:br>
            <a:r>
              <a:rPr lang="cs-CZ" sz="2800" b="1" dirty="0" smtClean="0">
                <a:solidFill>
                  <a:srgbClr val="E94E00"/>
                </a:solidFill>
              </a:rPr>
              <a:t>Františka </a:t>
            </a:r>
            <a:r>
              <a:rPr lang="cs-CZ" sz="2800" b="1" dirty="0" err="1" smtClean="0">
                <a:solidFill>
                  <a:srgbClr val="E94E00"/>
                </a:solidFill>
              </a:rPr>
              <a:t>Závišku</a:t>
            </a:r>
            <a:r>
              <a:rPr lang="cs-CZ" sz="2800" b="1" dirty="0" smtClean="0">
                <a:solidFill>
                  <a:srgbClr val="E94E00"/>
                </a:solidFill>
              </a:rPr>
              <a:t> </a:t>
            </a:r>
            <a:r>
              <a:rPr lang="cs-CZ" sz="2800" b="1" dirty="0" smtClean="0"/>
              <a:t>a jeho ženu Milku.</a:t>
            </a:r>
            <a:r>
              <a:rPr lang="cs-CZ" sz="2800" b="1" dirty="0"/>
              <a:t/>
            </a:r>
            <a:br>
              <a:rPr lang="cs-CZ" sz="2800" b="1" dirty="0"/>
            </a:br>
            <a:r>
              <a:rPr lang="cs-CZ" sz="3200" b="1" dirty="0"/>
              <a:t/>
            </a:r>
            <a:br>
              <a:rPr lang="cs-CZ" sz="3200" b="1" dirty="0"/>
            </a:br>
            <a:r>
              <a:rPr lang="cs-CZ" sz="3200" b="1" dirty="0" smtClean="0"/>
              <a:t/>
            </a:r>
            <a:br>
              <a:rPr lang="cs-CZ" sz="3200" b="1" dirty="0" smtClean="0"/>
            </a:br>
            <a:endParaRPr lang="cs-CZ" sz="3200" b="1" dirty="0"/>
          </a:p>
        </p:txBody>
      </p:sp>
      <p:pic>
        <p:nvPicPr>
          <p:cNvPr id="9" name="Obrázek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7689" y="476672"/>
            <a:ext cx="952140" cy="9521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23077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Zástupný symbol pro obsah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3" y="1628799"/>
            <a:ext cx="3323295" cy="4752929"/>
          </a:xfrm>
        </p:spPr>
      </p:pic>
      <p:pic>
        <p:nvPicPr>
          <p:cNvPr id="5" name="Obrázek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2" y="1412776"/>
            <a:ext cx="3587648" cy="5058613"/>
          </a:xfrm>
          <a:prstGeom prst="rect">
            <a:avLst/>
          </a:prstGeom>
        </p:spPr>
      </p:pic>
      <p:pic>
        <p:nvPicPr>
          <p:cNvPr id="6" name="Obrázek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95930" y="244612"/>
            <a:ext cx="952140" cy="9521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99075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67544" y="64498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cs-CZ" dirty="0" smtClean="0"/>
              <a:t/>
            </a:r>
            <a:br>
              <a:rPr lang="cs-CZ" dirty="0" smtClean="0"/>
            </a:br>
            <a:r>
              <a:rPr lang="cs-CZ" sz="3600" b="1" dirty="0" smtClean="0"/>
              <a:t>Prof. Dr. František </a:t>
            </a:r>
            <a:r>
              <a:rPr lang="cs-CZ" sz="3600" b="1" dirty="0" err="1" smtClean="0"/>
              <a:t>Záviška</a:t>
            </a:r>
            <a:endParaRPr lang="cs-CZ" sz="3600" b="1" dirty="0"/>
          </a:p>
        </p:txBody>
      </p:sp>
      <p:pic>
        <p:nvPicPr>
          <p:cNvPr id="5" name="Zástupný symbol pro obsah 4"/>
          <p:cNvPicPr>
            <a:picLocks noGrp="1" noChangeAspect="1"/>
          </p:cNvPicPr>
          <p:nvPr>
            <p:ph sz="half" idx="1"/>
          </p:nvPr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2000" contrast="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8376" t="6308" r="8810" b="9919"/>
          <a:stretch/>
        </p:blipFill>
        <p:spPr>
          <a:xfrm>
            <a:off x="971600" y="2132856"/>
            <a:ext cx="3324356" cy="4561303"/>
          </a:xfrm>
        </p:spPr>
      </p:pic>
      <p:pic>
        <p:nvPicPr>
          <p:cNvPr id="6" name="Zástupný symbol pro obsah 5"/>
          <p:cNvPicPr>
            <a:picLocks noGrp="1" noChangeAspect="1"/>
          </p:cNvPicPr>
          <p:nvPr>
            <p:ph sz="half" idx="2"/>
          </p:nvPr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801" t="1367" r="23874" b="9313"/>
          <a:stretch/>
        </p:blipFill>
        <p:spPr>
          <a:xfrm>
            <a:off x="5220072" y="1916832"/>
            <a:ext cx="2628000" cy="4464000"/>
          </a:xfrm>
        </p:spPr>
      </p:pic>
      <p:pic>
        <p:nvPicPr>
          <p:cNvPr id="7" name="Obrázek 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29302" y="312230"/>
            <a:ext cx="904258" cy="9042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70634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01333" y="1628800"/>
            <a:ext cx="7772400" cy="1171232"/>
          </a:xfrm>
        </p:spPr>
        <p:txBody>
          <a:bodyPr>
            <a:normAutofit fontScale="90000"/>
          </a:bodyPr>
          <a:lstStyle/>
          <a:p>
            <a:pPr algn="ctr"/>
            <a:r>
              <a:rPr lang="cs-CZ" sz="3600" b="1" cap="none" dirty="0" smtClean="0"/>
              <a:t>Prof. Dr. František </a:t>
            </a:r>
            <a:r>
              <a:rPr lang="cs-CZ" sz="3600" b="1" cap="none" dirty="0" err="1" smtClean="0"/>
              <a:t>Záviška</a:t>
            </a:r>
            <a:r>
              <a:rPr lang="cs-CZ" sz="3600" b="1" cap="none" dirty="0" smtClean="0"/>
              <a:t/>
            </a:r>
            <a:br>
              <a:rPr lang="cs-CZ" sz="3600" b="1" cap="none" dirty="0" smtClean="0"/>
            </a:br>
            <a:r>
              <a:rPr lang="cs-CZ" sz="3600" cap="none" dirty="0" smtClean="0"/>
              <a:t>1879-1945 </a:t>
            </a:r>
            <a:r>
              <a:rPr lang="cs-CZ" sz="3200" cap="none" dirty="0" smtClean="0"/>
              <a:t/>
            </a:r>
            <a:br>
              <a:rPr lang="cs-CZ" sz="3200" cap="none" dirty="0" smtClean="0"/>
            </a:br>
            <a:endParaRPr lang="cs-CZ" sz="3200" b="0" cap="none" dirty="0"/>
          </a:p>
        </p:txBody>
      </p:sp>
      <p:sp>
        <p:nvSpPr>
          <p:cNvPr id="5" name="Podnadpis 4"/>
          <p:cNvSpPr>
            <a:spLocks noGrp="1"/>
          </p:cNvSpPr>
          <p:nvPr>
            <p:ph type="subTitle" idx="1"/>
          </p:nvPr>
        </p:nvSpPr>
        <p:spPr>
          <a:xfrm>
            <a:off x="755576" y="2636912"/>
            <a:ext cx="7088832" cy="3240360"/>
          </a:xfrm>
        </p:spPr>
        <p:txBody>
          <a:bodyPr>
            <a:normAutofit fontScale="92500" lnSpcReduction="10000"/>
          </a:bodyPr>
          <a:lstStyle/>
          <a:p>
            <a:pPr marL="457200" indent="-457200" algn="just">
              <a:buFont typeface="Arial" pitchFamily="34" charset="0"/>
              <a:buChar char="•"/>
            </a:pPr>
            <a:r>
              <a:rPr lang="cs-CZ" sz="2800" b="1" dirty="0" smtClean="0">
                <a:solidFill>
                  <a:schemeClr val="tx1"/>
                </a:solidFill>
              </a:rPr>
              <a:t>1879 Velké Meziříčí,  syn </a:t>
            </a:r>
            <a:r>
              <a:rPr lang="cs-CZ" sz="2800" b="1" dirty="0" err="1" smtClean="0">
                <a:solidFill>
                  <a:schemeClr val="tx1"/>
                </a:solidFill>
              </a:rPr>
              <a:t>pololáníka</a:t>
            </a:r>
            <a:endParaRPr lang="cs-CZ" sz="2800" b="1" dirty="0" smtClean="0">
              <a:solidFill>
                <a:schemeClr val="tx1"/>
              </a:solidFill>
            </a:endParaRPr>
          </a:p>
          <a:p>
            <a:pPr marL="457200" indent="-457200" algn="just">
              <a:buFont typeface="Arial" pitchFamily="34" charset="0"/>
              <a:buChar char="•"/>
            </a:pPr>
            <a:r>
              <a:rPr lang="cs-CZ" sz="2800" b="1" dirty="0" smtClean="0">
                <a:solidFill>
                  <a:schemeClr val="tx1"/>
                </a:solidFill>
              </a:rPr>
              <a:t>1891 otec zemřel, matka se podruhé vdala, pomáhal mu strýc farář</a:t>
            </a:r>
          </a:p>
          <a:p>
            <a:pPr marL="457200" indent="-457200" algn="just">
              <a:buFont typeface="Arial" pitchFamily="34" charset="0"/>
              <a:buChar char="•"/>
            </a:pPr>
            <a:r>
              <a:rPr lang="cs-CZ" sz="2800" b="1" dirty="0" smtClean="0">
                <a:solidFill>
                  <a:schemeClr val="tx1"/>
                </a:solidFill>
              </a:rPr>
              <a:t>studium na gymnáziu v Třebíči, spolužáci B. Šmeral a </a:t>
            </a:r>
            <a:r>
              <a:rPr lang="cs-CZ" sz="2800" b="1" dirty="0" smtClean="0">
                <a:solidFill>
                  <a:srgbClr val="0070C0"/>
                </a:solidFill>
              </a:rPr>
              <a:t>J. Deml</a:t>
            </a:r>
            <a:r>
              <a:rPr lang="cs-CZ" sz="2800" b="1" dirty="0" smtClean="0">
                <a:solidFill>
                  <a:schemeClr val="tx1"/>
                </a:solidFill>
              </a:rPr>
              <a:t>,</a:t>
            </a:r>
            <a:r>
              <a:rPr lang="cs-CZ" sz="2800" b="1" dirty="0" smtClean="0">
                <a:solidFill>
                  <a:srgbClr val="0070C0"/>
                </a:solidFill>
              </a:rPr>
              <a:t> </a:t>
            </a:r>
            <a:r>
              <a:rPr lang="cs-CZ" sz="2800" b="1" dirty="0" smtClean="0">
                <a:solidFill>
                  <a:schemeClr val="tx1"/>
                </a:solidFill>
              </a:rPr>
              <a:t>proč nestudoval na GVM?</a:t>
            </a:r>
          </a:p>
          <a:p>
            <a:pPr marL="457200" indent="-457200" algn="just">
              <a:spcBef>
                <a:spcPts val="0"/>
              </a:spcBef>
              <a:buFont typeface="Arial" pitchFamily="34" charset="0"/>
              <a:buChar char="•"/>
            </a:pPr>
            <a:r>
              <a:rPr lang="cs-CZ" sz="2800" b="1" dirty="0" smtClean="0">
                <a:solidFill>
                  <a:schemeClr val="tx1"/>
                </a:solidFill>
              </a:rPr>
              <a:t>1898 maturoval na </a:t>
            </a:r>
            <a:r>
              <a:rPr lang="cs-CZ" sz="2800" b="1" dirty="0" err="1" smtClean="0">
                <a:solidFill>
                  <a:schemeClr val="tx1"/>
                </a:solidFill>
              </a:rPr>
              <a:t>gymn</a:t>
            </a:r>
            <a:r>
              <a:rPr lang="cs-CZ" sz="2800" b="1" dirty="0" smtClean="0">
                <a:solidFill>
                  <a:schemeClr val="tx1"/>
                </a:solidFill>
              </a:rPr>
              <a:t>. v Brně, spolužák B. Macků, zahájení studia M a F na filosof. fakultě</a:t>
            </a:r>
          </a:p>
          <a:p>
            <a:pPr algn="just">
              <a:spcBef>
                <a:spcPts val="0"/>
              </a:spcBef>
            </a:pPr>
            <a:r>
              <a:rPr lang="cs-CZ" sz="2800" b="1" dirty="0">
                <a:solidFill>
                  <a:schemeClr val="tx1"/>
                </a:solidFill>
              </a:rPr>
              <a:t> </a:t>
            </a:r>
            <a:r>
              <a:rPr lang="cs-CZ" sz="2800" b="1" dirty="0" smtClean="0">
                <a:solidFill>
                  <a:schemeClr val="tx1"/>
                </a:solidFill>
              </a:rPr>
              <a:t>     české části Karlo-Ferdinandovy univerzity</a:t>
            </a:r>
          </a:p>
          <a:p>
            <a:pPr marL="457200" indent="-457200" algn="just">
              <a:buFont typeface="Arial" pitchFamily="34" charset="0"/>
              <a:buChar char="•"/>
            </a:pPr>
            <a:endParaRPr lang="cs-CZ" sz="2800" b="1" dirty="0" smtClean="0">
              <a:solidFill>
                <a:srgbClr val="E94E00"/>
              </a:solidFill>
            </a:endParaRPr>
          </a:p>
          <a:p>
            <a:pPr marL="457200" indent="-457200" algn="just">
              <a:buFont typeface="Arial" pitchFamily="34" charset="0"/>
              <a:buChar char="•"/>
            </a:pPr>
            <a:endParaRPr lang="cs-CZ" sz="2800" b="1" dirty="0" smtClean="0">
              <a:solidFill>
                <a:srgbClr val="E94E00"/>
              </a:solidFill>
            </a:endParaRPr>
          </a:p>
          <a:p>
            <a:pPr marL="457200" indent="-457200" algn="just">
              <a:buFont typeface="Arial" pitchFamily="34" charset="0"/>
              <a:buChar char="•"/>
            </a:pPr>
            <a:endParaRPr lang="cs-CZ" sz="2800" b="1" dirty="0">
              <a:solidFill>
                <a:srgbClr val="E94E00"/>
              </a:solidFill>
            </a:endParaRPr>
          </a:p>
        </p:txBody>
      </p:sp>
      <p:pic>
        <p:nvPicPr>
          <p:cNvPr id="4" name="Obrázek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9" y="449513"/>
            <a:ext cx="983188" cy="983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95145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11560" y="1484784"/>
            <a:ext cx="7844408" cy="864096"/>
          </a:xfrm>
        </p:spPr>
        <p:txBody>
          <a:bodyPr>
            <a:normAutofit fontScale="90000"/>
          </a:bodyPr>
          <a:lstStyle/>
          <a:p>
            <a:pPr algn="ctr"/>
            <a:r>
              <a:rPr lang="cs-CZ" sz="3200" b="1" cap="none" dirty="0" smtClean="0"/>
              <a:t>Prof. Dr. František </a:t>
            </a:r>
            <a:r>
              <a:rPr lang="cs-CZ" sz="3200" b="1" cap="none" dirty="0" err="1" smtClean="0"/>
              <a:t>Záviška</a:t>
            </a:r>
            <a:r>
              <a:rPr lang="cs-CZ" sz="3200" b="1" cap="none" dirty="0" smtClean="0"/>
              <a:t/>
            </a:r>
            <a:br>
              <a:rPr lang="cs-CZ" sz="3200" b="1" cap="none" dirty="0" smtClean="0"/>
            </a:br>
            <a:endParaRPr lang="cs-CZ" sz="3200" b="0" cap="none" dirty="0"/>
          </a:p>
        </p:txBody>
      </p:sp>
      <p:sp>
        <p:nvSpPr>
          <p:cNvPr id="5" name="Podnadpis 4"/>
          <p:cNvSpPr>
            <a:spLocks noGrp="1"/>
          </p:cNvSpPr>
          <p:nvPr>
            <p:ph type="subTitle" idx="1"/>
          </p:nvPr>
        </p:nvSpPr>
        <p:spPr>
          <a:xfrm>
            <a:off x="912300" y="2268192"/>
            <a:ext cx="7088832" cy="3528392"/>
          </a:xfrm>
        </p:spPr>
        <p:txBody>
          <a:bodyPr>
            <a:normAutofit fontScale="77500" lnSpcReduction="20000"/>
          </a:bodyPr>
          <a:lstStyle/>
          <a:p>
            <a:pPr marL="457200" indent="-457200" algn="just">
              <a:buFont typeface="Arial" pitchFamily="34" charset="0"/>
              <a:buChar char="•"/>
            </a:pPr>
            <a:r>
              <a:rPr lang="cs-CZ" sz="2800" b="1" dirty="0" smtClean="0">
                <a:solidFill>
                  <a:schemeClr val="tx1"/>
                </a:solidFill>
              </a:rPr>
              <a:t>1900 – při vysokoškolském studiu odchází do Brna na nově založenou českou techniku (VUT Brno) jako asistent prof. Koláčka</a:t>
            </a:r>
          </a:p>
          <a:p>
            <a:pPr marL="457200" indent="-457200" algn="just">
              <a:buFont typeface="Arial" pitchFamily="34" charset="0"/>
              <a:buChar char="•"/>
            </a:pPr>
            <a:r>
              <a:rPr lang="cs-CZ" sz="2800" b="1" dirty="0" smtClean="0">
                <a:solidFill>
                  <a:schemeClr val="tx1"/>
                </a:solidFill>
              </a:rPr>
              <a:t>1902 skládá státní zkoušky učitelské způsobilosti z matematiky a fyziky, 1903 končí vysokoškolské studium doktorátem</a:t>
            </a:r>
          </a:p>
          <a:p>
            <a:pPr marL="457200" indent="-457200" algn="just">
              <a:buFont typeface="Arial" pitchFamily="34" charset="0"/>
              <a:buChar char="•"/>
            </a:pPr>
            <a:r>
              <a:rPr lang="cs-CZ" sz="2800" b="1" dirty="0" smtClean="0">
                <a:solidFill>
                  <a:schemeClr val="tx1"/>
                </a:solidFill>
              </a:rPr>
              <a:t>1903 – výpomocný asistent na experimentální fyzice u prof. Strouhala, 1906 – habilitace</a:t>
            </a:r>
          </a:p>
          <a:p>
            <a:pPr marL="457200" indent="-457200" algn="just">
              <a:buFont typeface="Arial" pitchFamily="34" charset="0"/>
              <a:buChar char="•"/>
            </a:pPr>
            <a:r>
              <a:rPr lang="cs-CZ" sz="2800" b="1" dirty="0" smtClean="0">
                <a:solidFill>
                  <a:schemeClr val="tx1"/>
                </a:solidFill>
              </a:rPr>
              <a:t>1906/7- vědecká stáž v </a:t>
            </a:r>
            <a:r>
              <a:rPr lang="cs-CZ" sz="2800" b="1" dirty="0" err="1" smtClean="0">
                <a:solidFill>
                  <a:schemeClr val="tx1"/>
                </a:solidFill>
              </a:rPr>
              <a:t>Cavendishově</a:t>
            </a:r>
            <a:r>
              <a:rPr lang="cs-CZ" sz="2800" b="1" dirty="0" smtClean="0">
                <a:solidFill>
                  <a:schemeClr val="tx1"/>
                </a:solidFill>
              </a:rPr>
              <a:t> </a:t>
            </a:r>
          </a:p>
          <a:p>
            <a:pPr algn="just"/>
            <a:r>
              <a:rPr lang="cs-CZ" sz="2800" b="1" dirty="0">
                <a:solidFill>
                  <a:schemeClr val="tx1"/>
                </a:solidFill>
              </a:rPr>
              <a:t> </a:t>
            </a:r>
            <a:r>
              <a:rPr lang="cs-CZ" sz="2800" b="1" dirty="0" smtClean="0">
                <a:solidFill>
                  <a:schemeClr val="tx1"/>
                </a:solidFill>
              </a:rPr>
              <a:t>       laboratoři  v Cambridgi u J. J. Thomsona</a:t>
            </a:r>
          </a:p>
          <a:p>
            <a:pPr algn="just"/>
            <a:r>
              <a:rPr lang="cs-CZ" sz="2800" b="1" dirty="0">
                <a:solidFill>
                  <a:schemeClr val="tx1"/>
                </a:solidFill>
              </a:rPr>
              <a:t> </a:t>
            </a:r>
            <a:r>
              <a:rPr lang="cs-CZ" sz="2800" b="1" dirty="0" smtClean="0">
                <a:solidFill>
                  <a:schemeClr val="tx1"/>
                </a:solidFill>
              </a:rPr>
              <a:t>      a C. T. R. Wilsona</a:t>
            </a:r>
          </a:p>
          <a:p>
            <a:pPr marL="457200" indent="-457200" algn="just">
              <a:buFont typeface="Arial" pitchFamily="34" charset="0"/>
              <a:buChar char="•"/>
            </a:pPr>
            <a:endParaRPr lang="cs-CZ" sz="2800" b="1" dirty="0" smtClean="0">
              <a:solidFill>
                <a:srgbClr val="E94E00"/>
              </a:solidFill>
            </a:endParaRPr>
          </a:p>
          <a:p>
            <a:pPr marL="457200" indent="-457200" algn="just">
              <a:buFont typeface="Arial" pitchFamily="34" charset="0"/>
              <a:buChar char="•"/>
            </a:pPr>
            <a:endParaRPr lang="cs-CZ" sz="2800" b="1" dirty="0" smtClean="0">
              <a:solidFill>
                <a:srgbClr val="E94E00"/>
              </a:solidFill>
            </a:endParaRPr>
          </a:p>
          <a:p>
            <a:pPr marL="457200" indent="-457200" algn="just">
              <a:buFont typeface="Arial" pitchFamily="34" charset="0"/>
              <a:buChar char="•"/>
            </a:pPr>
            <a:endParaRPr lang="cs-CZ" sz="2800" b="1" dirty="0">
              <a:solidFill>
                <a:srgbClr val="E94E00"/>
              </a:solidFill>
            </a:endParaRPr>
          </a:p>
        </p:txBody>
      </p:sp>
      <p:pic>
        <p:nvPicPr>
          <p:cNvPr id="4" name="Obrázek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42" y="449516"/>
            <a:ext cx="921549" cy="9215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Obrázek 2"/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39000"/>
                    </a14:imgEffect>
                    <a14:imgEffect>
                      <a14:brightnessContrast bright="-14000" contrast="9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1503" t="13379" r="17632" b="57954"/>
          <a:stretch/>
        </p:blipFill>
        <p:spPr>
          <a:xfrm rot="5400000">
            <a:off x="6349066" y="4551537"/>
            <a:ext cx="1584000" cy="1548000"/>
          </a:xfrm>
          <a:prstGeom prst="rect">
            <a:avLst/>
          </a:prstGeom>
          <a:ln w="38100">
            <a:solidFill>
              <a:srgbClr val="E94E00"/>
            </a:solidFill>
          </a:ln>
        </p:spPr>
      </p:pic>
    </p:spTree>
    <p:extLst>
      <p:ext uri="{BB962C8B-B14F-4D97-AF65-F5344CB8AC3E}">
        <p14:creationId xmlns:p14="http://schemas.microsoft.com/office/powerpoint/2010/main" val="1434571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618</TotalTime>
  <Words>610</Words>
  <Application>Microsoft Office PowerPoint</Application>
  <PresentationFormat>Předvádění na obrazovce (4:3)</PresentationFormat>
  <Paragraphs>64</Paragraphs>
  <Slides>17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17</vt:i4>
      </vt:variant>
    </vt:vector>
  </HeadingPairs>
  <TitlesOfParts>
    <vt:vector size="18" baseType="lpstr">
      <vt:lpstr>Motiv systému Office</vt:lpstr>
      <vt:lpstr>   XVI. seminář o filosofických otázkách matematiky a fyziky  Velké Meziříčí, 20. – 23. 8. 2012</vt:lpstr>
      <vt:lpstr>   Informace k programu</vt:lpstr>
      <vt:lpstr>Relativity and Gravitation 100 Years after Einstein in Prague June 25 – 29, 2012, Prague, Czech Republic doprovodný program: výstava,… </vt:lpstr>
      <vt:lpstr> Kubistický nábytek ve sbírkách  Muzea Velké Meziříčí</vt:lpstr>
      <vt:lpstr>   Nábytek pochází z roku 1913, byl zhotoven pražským družstvem Artěl podle návrhu Pavla Janáka.  Kolekce nábytku byla vyrobena pro  Františka Závišku a jeho ženu Milku.   </vt:lpstr>
      <vt:lpstr>Prezentace aplikace PowerPoint</vt:lpstr>
      <vt:lpstr> Prof. Dr. František Záviška</vt:lpstr>
      <vt:lpstr>Prof. Dr. František Záviška 1879-1945  </vt:lpstr>
      <vt:lpstr>Prof. Dr. František Záviška </vt:lpstr>
      <vt:lpstr>Prof. Dr. František Záviška </vt:lpstr>
      <vt:lpstr>   Památník a pamětní deska</vt:lpstr>
      <vt:lpstr>Prof. Dr. František Záviška </vt:lpstr>
      <vt:lpstr>Prof. Dr. František Záviška </vt:lpstr>
      <vt:lpstr> Popularizace TR: A. Einstein: německé vydání 1917, první české 1923, první úplné české 2005, F. Záviška: 1925.</vt:lpstr>
      <vt:lpstr> E=mc2 ∆E=∆mc^2</vt:lpstr>
      <vt:lpstr>Prezentace aplikace PowerPoint</vt:lpstr>
      <vt:lpstr>Prezentace aplikace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XVI. seminář o filosofických otázkách matematiky a fyziky</dc:title>
  <dc:creator>Trojánek</dc:creator>
  <cp:lastModifiedBy>Trojánek</cp:lastModifiedBy>
  <cp:revision>69</cp:revision>
  <cp:lastPrinted>2012-08-18T15:31:44Z</cp:lastPrinted>
  <dcterms:created xsi:type="dcterms:W3CDTF">2012-07-22T15:03:30Z</dcterms:created>
  <dcterms:modified xsi:type="dcterms:W3CDTF">2012-08-19T09:02:32Z</dcterms:modified>
</cp:coreProperties>
</file>