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E5FE2D-B4B5-4E12-A2EE-66B87FE5E034}" v="4" dt="2021-01-12T10:44:38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610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6375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2836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260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9394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8425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685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9264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315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413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5140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9D4EB93-1F31-459B-9C02-CEE01E8D6EEA}" type="datetimeFigureOut">
              <a:rPr lang="cs-CZ" smtClean="0"/>
              <a:t>20.1.2021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FBDAC2E-63EC-4639-9473-FDD01CBCBF9D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28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ail.gvm.cz/people/stindlova/ood-2021/mat-prace-Marie-Nedomove.pdf" TargetMode="External"/><Relationship Id="rId2" Type="http://schemas.openxmlformats.org/officeDocument/2006/relationships/hyperlink" Target="https://www.gvm.cz/cs/o-studiu/ucebni-plan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ail.gvm.cz/people/stindlova/ood-2021/foto-Dejepravne-soutezeni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mail.gvm.cz/people/stindlova/ood-2021/pravek-malir-Okrr-1c.pdf" TargetMode="External"/><Relationship Id="rId2" Type="http://schemas.openxmlformats.org/officeDocument/2006/relationships/hyperlink" Target="http://mail.gvm.cz/people/stindlova/ood-2021/praved-1a-Petr-Nahodil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il.gvm.cz/people/stindlova/ood-2021/skauting.pptx" TargetMode="External"/><Relationship Id="rId5" Type="http://schemas.openxmlformats.org/officeDocument/2006/relationships/hyperlink" Target="http://mail.gvm.cz/people/stindlova/ood-2021/Frantiska-Plaminkova.pptx" TargetMode="External"/><Relationship Id="rId4" Type="http://schemas.openxmlformats.org/officeDocument/2006/relationships/hyperlink" Target="http://mail.gvm.cz/people/stindlova/ood-2021/pribeh-Byci-skaly-5a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D821E279-463C-4C68-8457-DD5092E81E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4799" y="4780185"/>
            <a:ext cx="8156633" cy="1143000"/>
          </a:xfrm>
        </p:spPr>
        <p:txBody>
          <a:bodyPr/>
          <a:lstStyle/>
          <a:p>
            <a:r>
              <a:rPr lang="cs-CZ" dirty="0"/>
              <a:t>Gymnázium Velké meziříčí</a:t>
            </a:r>
          </a:p>
          <a:p>
            <a:r>
              <a:rPr lang="cs-CZ" cap="none" dirty="0"/>
              <a:t>www.gvm.cz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B71829F-A281-46B6-9284-629BC2206422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568" y="4424032"/>
            <a:ext cx="1524581" cy="1527048"/>
          </a:xfrm>
          <a:prstGeom prst="rect">
            <a:avLst/>
          </a:prstGeom>
        </p:spPr>
      </p:pic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546310"/>
          </a:xfrm>
        </p:spPr>
        <p:txBody>
          <a:bodyPr/>
          <a:lstStyle/>
          <a:p>
            <a:pPr algn="ctr"/>
            <a:r>
              <a:rPr lang="cs-CZ" dirty="0"/>
              <a:t>Dějepis</a:t>
            </a:r>
          </a:p>
        </p:txBody>
      </p:sp>
    </p:spTree>
    <p:extLst>
      <p:ext uri="{BB962C8B-B14F-4D97-AF65-F5344CB8AC3E}">
        <p14:creationId xmlns:p14="http://schemas.microsoft.com/office/powerpoint/2010/main" val="673555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952C3A-D82C-4AC1-AB39-B16377518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Charakteristika předmětu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29A02E-AC0D-4EEA-9104-AEBAB04A0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3102" y="2088859"/>
            <a:ext cx="9665795" cy="39260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sz="2400" dirty="0"/>
              <a:t>Společenskovědní předmět, který přispívá k utváření historického vědomí </a:t>
            </a:r>
            <a:br>
              <a:rPr lang="cs-CZ" sz="2400" dirty="0"/>
            </a:br>
            <a:r>
              <a:rPr lang="cs-CZ" sz="2400" dirty="0"/>
              <a:t>a k uchování kontinuity tradičních hodnot naší civilizace. Posiluje respekt </a:t>
            </a:r>
            <a:br>
              <a:rPr lang="cs-CZ" sz="2400" dirty="0"/>
            </a:br>
            <a:r>
              <a:rPr lang="cs-CZ" sz="2400" dirty="0"/>
              <a:t>k základním principům demokracie a podporuje vědomí jedinečnosti života, významu lidské důstojnosti a úcty k výtvorům minulých generací i současnosti. Žáci se seznamují s těmito obdobími:</a:t>
            </a:r>
          </a:p>
          <a:p>
            <a:pPr lvl="3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400" dirty="0"/>
              <a:t> pravěk</a:t>
            </a:r>
          </a:p>
          <a:p>
            <a:pPr lvl="3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400" dirty="0"/>
              <a:t> starověk</a:t>
            </a:r>
          </a:p>
          <a:p>
            <a:pPr lvl="3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400" dirty="0"/>
              <a:t> středověk</a:t>
            </a:r>
          </a:p>
          <a:p>
            <a:pPr lvl="3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400" dirty="0"/>
              <a:t> novověk</a:t>
            </a:r>
          </a:p>
          <a:p>
            <a:pPr lvl="3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2400" dirty="0"/>
              <a:t> moderní doba (dějiny 20. a 21. století)</a:t>
            </a:r>
          </a:p>
          <a:p>
            <a:pPr marL="566928" lvl="3" indent="0">
              <a:lnSpc>
                <a:spcPct val="150000"/>
              </a:lnSpc>
              <a:spcAft>
                <a:spcPts val="0"/>
              </a:spcAft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691539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D5EFAD-89F4-47A9-84A9-9BBD6E31C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Semináře pro maturanty a zájemce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CAD28E-6956-4E5D-904E-701FF8BD6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564" y="1879290"/>
            <a:ext cx="9729831" cy="4387286"/>
          </a:xfrm>
        </p:spPr>
        <p:txBody>
          <a:bodyPr>
            <a:normAutofit/>
          </a:bodyPr>
          <a:lstStyle/>
          <a:p>
            <a:pPr algn="just"/>
            <a:endParaRPr lang="cs-CZ" sz="2400" dirty="0"/>
          </a:p>
          <a:p>
            <a:pPr algn="just"/>
            <a:r>
              <a:rPr lang="cs-CZ" sz="2400" dirty="0"/>
              <a:t>Vedle celkové hodinové dotace předmětu (2 hodiny/týdně po celou dobu studia) je studentům maturitního ročníku nabízen předmět Dějepisný seminář (2 hodiny/týdně).</a:t>
            </a:r>
          </a:p>
          <a:p>
            <a:pPr algn="just"/>
            <a:endParaRPr lang="cs-CZ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/>
              <a:t> charakteristika předmětu viz </a:t>
            </a:r>
            <a:r>
              <a:rPr lang="cs-CZ" sz="2400" dirty="0">
                <a:hlinkClick r:id="rId2"/>
              </a:rPr>
              <a:t>Učební plán předmětu</a:t>
            </a:r>
            <a:endParaRPr lang="cs-CZ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400" dirty="0">
                <a:hlinkClick r:id="rId3"/>
              </a:rPr>
              <a:t> Maturitní práce Marie Nedomové.pdf</a:t>
            </a:r>
            <a:endParaRPr lang="cs-CZ" sz="2400" dirty="0"/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57579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40B7D4-7EC6-44B6-9728-52C29DA86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3976" y="263527"/>
            <a:ext cx="7644048" cy="1450757"/>
          </a:xfrm>
        </p:spPr>
        <p:txBody>
          <a:bodyPr/>
          <a:lstStyle/>
          <a:p>
            <a:pPr algn="ctr"/>
            <a:r>
              <a:rPr lang="cs-CZ" b="1" dirty="0"/>
              <a:t>Exkurze, besedy, projekty dějepisu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E318B8-5A31-4EAD-AFE8-C63C3C867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6020" y="1828956"/>
            <a:ext cx="9539960" cy="4303396"/>
          </a:xfrm>
        </p:spPr>
        <p:txBody>
          <a:bodyPr>
            <a:normAutofit/>
          </a:bodyPr>
          <a:lstStyle/>
          <a:p>
            <a:pPr lvl="1"/>
            <a:r>
              <a:rPr lang="cs-CZ" sz="2400" dirty="0"/>
              <a:t> </a:t>
            </a:r>
            <a:r>
              <a:rPr lang="cs-CZ" sz="2400" dirty="0" err="1"/>
              <a:t>Anthropos</a:t>
            </a:r>
            <a:r>
              <a:rPr lang="cs-CZ" sz="2400" dirty="0"/>
              <a:t> Brno </a:t>
            </a:r>
          </a:p>
          <a:p>
            <a:pPr lvl="1"/>
            <a:r>
              <a:rPr lang="cs-CZ" sz="2400" dirty="0"/>
              <a:t> Kutná Hora</a:t>
            </a:r>
          </a:p>
          <a:p>
            <a:pPr lvl="1"/>
            <a:r>
              <a:rPr lang="cs-CZ" sz="2400" dirty="0"/>
              <a:t> Barokní Praha</a:t>
            </a:r>
          </a:p>
          <a:p>
            <a:pPr lvl="1"/>
            <a:r>
              <a:rPr lang="cs-CZ" sz="2400" dirty="0"/>
              <a:t> Praha vzdoru (2. světová válka na našem území)</a:t>
            </a:r>
          </a:p>
          <a:p>
            <a:pPr lvl="1"/>
            <a:r>
              <a:rPr lang="cs-CZ" sz="2400" dirty="0"/>
              <a:t> Polsko (</a:t>
            </a:r>
            <a:r>
              <a:rPr lang="cs-CZ" sz="2400" dirty="0" err="1"/>
              <a:t>Krakow</a:t>
            </a:r>
            <a:r>
              <a:rPr lang="cs-CZ" sz="2400" dirty="0"/>
              <a:t>, Osvětim, </a:t>
            </a:r>
            <a:r>
              <a:rPr lang="cs-CZ" sz="2400" dirty="0" err="1"/>
              <a:t>Wieliczka</a:t>
            </a:r>
            <a:r>
              <a:rPr lang="cs-CZ" sz="2400" dirty="0"/>
              <a:t>)</a:t>
            </a:r>
          </a:p>
          <a:p>
            <a:pPr marL="201168" lvl="1" indent="0">
              <a:buNone/>
            </a:pPr>
            <a:r>
              <a:rPr lang="cs-CZ" sz="2000" dirty="0"/>
              <a:t> </a:t>
            </a:r>
          </a:p>
          <a:p>
            <a:pPr lvl="1"/>
            <a:r>
              <a:rPr lang="cs-CZ" sz="2400" dirty="0"/>
              <a:t> besedy s pamětníky v rámci akce Měsíc filmu na školách (JSNS.CZ)</a:t>
            </a:r>
          </a:p>
          <a:p>
            <a:pPr lvl="1"/>
            <a:r>
              <a:rPr lang="cs-CZ" sz="2400" dirty="0"/>
              <a:t> besedy s odborníky z praxe</a:t>
            </a:r>
          </a:p>
          <a:p>
            <a:pPr lvl="1"/>
            <a:endParaRPr lang="cs-CZ" sz="2400" dirty="0"/>
          </a:p>
          <a:p>
            <a:pPr lvl="1"/>
            <a:r>
              <a:rPr lang="cs-CZ" sz="2400" dirty="0"/>
              <a:t> projektové dny (100. výročí vzniku ČSR, 120 let GVM, 17. </a:t>
            </a:r>
            <a:r>
              <a:rPr lang="cs-CZ" sz="2400"/>
              <a:t>listopad)</a:t>
            </a:r>
            <a:endParaRPr lang="cs-CZ" sz="2400" dirty="0"/>
          </a:p>
          <a:p>
            <a:pPr lvl="1"/>
            <a:endParaRPr lang="cs-CZ" sz="2400" dirty="0"/>
          </a:p>
          <a:p>
            <a:pPr lvl="1"/>
            <a:endParaRPr lang="cs-CZ" sz="2400" dirty="0"/>
          </a:p>
          <a:p>
            <a:pPr lvl="1"/>
            <a:endParaRPr lang="cs-CZ" sz="2400" dirty="0"/>
          </a:p>
          <a:p>
            <a:pPr lvl="1"/>
            <a:endParaRPr lang="cs-CZ" sz="2400" dirty="0"/>
          </a:p>
          <a:p>
            <a:pPr marL="1371600" lvl="3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856966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40B7D4-7EC6-44B6-9728-52C29DA86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3976" y="263527"/>
            <a:ext cx="7644048" cy="1450757"/>
          </a:xfrm>
        </p:spPr>
        <p:txBody>
          <a:bodyPr/>
          <a:lstStyle/>
          <a:p>
            <a:pPr algn="ctr"/>
            <a:r>
              <a:rPr lang="cs-CZ" b="1" dirty="0"/>
              <a:t>Olympiády, soutěže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E318B8-5A31-4EAD-AFE8-C63C3C867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6020" y="1828956"/>
            <a:ext cx="9539960" cy="4303396"/>
          </a:xfrm>
        </p:spPr>
        <p:txBody>
          <a:bodyPr>
            <a:normAutofit/>
          </a:bodyPr>
          <a:lstStyle/>
          <a:p>
            <a:pPr lvl="1"/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 Dějepisná olympiáda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 Dějepisná soutěž studentů gymnázií ČR a SR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/>
              <a:t> Dějepravné soutěžení v Třebíči</a:t>
            </a:r>
          </a:p>
          <a:p>
            <a:pPr marL="201168" lvl="1" indent="0">
              <a:buNone/>
            </a:pPr>
            <a:endParaRPr lang="cs-CZ" sz="2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2400" dirty="0">
                <a:hlinkClick r:id="rId2"/>
              </a:rPr>
              <a:t> Prezentace Dějepravy.pptx</a:t>
            </a:r>
            <a:r>
              <a:rPr lang="cs-CZ" sz="2400" dirty="0"/>
              <a:t> (225 MB)</a:t>
            </a:r>
          </a:p>
          <a:p>
            <a:pPr lvl="1"/>
            <a:endParaRPr lang="cs-CZ" sz="2400" dirty="0"/>
          </a:p>
          <a:p>
            <a:pPr lvl="1"/>
            <a:endParaRPr lang="cs-CZ" sz="2400" dirty="0"/>
          </a:p>
          <a:p>
            <a:pPr marL="1371600" lvl="3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1386877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40B7D4-7EC6-44B6-9728-52C29DA86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3976" y="329470"/>
            <a:ext cx="7644048" cy="1318870"/>
          </a:xfrm>
        </p:spPr>
        <p:txBody>
          <a:bodyPr>
            <a:normAutofit fontScale="90000"/>
          </a:bodyPr>
          <a:lstStyle/>
          <a:p>
            <a:pPr algn="ctr"/>
            <a:r>
              <a:rPr lang="cs-CZ" sz="4000" b="1" dirty="0"/>
              <a:t>Příklady studentských prací vytvořených během letošní distanční výuky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E318B8-5A31-4EAD-AFE8-C63C3C867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6020" y="1828956"/>
            <a:ext cx="9539960" cy="4303396"/>
          </a:xfrm>
        </p:spPr>
        <p:txBody>
          <a:bodyPr>
            <a:normAutofit/>
          </a:bodyPr>
          <a:lstStyle/>
          <a:p>
            <a:pPr lvl="1"/>
            <a:endParaRPr lang="cs-CZ" sz="24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>
                <a:hlinkClick r:id="rId2"/>
              </a:rPr>
              <a:t>PRAVĚK_1.A_Petr_Nahodil (</a:t>
            </a:r>
            <a:r>
              <a:rPr lang="cs-CZ" sz="2400" dirty="0" err="1">
                <a:hlinkClick r:id="rId2"/>
              </a:rPr>
              <a:t>pdf</a:t>
            </a:r>
            <a:r>
              <a:rPr lang="cs-CZ" sz="2400" dirty="0">
                <a:hlinkClick r:id="rId2"/>
              </a:rPr>
              <a:t>) </a:t>
            </a:r>
            <a:endParaRPr lang="cs-CZ" sz="24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>
                <a:hlinkClick r:id="rId3"/>
              </a:rPr>
              <a:t>PRAVĚK - Pravěký malíř </a:t>
            </a:r>
            <a:r>
              <a:rPr lang="cs-CZ" sz="2400" dirty="0" err="1">
                <a:hlinkClick r:id="rId3"/>
              </a:rPr>
              <a:t>Okrrr</a:t>
            </a:r>
            <a:r>
              <a:rPr lang="cs-CZ" sz="2400" dirty="0">
                <a:hlinkClick r:id="rId3"/>
              </a:rPr>
              <a:t>, 1. C (</a:t>
            </a:r>
            <a:r>
              <a:rPr lang="cs-CZ" sz="2400" dirty="0" err="1">
                <a:hlinkClick r:id="rId3"/>
              </a:rPr>
              <a:t>docx</a:t>
            </a:r>
            <a:r>
              <a:rPr lang="cs-CZ" sz="2400" dirty="0">
                <a:hlinkClick r:id="rId3"/>
              </a:rPr>
              <a:t>)</a:t>
            </a:r>
            <a:endParaRPr lang="cs-CZ" sz="24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>
                <a:hlinkClick r:id="rId4"/>
              </a:rPr>
              <a:t>PRAVĚK - Příběh Býčí skály, 5. A (</a:t>
            </a:r>
            <a:r>
              <a:rPr lang="cs-CZ" sz="2400" dirty="0" err="1">
                <a:hlinkClick r:id="rId4"/>
              </a:rPr>
              <a:t>pdf</a:t>
            </a:r>
            <a:r>
              <a:rPr lang="cs-CZ" sz="2400" dirty="0">
                <a:hlinkClick r:id="rId4"/>
              </a:rPr>
              <a:t>)</a:t>
            </a:r>
            <a:endParaRPr lang="cs-CZ" sz="24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>
                <a:hlinkClick r:id="rId5"/>
              </a:rPr>
              <a:t>Františka Plamínková, 4. A (</a:t>
            </a:r>
            <a:r>
              <a:rPr lang="cs-CZ" sz="2400" dirty="0" err="1">
                <a:hlinkClick r:id="rId5"/>
              </a:rPr>
              <a:t>pptx</a:t>
            </a:r>
            <a:r>
              <a:rPr lang="cs-CZ" sz="2400" dirty="0">
                <a:hlinkClick r:id="rId5"/>
              </a:rPr>
              <a:t>)</a:t>
            </a:r>
            <a:endParaRPr lang="cs-CZ" sz="2400" dirty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cs-CZ" sz="2400" dirty="0">
                <a:hlinkClick r:id="rId6"/>
              </a:rPr>
              <a:t>Skauting, 4. A (</a:t>
            </a:r>
            <a:r>
              <a:rPr lang="cs-CZ" sz="2400" dirty="0" err="1">
                <a:hlinkClick r:id="rId6"/>
              </a:rPr>
              <a:t>pptx</a:t>
            </a:r>
            <a:r>
              <a:rPr lang="cs-CZ" sz="2400" dirty="0">
                <a:hlinkClick r:id="rId6"/>
              </a:rPr>
              <a:t>)</a:t>
            </a:r>
            <a:endParaRPr lang="cs-CZ" sz="2400" dirty="0"/>
          </a:p>
          <a:p>
            <a:pPr marL="1371600" lvl="3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425502510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Vlastní 2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94E00"/>
      </a:accent1>
      <a:accent2>
        <a:srgbClr val="E94E00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290</TotalTime>
  <Words>296</Words>
  <Application>Microsoft Office PowerPoint</Application>
  <PresentationFormat>Širokoúhlá obrazovka</PresentationFormat>
  <Paragraphs>45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Retrospektiva</vt:lpstr>
      <vt:lpstr>Dějepis</vt:lpstr>
      <vt:lpstr>Charakteristika předmětu</vt:lpstr>
      <vt:lpstr>Semináře pro maturanty a zájemce</vt:lpstr>
      <vt:lpstr>Exkurze, besedy, projekty dějepisu</vt:lpstr>
      <vt:lpstr>Olympiády, soutěže</vt:lpstr>
      <vt:lpstr>Příklady studentských prací vytvořených během letošní distanční výuky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společenských věd</dc:title>
  <dc:creator>Ilona Pokorná</dc:creator>
  <cp:lastModifiedBy>Pavel Dvořák</cp:lastModifiedBy>
  <cp:revision>18</cp:revision>
  <dcterms:created xsi:type="dcterms:W3CDTF">2021-01-11T18:59:36Z</dcterms:created>
  <dcterms:modified xsi:type="dcterms:W3CDTF">2021-01-20T11:47:17Z</dcterms:modified>
</cp:coreProperties>
</file>