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5" r:id="rId5"/>
    <p:sldId id="267" r:id="rId6"/>
    <p:sldId id="263" r:id="rId7"/>
    <p:sldId id="261" r:id="rId8"/>
    <p:sldId id="262" r:id="rId9"/>
    <p:sldId id="264" r:id="rId10"/>
    <p:sldId id="259" r:id="rId11"/>
    <p:sldId id="266" r:id="rId12"/>
    <p:sldId id="268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0A5DCD-CC16-4793-B6AF-9F6A1630C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7F59036-3F76-4F0F-8B97-670C2AAAC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FC998E-4812-4917-A879-444E893C0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494C-21C6-4B7E-B1D7-316588FFA910}" type="datetimeFigureOut">
              <a:rPr lang="cs-CZ" smtClean="0"/>
              <a:t>31.1.2022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B174F1-0060-4E93-91D7-D57EBE69C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505FA8-4E85-4540-9B71-F49C84F91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46FB-4CD0-445D-8DA3-2DD60BF85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9681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A31829-8623-4C25-A356-16C30202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47A8D57-BBBF-4C7D-9027-1C520D5B79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1FA514-2AC1-40AA-A557-EB6340971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494C-21C6-4B7E-B1D7-316588FFA910}" type="datetimeFigureOut">
              <a:rPr lang="cs-CZ" smtClean="0"/>
              <a:t>31.1.2022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5E6089-DBCF-4B99-8A87-3AF26167D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23C7EB-7F07-487E-BED1-C133ADDEF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46FB-4CD0-445D-8DA3-2DD60BF85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7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35C8392-1214-430F-8DA8-5D8AA686BF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AA54D85-12CC-4116-B4B1-EA7F2D517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3550B4-BB35-4C3E-9E47-5CDD391E6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494C-21C6-4B7E-B1D7-316588FFA910}" type="datetimeFigureOut">
              <a:rPr lang="cs-CZ" smtClean="0"/>
              <a:t>31.1.2022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B5D1C8-6346-48D6-B2A3-95878DCAA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E7B793-3BC4-43C8-AABE-55E523DE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46FB-4CD0-445D-8DA3-2DD60BF85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265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0DDE01-6520-44EF-AAC5-60E8F6D07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AD51D0-CC7A-4CA8-BAA1-F3F79B198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48F8D6-4E1C-4FB1-8DDD-5ED098C9D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494C-21C6-4B7E-B1D7-316588FFA910}" type="datetimeFigureOut">
              <a:rPr lang="cs-CZ" smtClean="0"/>
              <a:t>31.1.2022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BED3C0-2B88-45C2-9690-31FF07408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278703-862B-4CB4-A7B9-C5C97E4F5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46FB-4CD0-445D-8DA3-2DD60BF85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668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D43BE-0F73-4BFB-B9E1-9FF6DD3F7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E1216B2-373E-43A9-93A7-A90F23242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6D60AB-2A02-4044-A752-E39A295F2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494C-21C6-4B7E-B1D7-316588FFA910}" type="datetimeFigureOut">
              <a:rPr lang="cs-CZ" smtClean="0"/>
              <a:t>31.1.2022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76C61A-7F44-4930-80E5-0FF675FFB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275809-E45A-4EF3-A274-3403A3194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46FB-4CD0-445D-8DA3-2DD60BF85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9857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62D6CC-AA0C-4B9A-8104-C7EF6529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207487-DC31-4600-9E6A-C96C88368B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673031-995C-401C-BCB2-FD93B3744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F07F88B-A5C1-455A-95EE-ADB6EE221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494C-21C6-4B7E-B1D7-316588FFA910}" type="datetimeFigureOut">
              <a:rPr lang="cs-CZ" smtClean="0"/>
              <a:t>31.1.2022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54EE47-A4BC-46EE-876A-66CFF85D9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3CEBBB9-6051-41E2-960E-C50B6491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46FB-4CD0-445D-8DA3-2DD60BF85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87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AAAC3E-496A-4A5C-8B08-ABEFC381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2A3F88D-5F58-4116-A44C-DE4CD61BE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86386DF-8B53-4737-9960-AB6BE61A0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9286C19-A638-4BBB-9DFC-6C006BFD2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961533B-2227-45B3-94E4-3689435AE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95B22A2-937B-4DC2-989C-A71C30F7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494C-21C6-4B7E-B1D7-316588FFA910}" type="datetimeFigureOut">
              <a:rPr lang="cs-CZ" smtClean="0"/>
              <a:t>31.1.2022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0AE44C5-5C83-4542-B79D-7551F27B9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05CB06B-A3E9-435A-8ECE-3051C632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46FB-4CD0-445D-8DA3-2DD60BF85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0349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2923E4-368D-40DB-8B40-CBF11CD14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55E8ADC-DDC3-4092-AD1E-8EE2EB7C2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494C-21C6-4B7E-B1D7-316588FFA910}" type="datetimeFigureOut">
              <a:rPr lang="cs-CZ" smtClean="0"/>
              <a:t>31.1.2022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F297588-4907-441A-8965-FED63DE8A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280FD52-125B-42D6-8FCE-69154628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46FB-4CD0-445D-8DA3-2DD60BF85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9595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0DFCBBD-DD23-4D56-AB98-36450E1EF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494C-21C6-4B7E-B1D7-316588FFA910}" type="datetimeFigureOut">
              <a:rPr lang="cs-CZ" smtClean="0"/>
              <a:t>31.1.2022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30267BA-6893-4C57-BCF5-D8A5741ED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50FB6F6-19F1-4AB3-AFDD-149BE1482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46FB-4CD0-445D-8DA3-2DD60BF85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88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6CC78F-69BE-4E2A-9C34-F0965590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A5FA3F-2151-4067-9DFB-A5106FE46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5619072-0CE6-4959-ADA5-248E30BCC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DA10482-0616-4AFE-A353-B2AE5CA27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494C-21C6-4B7E-B1D7-316588FFA910}" type="datetimeFigureOut">
              <a:rPr lang="cs-CZ" smtClean="0"/>
              <a:t>31.1.2022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09643A8-B94A-4397-8DA3-4CFFAF775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3AF9EC6-3EBE-425E-9AFB-EE0DC7BC8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46FB-4CD0-445D-8DA3-2DD60BF85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286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6764A0-C600-4CCC-BDDD-C1F714119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B4EE222-AD93-44EC-95CE-7DDD4BD37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B9843D9-380E-4CFB-B918-6E0318D91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6A7FCB2-F6E0-4E7D-B350-C17D87091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494C-21C6-4B7E-B1D7-316588FFA910}" type="datetimeFigureOut">
              <a:rPr lang="cs-CZ" smtClean="0"/>
              <a:t>31.1.2022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01F6AB7-655B-4FF0-AE40-D9FEB7438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E2E330A-1499-43FE-B3FE-0D2B8E6EE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46FB-4CD0-445D-8DA3-2DD60BF85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86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7DE852C-FE9F-47CC-B6CF-358F66F94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27B511D-11EF-4C2C-8ADC-217B789CD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C392A3-563D-4CB4-A640-F6F673A49B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B494C-21C6-4B7E-B1D7-316588FFA910}" type="datetimeFigureOut">
              <a:rPr lang="cs-CZ" smtClean="0"/>
              <a:t>31.1.2022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8050D9-D86C-491E-8BB6-9694786CD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EB2662-F687-43A9-8986-3C25C52B6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C46FB-4CD0-445D-8DA3-2DD60BF85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038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th/yp3uh/MAGISTERSKA_PRACE_STRALKOVA.pdf" TargetMode="External"/><Relationship Id="rId2" Type="http://schemas.openxmlformats.org/officeDocument/2006/relationships/hyperlink" Target="https://www.historic-uk.com/HistoryUK/HistoryofEngland/Disease-in-Medieval-England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akciny.net/AKTUALITY/akt_2013_03.htm" TargetMode="External"/><Relationship Id="rId5" Type="http://schemas.openxmlformats.org/officeDocument/2006/relationships/hyperlink" Target="https://www.wikiskripta.eu/w/P%C3%A9%C4%8De_o_nemocn%C3%A9_v_dob%C4%9B_st%C5%99edov%C4%9Bk%C3%BDch_epidemi%C3%AD" TargetMode="External"/><Relationship Id="rId4" Type="http://schemas.openxmlformats.org/officeDocument/2006/relationships/hyperlink" Target="https://vesmir.cz/cz/casopis/archiv-casopisu/2008/cislo-6/mor-cerna-smrt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ct24.ceskatelevize.cz/veda/2468761-ohen-svateho-antonina-byl-pohromou-stredoveku-jeho-podstatu-ted-odhaluji-cesti-vedci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8FFD0-3E96-4705-BCDB-4AEBE7922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295" y="4522156"/>
            <a:ext cx="5609222" cy="1363215"/>
          </a:xfrm>
        </p:spPr>
        <p:txBody>
          <a:bodyPr anchor="t">
            <a:normAutofit/>
          </a:bodyPr>
          <a:lstStyle/>
          <a:p>
            <a:pPr algn="l"/>
            <a:r>
              <a:rPr lang="cs-CZ" sz="4400"/>
              <a:t>Nemoci ve středověku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B99301E-A2F3-49C8-819A-0CBF4BCFE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4296" y="3945418"/>
            <a:ext cx="5609219" cy="576738"/>
          </a:xfrm>
        </p:spPr>
        <p:txBody>
          <a:bodyPr anchor="b">
            <a:normAutofit/>
          </a:bodyPr>
          <a:lstStyle/>
          <a:p>
            <a:pPr algn="l"/>
            <a:r>
              <a:rPr lang="cs-CZ" sz="2000"/>
              <a:t>Amos Kazda</a:t>
            </a:r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13091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The 5 Most Painful Medical Treatments of the Middle Ages - History">
            <a:extLst>
              <a:ext uri="{FF2B5EF4-FFF2-40B4-BE49-F238E27FC236}">
                <a16:creationId xmlns:a16="http://schemas.microsoft.com/office/drawing/2014/main" id="{FBECE257-2EF8-408F-9357-4BCC17215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8" r="-1" b="2600"/>
          <a:stretch/>
        </p:blipFill>
        <p:spPr bwMode="auto"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6" descr="Plague Doctor | Stanford History Education Group">
            <a:extLst>
              <a:ext uri="{FF2B5EF4-FFF2-40B4-BE49-F238E27FC236}">
                <a16:creationId xmlns:a16="http://schemas.microsoft.com/office/drawing/2014/main" id="{F3995880-891F-4CDB-A3A2-496959C68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0" r="-1" b="-1"/>
          <a:stretch/>
        </p:blipFill>
        <p:spPr bwMode="auto">
          <a:xfrm>
            <a:off x="20" y="2279205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Oval 142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7279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Medieval medicine: astrological &amp;#39;bat books&amp;#39; that told doctors when to treat  patients">
            <a:extLst>
              <a:ext uri="{FF2B5EF4-FFF2-40B4-BE49-F238E27FC236}">
                <a16:creationId xmlns:a16="http://schemas.microsoft.com/office/drawing/2014/main" id="{885071E7-34B7-4EAE-80D5-F8C8B451A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-4"/>
          <a:stretch/>
        </p:blipFill>
        <p:spPr bwMode="auto"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Obsah obrázku text&#10;&#10;Popis byl vytvořen automaticky">
            <a:extLst>
              <a:ext uri="{FF2B5EF4-FFF2-40B4-BE49-F238E27FC236}">
                <a16:creationId xmlns:a16="http://schemas.microsoft.com/office/drawing/2014/main" id="{158EE8C3-3603-4122-B9CD-2363FE18A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3" b="4371"/>
          <a:stretch/>
        </p:blipFill>
        <p:spPr bwMode="auto">
          <a:xfrm>
            <a:off x="8918761" y="-4331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809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FC567C-E602-42C4-90E8-A23C73467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B891A1-7A5C-4D25-9AE9-74FB502D3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1956816"/>
            <a:ext cx="7860863" cy="4024884"/>
          </a:xfrm>
        </p:spPr>
        <p:txBody>
          <a:bodyPr anchor="t">
            <a:normAutofit/>
          </a:bodyPr>
          <a:lstStyle/>
          <a:p>
            <a:r>
              <a:rPr lang="cs-CZ" sz="2200" dirty="0">
                <a:hlinkClick r:id="rId2"/>
              </a:rPr>
              <a:t>https://www.historic-uk.com/HistoryUK/HistoryofEngland/Disease-in-Medieval-England/</a:t>
            </a:r>
            <a:endParaRPr lang="cs-CZ" sz="2200" dirty="0"/>
          </a:p>
          <a:p>
            <a:r>
              <a:rPr lang="cs-CZ" sz="2200" dirty="0">
                <a:hlinkClick r:id="rId3"/>
              </a:rPr>
              <a:t>https://is.muni.cz/th/yp3uh/MAGISTERSKA_PRACE_STRALKOVA.pdf</a:t>
            </a:r>
            <a:endParaRPr lang="cs-CZ" sz="2200" dirty="0"/>
          </a:p>
          <a:p>
            <a:r>
              <a:rPr lang="cs-CZ" sz="2200" dirty="0">
                <a:hlinkClick r:id="rId4"/>
              </a:rPr>
              <a:t>https://vesmir.cz/cz/casopis/archiv-casopisu/2008/cislo-6/mor-cerna-smrt.html</a:t>
            </a:r>
            <a:endParaRPr lang="cs-CZ" sz="2200" dirty="0"/>
          </a:p>
          <a:p>
            <a:r>
              <a:rPr lang="cs-CZ" sz="2200" dirty="0">
                <a:hlinkClick r:id="rId5"/>
              </a:rPr>
              <a:t>https://www.wikiskripta.eu/w/P%C3%A9%C4%8De_o_nemocn%C3%A9_v_dob%C4%9B_st%C5%99edov%C4%9Bk%C3%BDch_epidemi%C3%AD</a:t>
            </a:r>
            <a:endParaRPr lang="cs-CZ" sz="2200" dirty="0"/>
          </a:p>
          <a:p>
            <a:r>
              <a:rPr lang="cs-CZ" sz="2200" dirty="0">
                <a:hlinkClick r:id="rId6"/>
              </a:rPr>
              <a:t>https://www.vakciny.net/AKTUALITY/akt_2013_03.htm</a:t>
            </a:r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600812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B5DFCDA-694D-4637-8E9B-038575194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9952075" cy="6858000"/>
          </a:xfrm>
          <a:custGeom>
            <a:avLst/>
            <a:gdLst>
              <a:gd name="connsiteX0" fmla="*/ 9952075 w 9952075"/>
              <a:gd name="connsiteY0" fmla="*/ 6858000 h 6858000"/>
              <a:gd name="connsiteX1" fmla="*/ 108694 w 9952075"/>
              <a:gd name="connsiteY1" fmla="*/ 6858000 h 6858000"/>
              <a:gd name="connsiteX2" fmla="*/ 79127 w 9952075"/>
              <a:gd name="connsiteY2" fmla="*/ 6681235 h 6858000"/>
              <a:gd name="connsiteX3" fmla="*/ 0 w 9952075"/>
              <a:gd name="connsiteY3" fmla="*/ 5565888 h 6858000"/>
              <a:gd name="connsiteX4" fmla="*/ 2190696 w 9952075"/>
              <a:gd name="connsiteY4" fmla="*/ 145339 h 6858000"/>
              <a:gd name="connsiteX5" fmla="*/ 2339431 w 9952075"/>
              <a:gd name="connsiteY5" fmla="*/ 0 h 6858000"/>
              <a:gd name="connsiteX6" fmla="*/ 9952075 w 995207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2075" h="6858000">
                <a:moveTo>
                  <a:pt x="9952075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9952075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DB276E-BFF1-43F5-AB90-7ABA4B9A9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9652017" cy="6858000"/>
          </a:xfrm>
          <a:custGeom>
            <a:avLst/>
            <a:gdLst>
              <a:gd name="connsiteX0" fmla="*/ 9652017 w 9652017"/>
              <a:gd name="connsiteY0" fmla="*/ 6858000 h 6858000"/>
              <a:gd name="connsiteX1" fmla="*/ 112827 w 9652017"/>
              <a:gd name="connsiteY1" fmla="*/ 6858000 h 6858000"/>
              <a:gd name="connsiteX2" fmla="*/ 76084 w 9652017"/>
              <a:gd name="connsiteY2" fmla="*/ 6638337 h 6858000"/>
              <a:gd name="connsiteX3" fmla="*/ 0 w 9652017"/>
              <a:gd name="connsiteY3" fmla="*/ 5565888 h 6858000"/>
              <a:gd name="connsiteX4" fmla="*/ 2157501 w 9652017"/>
              <a:gd name="connsiteY4" fmla="*/ 301488 h 6858000"/>
              <a:gd name="connsiteX5" fmla="*/ 2472310 w 9652017"/>
              <a:gd name="connsiteY5" fmla="*/ 0 h 6858000"/>
              <a:gd name="connsiteX6" fmla="*/ 9652017 w 9652017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52017" h="6858000">
                <a:moveTo>
                  <a:pt x="9652017" y="6858000"/>
                </a:moveTo>
                <a:lnTo>
                  <a:pt x="112827" y="6858000"/>
                </a:lnTo>
                <a:lnTo>
                  <a:pt x="76084" y="6638337"/>
                </a:lnTo>
                <a:cubicBezTo>
                  <a:pt x="25944" y="6288079"/>
                  <a:pt x="0" y="5930014"/>
                  <a:pt x="0" y="5565888"/>
                </a:cubicBezTo>
                <a:cubicBezTo>
                  <a:pt x="0" y="3514654"/>
                  <a:pt x="823309" y="1655711"/>
                  <a:pt x="2157501" y="301488"/>
                </a:cubicBezTo>
                <a:lnTo>
                  <a:pt x="2472310" y="0"/>
                </a:lnTo>
                <a:lnTo>
                  <a:pt x="9652017" y="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79B1ED-1128-44BB-83DF-E9045C2E3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757694" cy="1288238"/>
          </a:xfrm>
        </p:spPr>
        <p:txBody>
          <a:bodyPr anchor="b">
            <a:normAutofit/>
          </a:bodyPr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B06264-5437-43B1-A1E8-14E36D96A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956390"/>
            <a:ext cx="7322290" cy="3907465"/>
          </a:xfrm>
        </p:spPr>
        <p:txBody>
          <a:bodyPr anchor="t">
            <a:normAutofit/>
          </a:bodyPr>
          <a:lstStyle/>
          <a:p>
            <a:r>
              <a:rPr lang="cs-CZ" sz="2400" dirty="0">
                <a:hlinkClick r:id="rId2"/>
              </a:rPr>
              <a:t>https://www.reflex.cz/clanek/historie/103760/dnesni-karantena-je-pekne-osekana-puvodni-nazev-primo-odkazoval-k-ctyricetidenni-izolaci.html</a:t>
            </a:r>
          </a:p>
          <a:p>
            <a:r>
              <a:rPr lang="cs-CZ" sz="2400" dirty="0">
                <a:hlinkClick r:id="rId2"/>
              </a:rPr>
              <a:t>https://ct24.ceskatelevize.cz/veda/2468761-ohen-svateho-antonina-byl-pohromou-stredoveku-jeho-podstatu-ted-odhaluji-cesti-vedci</a:t>
            </a: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49369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25E2AA9-10C9-4A14-BEA3-064CD0131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076F371-EE61-49EA-AA2A-3582C3AC9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863721" cy="4984915"/>
          </a:xfrm>
          <a:custGeom>
            <a:avLst/>
            <a:gdLst>
              <a:gd name="connsiteX0" fmla="*/ 0 w 5863721"/>
              <a:gd name="connsiteY0" fmla="*/ 0 h 4984915"/>
              <a:gd name="connsiteX1" fmla="*/ 5863721 w 5863721"/>
              <a:gd name="connsiteY1" fmla="*/ 0 h 4984915"/>
              <a:gd name="connsiteX2" fmla="*/ 5844576 w 5863721"/>
              <a:gd name="connsiteY2" fmla="*/ 326138 h 4984915"/>
              <a:gd name="connsiteX3" fmla="*/ 5796589 w 5863721"/>
              <a:gd name="connsiteY3" fmla="*/ 693884 h 4984915"/>
              <a:gd name="connsiteX4" fmla="*/ 148386 w 5863721"/>
              <a:gd name="connsiteY4" fmla="*/ 4951022 h 4984915"/>
              <a:gd name="connsiteX5" fmla="*/ 0 w 5863721"/>
              <a:gd name="connsiteY5" fmla="*/ 4930112 h 498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6D3F59C-0069-4FFF-A6EB-3FD26888A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365125"/>
            <a:ext cx="3405821" cy="3117038"/>
          </a:xfrm>
        </p:spPr>
        <p:txBody>
          <a:bodyPr anchor="ctr">
            <a:normAutofit/>
          </a:bodyPr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83FB0E-0D67-466A-A4B8-71C4E0185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4219" y="994145"/>
            <a:ext cx="5156364" cy="4832498"/>
          </a:xfrm>
        </p:spPr>
        <p:txBody>
          <a:bodyPr anchor="ctr">
            <a:normAutofit/>
          </a:bodyPr>
          <a:lstStyle/>
          <a:p>
            <a:r>
              <a:rPr lang="cs-CZ" sz="7200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704031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183246-ECD9-4118-92EE-869597B41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Středověké lékařství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59E147-71C2-494C-90FF-BB32BD0AB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cs-CZ" sz="1800" dirty="0"/>
              <a:t>Centrum bylo v Byzantské a Arabské říši</a:t>
            </a:r>
            <a:r>
              <a:rPr lang="cs-CZ" sz="1800" dirty="0">
                <a:sym typeface="Wingdings" panose="05000000000000000000" pitchFamily="2" charset="2"/>
              </a:rPr>
              <a:t> (</a:t>
            </a:r>
            <a:r>
              <a:rPr lang="cs-CZ" sz="1800" dirty="0" err="1">
                <a:sym typeface="Wingdings" panose="05000000000000000000" pitchFamily="2" charset="2"/>
              </a:rPr>
              <a:t>Avicenna</a:t>
            </a:r>
            <a:r>
              <a:rPr lang="cs-CZ" sz="1800" dirty="0">
                <a:sym typeface="Wingdings" panose="05000000000000000000" pitchFamily="2" charset="2"/>
              </a:rPr>
              <a:t>)</a:t>
            </a:r>
            <a:endParaRPr lang="cs-CZ" sz="1800" dirty="0"/>
          </a:p>
          <a:p>
            <a:r>
              <a:rPr lang="cs-CZ" sz="1800" dirty="0"/>
              <a:t>Evropa byla ovlivněna katolickou církví </a:t>
            </a:r>
          </a:p>
          <a:p>
            <a:pPr lvl="1"/>
            <a:r>
              <a:rPr lang="cs-CZ" sz="1800" dirty="0"/>
              <a:t>nemoci jsou Boží trest-&gt;</a:t>
            </a:r>
            <a:r>
              <a:rPr lang="cs-CZ" sz="1800" dirty="0">
                <a:sym typeface="Wingdings" panose="05000000000000000000" pitchFamily="2" charset="2"/>
              </a:rPr>
              <a:t>lidé se příliš o původ nemocí nezajímali</a:t>
            </a:r>
          </a:p>
          <a:p>
            <a:pPr lvl="1"/>
            <a:r>
              <a:rPr lang="cs-CZ" sz="1800" dirty="0">
                <a:sym typeface="Wingdings" panose="05000000000000000000" pitchFamily="2" charset="2"/>
              </a:rPr>
              <a:t>očista duše</a:t>
            </a:r>
          </a:p>
          <a:p>
            <a:r>
              <a:rPr lang="cs-CZ" sz="1800" dirty="0"/>
              <a:t>Ve středověku se také začínají zakládat místa pro léčení nemocných:</a:t>
            </a:r>
          </a:p>
          <a:p>
            <a:pPr lvl="1"/>
            <a:r>
              <a:rPr lang="cs-CZ" sz="1800" dirty="0"/>
              <a:t>Špitály </a:t>
            </a:r>
          </a:p>
          <a:p>
            <a:pPr lvl="1"/>
            <a:r>
              <a:rPr lang="cs-CZ" sz="1800" dirty="0" err="1"/>
              <a:t>Infirmaria</a:t>
            </a:r>
            <a:endParaRPr lang="cs-CZ" sz="1800" dirty="0"/>
          </a:p>
          <a:p>
            <a:pPr lvl="1"/>
            <a:r>
              <a:rPr lang="cs-CZ" sz="1800" dirty="0" err="1"/>
              <a:t>Leprosaria</a:t>
            </a:r>
            <a:endParaRPr lang="cs-CZ" sz="1800" dirty="0"/>
          </a:p>
          <a:p>
            <a:endParaRPr lang="cs-CZ" sz="1800" dirty="0"/>
          </a:p>
          <a:p>
            <a:endParaRPr lang="cs-CZ" sz="1800" dirty="0"/>
          </a:p>
        </p:txBody>
      </p:sp>
      <p:sp>
        <p:nvSpPr>
          <p:cNvPr id="1028" name="Freeform: Shape 7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vicenna: the Persian polymath who shaped modern science, medicine and  philosophy">
            <a:extLst>
              <a:ext uri="{FF2B5EF4-FFF2-40B4-BE49-F238E27FC236}">
                <a16:creationId xmlns:a16="http://schemas.microsoft.com/office/drawing/2014/main" id="{C5408730-3094-48BC-A8B5-0A9D234D4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62"/>
          <a:stretch/>
        </p:blipFill>
        <p:spPr bwMode="auto"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059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882B20-8CB8-463F-9E72-3E6C9DFAF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cs-CZ"/>
              <a:t>Důvody častých nemocí:</a:t>
            </a:r>
            <a:endParaRPr lang="cs-CZ" dirty="0"/>
          </a:p>
        </p:txBody>
      </p: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8" name="Picture 10" descr="Hygiene Throughout History – Rowan Speakman Books">
            <a:extLst>
              <a:ext uri="{FF2B5EF4-FFF2-40B4-BE49-F238E27FC236}">
                <a16:creationId xmlns:a16="http://schemas.microsoft.com/office/drawing/2014/main" id="{F294B5EF-C326-4F2B-B313-CEA6D7451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4" r="9104" b="-2"/>
          <a:stretch/>
        </p:blipFill>
        <p:spPr bwMode="auto"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otyk - Jak vypadala Praha ve středověku: Otřesné hygienické podmínky  odnesli nejchudší">
            <a:extLst>
              <a:ext uri="{FF2B5EF4-FFF2-40B4-BE49-F238E27FC236}">
                <a16:creationId xmlns:a16="http://schemas.microsoft.com/office/drawing/2014/main" id="{DC0E7C8B-2C29-4AF4-AE0E-70429804F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7" r="21373" b="2"/>
          <a:stretch/>
        </p:blipFill>
        <p:spPr bwMode="auto"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What hygiene was really like in Medieval times">
            <a:extLst>
              <a:ext uri="{FF2B5EF4-FFF2-40B4-BE49-F238E27FC236}">
                <a16:creationId xmlns:a16="http://schemas.microsoft.com/office/drawing/2014/main" id="{4CAABB23-8444-4019-9465-96E0482EC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16" b="99524" l="10000" r="90000">
                        <a14:foregroundMark x1="23167" y1="1429" x2="23833" y2="14603"/>
                        <a14:foregroundMark x1="23833" y1="14603" x2="31750" y2="21111"/>
                        <a14:foregroundMark x1="31750" y1="21111" x2="72000" y2="8889"/>
                        <a14:foregroundMark x1="72000" y1="8889" x2="63083" y2="2381"/>
                        <a14:foregroundMark x1="63083" y1="2381" x2="29333" y2="5079"/>
                        <a14:foregroundMark x1="29333" y1="5079" x2="35250" y2="3016"/>
                        <a14:foregroundMark x1="35250" y1="3016" x2="35500" y2="11429"/>
                        <a14:foregroundMark x1="35500" y1="11429" x2="42333" y2="11429"/>
                        <a14:foregroundMark x1="42333" y1="11429" x2="58917" y2="12540"/>
                        <a14:foregroundMark x1="58917" y1="12540" x2="68000" y2="10317"/>
                        <a14:foregroundMark x1="68000" y1="10317" x2="54333" y2="16190"/>
                        <a14:foregroundMark x1="54333" y1="16190" x2="54333" y2="16190"/>
                        <a14:foregroundMark x1="50167" y1="45714" x2="45500" y2="50476"/>
                        <a14:foregroundMark x1="37333" y1="73016" x2="44667" y2="56508"/>
                        <a14:foregroundMark x1="44667" y1="56508" x2="37417" y2="41587"/>
                        <a14:foregroundMark x1="37417" y1="41587" x2="48083" y2="40952"/>
                        <a14:foregroundMark x1="48083" y1="40952" x2="56583" y2="42063"/>
                        <a14:foregroundMark x1="56583" y1="42063" x2="54917" y2="48254"/>
                        <a14:foregroundMark x1="34083" y1="86825" x2="54500" y2="99524"/>
                        <a14:foregroundMark x1="54500" y1="99524" x2="54917" y2="99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85" r="26111"/>
          <a:stretch/>
        </p:blipFill>
        <p:spPr bwMode="auto"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BC927C-71FF-47F3-B821-B5D876727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r>
              <a:rPr lang="cs-CZ" sz="1800" dirty="0"/>
              <a:t>Špatná hygiena</a:t>
            </a:r>
          </a:p>
          <a:p>
            <a:r>
              <a:rPr lang="cs-CZ" sz="1800" dirty="0"/>
              <a:t>Špinavé prostředí</a:t>
            </a:r>
          </a:p>
          <a:p>
            <a:r>
              <a:rPr lang="cs-CZ" sz="1800" dirty="0"/>
              <a:t>Neznalost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5605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C9C977-9A36-440A-8AA8-3CCD5C8F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700" y="713232"/>
            <a:ext cx="5154168" cy="1197864"/>
          </a:xfrm>
        </p:spPr>
        <p:txBody>
          <a:bodyPr>
            <a:normAutofit/>
          </a:bodyPr>
          <a:lstStyle/>
          <a:p>
            <a:r>
              <a:rPr lang="cs-CZ" sz="4100" dirty="0"/>
              <a:t>Oheň svatého Antonína</a:t>
            </a:r>
          </a:p>
        </p:txBody>
      </p:sp>
      <p:pic>
        <p:nvPicPr>
          <p:cNvPr id="1026" name="Picture 2" descr="Námel – droga z pole a louky - Vitalia.cz">
            <a:extLst>
              <a:ext uri="{FF2B5EF4-FFF2-40B4-BE49-F238E27FC236}">
                <a16:creationId xmlns:a16="http://schemas.microsoft.com/office/drawing/2014/main" id="{E14EF528-7943-467B-8240-20B592D74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 r="13706" b="1"/>
          <a:stretch/>
        </p:blipFill>
        <p:spPr bwMode="auto">
          <a:xfrm rot="5400000">
            <a:off x="-681445" y="681445"/>
            <a:ext cx="6858000" cy="549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!!Line">
            <a:extLst>
              <a:ext uri="{FF2B5EF4-FFF2-40B4-BE49-F238E27FC236}">
                <a16:creationId xmlns:a16="http://schemas.microsoft.com/office/drawing/2014/main" id="{29A9EE12-EF77-4DB4-84E4-043DE723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3328" y="822960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E4CA71-86CF-4D2A-8424-6A2A0FFDF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00" y="2048256"/>
            <a:ext cx="5154168" cy="4123944"/>
          </a:xfrm>
        </p:spPr>
        <p:txBody>
          <a:bodyPr anchor="t">
            <a:normAutofit/>
          </a:bodyPr>
          <a:lstStyle/>
          <a:p>
            <a:r>
              <a:rPr lang="cs-CZ" sz="1500" dirty="0"/>
              <a:t>Původcem je houba námel napadající obilí</a:t>
            </a:r>
          </a:p>
          <a:p>
            <a:r>
              <a:rPr lang="cs-CZ" sz="1500" dirty="0"/>
              <a:t>Z obilí se následně dostane do mouky-&gt;lidé se po konzumaci např. chleba davově otrávili</a:t>
            </a:r>
          </a:p>
          <a:p>
            <a:r>
              <a:rPr lang="cs-CZ" sz="1500" dirty="0"/>
              <a:t>Onemocnění – ergotizmus (2 druhy)</a:t>
            </a:r>
          </a:p>
          <a:p>
            <a:pPr lvl="1"/>
            <a:r>
              <a:rPr lang="cs-CZ" sz="1500" dirty="0"/>
              <a:t>Vaskulární ergotizmus - cévy a cévky ústící do nejzazších částí těla, se stáhnou tak, že do nich nemůže proudit krev. Nemocní pociťují bolest, střídavé návaly zimy a horka a nesnesitelně je pálí zasažené tkáně. Někdy dokonce dojde až k jejich nekróze a následnému odpadnutí. Zčernalé pahýly zasažených končetin tak vypadají jako sežehnuté ohněm</a:t>
            </a:r>
          </a:p>
          <a:p>
            <a:pPr lvl="1"/>
            <a:r>
              <a:rPr lang="cs-CZ" sz="1500" dirty="0"/>
              <a:t>Psychotropní ergotismus - halucinace a hluboká paranoia, provázená svalovými křečemi a záškuby, člověk upadá do celkové paralýzy provázené halucinacemi či do úplného deliria, které může trvat i 6 až 8 hodin.</a:t>
            </a:r>
          </a:p>
        </p:txBody>
      </p:sp>
    </p:spTree>
    <p:extLst>
      <p:ext uri="{BB962C8B-B14F-4D97-AF65-F5344CB8AC3E}">
        <p14:creationId xmlns:p14="http://schemas.microsoft.com/office/powerpoint/2010/main" val="1604840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5A83EB-6403-46A2-9CD2-8F768F349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>
            <a:normAutofit/>
          </a:bodyPr>
          <a:lstStyle/>
          <a:p>
            <a:r>
              <a:rPr lang="cs-CZ" dirty="0"/>
              <a:t>Oheň svatého Antonína</a:t>
            </a: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30F033C-21DB-4C4F-8BC7-2B8310F82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95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B47D8F-D0F7-4DFD-A78A-ABB44D6FC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578" y="2871982"/>
            <a:ext cx="5004073" cy="3181684"/>
          </a:xfrm>
        </p:spPr>
        <p:txBody>
          <a:bodyPr anchor="t">
            <a:normAutofit/>
          </a:bodyPr>
          <a:lstStyle/>
          <a:p>
            <a:r>
              <a:rPr lang="cs-CZ" sz="1800" dirty="0"/>
              <a:t>Kvůli jeho účinkům byl někdy spojován s čarodějnictvím a posednutím ďáblem</a:t>
            </a:r>
          </a:p>
          <a:p>
            <a:r>
              <a:rPr lang="cs-CZ" sz="1800" dirty="0"/>
              <a:t>Akutní otrava může skončit smrtí</a:t>
            </a:r>
          </a:p>
          <a:p>
            <a:r>
              <a:rPr lang="cs-CZ" sz="1800" dirty="0"/>
              <a:t>Jelikož příčina onemocnění nebyla ve středověku známa, nemohli se tehdejší lidé nijak chránit</a:t>
            </a:r>
          </a:p>
          <a:p>
            <a:r>
              <a:rPr lang="cs-CZ" sz="1800" dirty="0"/>
              <a:t>Příčinu těchto epidemií objasnil francouzský lékař Louis </a:t>
            </a:r>
            <a:r>
              <a:rPr lang="cs-CZ" sz="1800" dirty="0" err="1"/>
              <a:t>Thuillier</a:t>
            </a:r>
            <a:r>
              <a:rPr lang="cs-CZ" sz="1800" dirty="0"/>
              <a:t> (na obrázku) v roce 1676</a:t>
            </a:r>
          </a:p>
        </p:txBody>
      </p:sp>
    </p:spTree>
    <p:extLst>
      <p:ext uri="{BB962C8B-B14F-4D97-AF65-F5344CB8AC3E}">
        <p14:creationId xmlns:p14="http://schemas.microsoft.com/office/powerpoint/2010/main" val="950040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C33CA5-D8F1-4FDE-8BA5-2769A3CC7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r>
              <a:rPr lang="cs-CZ" dirty="0"/>
              <a:t>Pravé neštovice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EF53CA-C7D8-441C-880A-622791C4B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/>
          </a:bodyPr>
          <a:lstStyle/>
          <a:p>
            <a:r>
              <a:rPr lang="cs-CZ" sz="2000" dirty="0"/>
              <a:t>Smrtelně nebezpečné infekční virové onemocnění</a:t>
            </a:r>
          </a:p>
          <a:p>
            <a:r>
              <a:rPr lang="cs-CZ" sz="2000" dirty="0"/>
              <a:t>Charakteristické jsou vysoké horečky a tvoření puchýřků po celém těle. </a:t>
            </a:r>
          </a:p>
          <a:p>
            <a:r>
              <a:rPr lang="cs-CZ" sz="2000" dirty="0"/>
              <a:t>Patřili mezi nejkrutější  infekce kvůli četné úmrtnosti (až 1/3 nemocných) a znetvořujícím jizvám, které po nich zůstávaly.</a:t>
            </a:r>
          </a:p>
          <a:p>
            <a:r>
              <a:rPr lang="cs-CZ" sz="2000" dirty="0"/>
              <a:t>Přenos především kapénkami</a:t>
            </a:r>
          </a:p>
          <a:p>
            <a:r>
              <a:rPr lang="cs-CZ" sz="2000" dirty="0"/>
              <a:t>Koncem 18. století byla díky pravým neštovicím objevena vakcinace (Edward </a:t>
            </a:r>
            <a:r>
              <a:rPr lang="cs-CZ" sz="2000" dirty="0" err="1"/>
              <a:t>Jenner</a:t>
            </a:r>
            <a:r>
              <a:rPr lang="cs-CZ" sz="2000" dirty="0"/>
              <a:t> – na obrázku)</a:t>
            </a:r>
          </a:p>
          <a:p>
            <a:endParaRPr lang="cs-CZ" sz="1800" dirty="0"/>
          </a:p>
        </p:txBody>
      </p:sp>
      <p:sp>
        <p:nvSpPr>
          <p:cNvPr id="3078" name="Freeform: Shape 72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Vědci objevili nejstarší případ pravých neštovic. Šířily se mezi Vikingy -  iDNES.cz">
            <a:extLst>
              <a:ext uri="{FF2B5EF4-FFF2-40B4-BE49-F238E27FC236}">
                <a16:creationId xmlns:a16="http://schemas.microsoft.com/office/drawing/2014/main" id="{B5D8B058-6955-4A14-87C1-1B4D70E64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r="2960" b="-3"/>
          <a:stretch/>
        </p:blipFill>
        <p:spPr bwMode="auto"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Freeform: Shape 74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Edward Jenner - Wikipedia">
            <a:extLst>
              <a:ext uri="{FF2B5EF4-FFF2-40B4-BE49-F238E27FC236}">
                <a16:creationId xmlns:a16="http://schemas.microsoft.com/office/drawing/2014/main" id="{A02F87CA-2A52-40F8-87E3-5C0A1C5AF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r="1" b="29137"/>
          <a:stretch/>
        </p:blipFill>
        <p:spPr bwMode="auto"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594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0BD32E-668A-4B1F-B080-5708BF13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r>
              <a:rPr lang="cs-CZ" dirty="0"/>
              <a:t>Lepra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BE3DCA-76F9-4C53-8D8A-379640EF7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/>
          </a:bodyPr>
          <a:lstStyle/>
          <a:p>
            <a:r>
              <a:rPr lang="cs-CZ" sz="1800" dirty="0"/>
              <a:t>Infekční bakteriální onemocnění napadající kůži a sliznice</a:t>
            </a:r>
          </a:p>
          <a:p>
            <a:r>
              <a:rPr lang="cs-CZ" sz="1800" dirty="0"/>
              <a:t>Stará tisíce let</a:t>
            </a:r>
          </a:p>
          <a:p>
            <a:r>
              <a:rPr lang="cs-CZ" sz="1800" dirty="0"/>
              <a:t>Příznaky: zvýšena teplota, odlupování částí kůže</a:t>
            </a:r>
          </a:p>
          <a:p>
            <a:r>
              <a:rPr lang="cs-CZ" sz="1800" dirty="0"/>
              <a:t>Příznaky se nemusí objevit</a:t>
            </a:r>
          </a:p>
          <a:p>
            <a:r>
              <a:rPr lang="cs-CZ" sz="1800" dirty="0"/>
              <a:t>Není příliš nakažlivá</a:t>
            </a:r>
          </a:p>
          <a:p>
            <a:r>
              <a:rPr lang="cs-CZ" sz="1800" dirty="0"/>
              <a:t>Nakažení byli nuceni nosit na veřejnosti zvon, aby varovali ostatní o své přítomnosti</a:t>
            </a:r>
          </a:p>
          <a:p>
            <a:r>
              <a:rPr lang="cs-CZ" sz="1800" dirty="0"/>
              <a:t>Pro nakažené se budovali speciální oddělené budovy, kde byli v karanténě, aby nemoc nešířili dále</a:t>
            </a:r>
          </a:p>
          <a:p>
            <a:endParaRPr lang="cs-CZ" sz="1800" dirty="0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8" descr="The social perception of leprosy throughout the British Mediaeval period –  Namuhyou">
            <a:extLst>
              <a:ext uri="{FF2B5EF4-FFF2-40B4-BE49-F238E27FC236}">
                <a16:creationId xmlns:a16="http://schemas.microsoft.com/office/drawing/2014/main" id="{A4B0D2E8-3380-4659-B280-3C2B3F990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" r="4467"/>
          <a:stretch/>
        </p:blipFill>
        <p:spPr bwMode="auto"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id="{A4118A80-D7FD-4E03-9E78-B3A11346C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3" b="99857" l="1692" r="90000">
                        <a14:foregroundMark x1="39000" y1="16977" x2="35000" y2="7020"/>
                        <a14:foregroundMark x1="35000" y1="7020" x2="43769" y2="2865"/>
                        <a14:foregroundMark x1="43769" y1="2865" x2="61923" y2="4441"/>
                        <a14:foregroundMark x1="61923" y1="4441" x2="38308" y2="9026"/>
                        <a14:foregroundMark x1="38308" y1="9026" x2="54538" y2="23209"/>
                        <a14:foregroundMark x1="54538" y1="23209" x2="26538" y2="34742"/>
                        <a14:foregroundMark x1="26538" y1="34742" x2="48692" y2="62106"/>
                        <a14:foregroundMark x1="48692" y1="62106" x2="51385" y2="91834"/>
                        <a14:foregroundMark x1="51385" y1="91834" x2="22154" y2="81662"/>
                        <a14:foregroundMark x1="22154" y1="81662" x2="19692" y2="54943"/>
                        <a14:foregroundMark x1="19692" y1="54943" x2="9462" y2="68266"/>
                        <a14:foregroundMark x1="9462" y1="68266" x2="11769" y2="15759"/>
                        <a14:foregroundMark x1="11769" y1="15759" x2="4385" y2="93553"/>
                        <a14:foregroundMark x1="4385" y1="93553" x2="3923" y2="34814"/>
                        <a14:foregroundMark x1="3923" y1="34814" x2="17385" y2="97923"/>
                        <a14:foregroundMark x1="17385" y1="97923" x2="36923" y2="97421"/>
                        <a14:foregroundMark x1="36923" y1="97421" x2="55385" y2="90330"/>
                        <a14:foregroundMark x1="55385" y1="90330" x2="67385" y2="69771"/>
                        <a14:foregroundMark x1="67385" y1="69771" x2="71538" y2="35745"/>
                        <a14:foregroundMark x1="71538" y1="35745" x2="67000" y2="12536"/>
                        <a14:foregroundMark x1="14077" y1="3080" x2="28923" y2="1648"/>
                        <a14:foregroundMark x1="28923" y1="1648" x2="36846" y2="4370"/>
                        <a14:foregroundMark x1="36846" y1="4370" x2="17385" y2="9384"/>
                        <a14:foregroundMark x1="17385" y1="9384" x2="10769" y2="30802"/>
                        <a14:foregroundMark x1="10769" y1="30802" x2="17692" y2="38825"/>
                        <a14:foregroundMark x1="17692" y1="38825" x2="5538" y2="52937"/>
                        <a14:foregroundMark x1="5538" y1="52937" x2="11231" y2="97421"/>
                        <a14:foregroundMark x1="11231" y1="97421" x2="2538" y2="87679"/>
                        <a14:foregroundMark x1="2538" y1="87679" x2="4308" y2="14900"/>
                        <a14:foregroundMark x1="4308" y1="14900" x2="3077" y2="74642"/>
                        <a14:foregroundMark x1="3077" y1="74642" x2="4231" y2="65616"/>
                        <a14:foregroundMark x1="4231" y1="65616" x2="36231" y2="93338"/>
                        <a14:foregroundMark x1="36231" y1="93338" x2="26385" y2="88825"/>
                        <a14:foregroundMark x1="26385" y1="88825" x2="30538" y2="95129"/>
                        <a14:foregroundMark x1="30538" y1="95129" x2="18077" y2="88610"/>
                        <a14:foregroundMark x1="18077" y1="88610" x2="58000" y2="97063"/>
                        <a14:foregroundMark x1="58000" y1="97063" x2="56308" y2="99857"/>
                        <a14:foregroundMark x1="4846" y1="99284" x2="5769" y2="8524"/>
                        <a14:foregroundMark x1="5769" y1="8524" x2="3923" y2="87536"/>
                        <a14:foregroundMark x1="3923" y1="87536" x2="8615" y2="12894"/>
                        <a14:foregroundMark x1="8615" y1="12894" x2="7538" y2="14828"/>
                        <a14:foregroundMark x1="2462" y1="22063" x2="6923" y2="15186"/>
                        <a14:foregroundMark x1="6923" y1="15186" x2="59154" y2="4441"/>
                        <a14:foregroundMark x1="59154" y1="4441" x2="5538" y2="5086"/>
                        <a14:foregroundMark x1="5538" y1="5086" x2="2077" y2="56447"/>
                        <a14:foregroundMark x1="2077" y1="56447" x2="5462" y2="93195"/>
                        <a14:foregroundMark x1="5462" y1="93195" x2="1308" y2="82951"/>
                        <a14:foregroundMark x1="1308" y1="82951" x2="2538" y2="90330"/>
                        <a14:foregroundMark x1="2538" y1="90330" x2="2385" y2="14255"/>
                        <a14:foregroundMark x1="2385" y1="14255" x2="8308" y2="71275"/>
                        <a14:foregroundMark x1="8308" y1="71275" x2="1846" y2="44054"/>
                        <a14:foregroundMark x1="17077" y1="5444" x2="31308" y2="5587"/>
                        <a14:foregroundMark x1="31308" y1="5587" x2="22308" y2="2507"/>
                        <a14:foregroundMark x1="22308" y1="2507" x2="4846" y2="1218"/>
                        <a14:foregroundMark x1="4846" y1="1218" x2="13538" y2="6304"/>
                        <a14:foregroundMark x1="13538" y1="6304" x2="47538" y2="2292"/>
                        <a14:foregroundMark x1="47538" y1="2292" x2="30615" y2="3510"/>
                        <a14:foregroundMark x1="30615" y1="3510" x2="58385" y2="8524"/>
                        <a14:foregroundMark x1="58385" y1="8524" x2="70231" y2="6948"/>
                        <a14:foregroundMark x1="70231" y1="6948" x2="72692" y2="14613"/>
                        <a14:foregroundMark x1="72692" y1="14613" x2="70769" y2="24928"/>
                        <a14:foregroundMark x1="70769" y1="24928" x2="61769" y2="3868"/>
                        <a14:foregroundMark x1="61769" y1="3868" x2="34769" y2="6948"/>
                        <a14:foregroundMark x1="33769" y1="860" x2="5231" y2="358"/>
                        <a14:foregroundMark x1="5231" y1="358" x2="40923" y2="1934"/>
                        <a14:foregroundMark x1="40923" y1="1934" x2="48923" y2="1433"/>
                        <a14:foregroundMark x1="48923" y1="1433" x2="39308" y2="573"/>
                        <a14:foregroundMark x1="72231" y1="73066" x2="70154" y2="98209"/>
                        <a14:foregroundMark x1="70154" y1="98209" x2="65385" y2="86819"/>
                        <a14:foregroundMark x1="65385" y1="86819" x2="61462" y2="93768"/>
                        <a14:foregroundMark x1="61462" y1="93768" x2="64769" y2="86318"/>
                        <a14:foregroundMark x1="64769" y1="86318" x2="63769" y2="93195"/>
                        <a14:foregroundMark x1="63769" y1="93195" x2="67538" y2="86175"/>
                        <a14:foregroundMark x1="67538" y1="86175" x2="69385" y2="77507"/>
                        <a14:foregroundMark x1="71154" y1="91261" x2="72308" y2="98496"/>
                        <a14:foregroundMark x1="72308" y1="98496" x2="70769" y2="92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58" r="-1" b="14327"/>
          <a:stretch/>
        </p:blipFill>
        <p:spPr bwMode="auto"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202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6CDB0F-2B90-4C5D-9582-6495544A9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r>
              <a:rPr lang="cs-CZ" dirty="0"/>
              <a:t>Mor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098ADF-C687-437E-9F41-B7B22423E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/>
          </a:bodyPr>
          <a:lstStyle/>
          <a:p>
            <a:r>
              <a:rPr lang="cs-CZ" sz="1800" dirty="0"/>
              <a:t>Infekční bakteriální onemocnění</a:t>
            </a:r>
          </a:p>
          <a:p>
            <a:r>
              <a:rPr lang="cs-CZ" sz="1800" dirty="0"/>
              <a:t>Choroboplodné zárodky moru pronikají do organismu několika způsoby: </a:t>
            </a:r>
          </a:p>
          <a:p>
            <a:pPr lvl="1"/>
            <a:r>
              <a:rPr lang="cs-CZ" sz="1800" dirty="0"/>
              <a:t>kůží prostřednictvím infikovaného hmyzu (blech)</a:t>
            </a:r>
          </a:p>
          <a:p>
            <a:pPr lvl="1"/>
            <a:r>
              <a:rPr lang="cs-CZ" sz="1800" dirty="0"/>
              <a:t>dýchacími cestami kapénkovou infekcí</a:t>
            </a:r>
          </a:p>
          <a:p>
            <a:pPr lvl="1"/>
            <a:r>
              <a:rPr lang="cs-CZ" sz="1800" dirty="0"/>
              <a:t>požitím infikovaných potravin</a:t>
            </a:r>
          </a:p>
          <a:p>
            <a:pPr marL="228600" lvl="1"/>
            <a:r>
              <a:rPr lang="cs-CZ" sz="1800" dirty="0"/>
              <a:t>Rozlišujeme několik základních druhů moru:</a:t>
            </a:r>
          </a:p>
          <a:p>
            <a:pPr marL="685800" lvl="2"/>
            <a:r>
              <a:rPr lang="cs-CZ" sz="1800" dirty="0"/>
              <a:t>Dýmějový mor - smrtnost okolo 60%</a:t>
            </a:r>
          </a:p>
          <a:p>
            <a:pPr marL="685800" lvl="2"/>
            <a:r>
              <a:rPr lang="cs-CZ" sz="1800" dirty="0"/>
              <a:t>Plicní mor - téměř 100% smrtnost</a:t>
            </a:r>
          </a:p>
          <a:p>
            <a:pPr marL="685800" lvl="2"/>
            <a:r>
              <a:rPr lang="cs-CZ" sz="1800" dirty="0"/>
              <a:t>Střevní mor - vzácný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Jak se lidstvo potýkalo s chorobami - mor - Deník GymNP">
            <a:extLst>
              <a:ext uri="{FF2B5EF4-FFF2-40B4-BE49-F238E27FC236}">
                <a16:creationId xmlns:a16="http://schemas.microsoft.com/office/drawing/2014/main" id="{23F50FDD-7F11-41C8-B6E5-59F1D006B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" r="1783"/>
          <a:stretch/>
        </p:blipFill>
        <p:spPr bwMode="auto"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6" name="Picture 6" descr="385 Cartoon Of The Flea Illustrations &amp;amp; Clip Art - iStock">
            <a:extLst>
              <a:ext uri="{FF2B5EF4-FFF2-40B4-BE49-F238E27FC236}">
                <a16:creationId xmlns:a16="http://schemas.microsoft.com/office/drawing/2014/main" id="{376C92A8-1C87-4FAC-87BE-248F11150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3" r="-2" b="-2"/>
          <a:stretch/>
        </p:blipFill>
        <p:spPr bwMode="auto"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642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2C9D35-D0A6-4C21-9DCE-F197EA26C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4496" cy="1828800"/>
          </a:xfrm>
        </p:spPr>
        <p:txBody>
          <a:bodyPr>
            <a:normAutofit/>
          </a:bodyPr>
          <a:lstStyle/>
          <a:p>
            <a:r>
              <a:rPr lang="cs-CZ" dirty="0"/>
              <a:t>Mor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F49C14-06D3-48AB-AAE7-E5ED5CE4D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2576"/>
            <a:ext cx="6254496" cy="3858768"/>
          </a:xfrm>
        </p:spPr>
        <p:txBody>
          <a:bodyPr>
            <a:normAutofit/>
          </a:bodyPr>
          <a:lstStyle/>
          <a:p>
            <a:r>
              <a:rPr lang="cs-CZ" sz="2200" dirty="0"/>
              <a:t>Léčebné postupy:</a:t>
            </a:r>
          </a:p>
          <a:p>
            <a:pPr lvl="1"/>
            <a:r>
              <a:rPr lang="cs-CZ" sz="2200" dirty="0"/>
              <a:t>Karanténa</a:t>
            </a:r>
          </a:p>
          <a:p>
            <a:pPr lvl="1"/>
            <a:r>
              <a:rPr lang="cs-CZ" sz="2200" dirty="0"/>
              <a:t>Vykuřování bylinkami</a:t>
            </a:r>
          </a:p>
          <a:p>
            <a:pPr marL="228600" lvl="1"/>
            <a:r>
              <a:rPr lang="cs-CZ" sz="2200" dirty="0"/>
              <a:t>Moroví doktoři </a:t>
            </a:r>
          </a:p>
          <a:p>
            <a:pPr marL="685800" lvl="2"/>
            <a:r>
              <a:rPr lang="cs-CZ" sz="2200" dirty="0"/>
              <a:t>Pacienty léčili jen vzácně, spíše zaznamenávali počty nakažených pro demografické účely </a:t>
            </a:r>
          </a:p>
          <a:p>
            <a:pPr lvl="1"/>
            <a:r>
              <a:rPr lang="cs-CZ" sz="2200" dirty="0"/>
              <a:t>Moroví doktoři užívali metodu pouštění žilou, běžné bylo i přikládání žab a pijavic na léze moru</a:t>
            </a:r>
          </a:p>
          <a:p>
            <a:pPr lvl="1"/>
            <a:r>
              <a:rPr lang="cs-CZ" sz="2200" dirty="0"/>
              <a:t>Masky, obleky</a:t>
            </a:r>
          </a:p>
        </p:txBody>
      </p:sp>
      <p:pic>
        <p:nvPicPr>
          <p:cNvPr id="6146" name="Picture 2" descr="On Becoming a Plague Doctor | NEJM">
            <a:extLst>
              <a:ext uri="{FF2B5EF4-FFF2-40B4-BE49-F238E27FC236}">
                <a16:creationId xmlns:a16="http://schemas.microsoft.com/office/drawing/2014/main" id="{4ED1987C-221F-49D8-976E-FDA1C5ED6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68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914</TotalTime>
  <Words>589</Words>
  <Application>Microsoft Office PowerPoint</Application>
  <PresentationFormat>Širokoúhlá obrazovka</PresentationFormat>
  <Paragraphs>69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Nemoci ve středověku</vt:lpstr>
      <vt:lpstr>Středověké lékařství</vt:lpstr>
      <vt:lpstr>Důvody častých nemocí:</vt:lpstr>
      <vt:lpstr>Oheň svatého Antonína</vt:lpstr>
      <vt:lpstr>Oheň svatého Antonína</vt:lpstr>
      <vt:lpstr>Pravé neštovice</vt:lpstr>
      <vt:lpstr>Lepra</vt:lpstr>
      <vt:lpstr>Mor</vt:lpstr>
      <vt:lpstr>Mor</vt:lpstr>
      <vt:lpstr>Zdroje</vt:lpstr>
      <vt:lpstr>Zdroje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Nemoci ve středověku</dc:title>
  <dc:creator>Amos</dc:creator>
  <cp:lastModifiedBy>Pavel Dvořák</cp:lastModifiedBy>
  <cp:revision>8</cp:revision>
  <dcterms:created xsi:type="dcterms:W3CDTF">2022-01-15T13:01:30Z</dcterms:created>
  <dcterms:modified xsi:type="dcterms:W3CDTF">2022-01-31T11:13:02Z</dcterms:modified>
</cp:coreProperties>
</file>