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66" r:id="rId6"/>
    <p:sldId id="261" r:id="rId7"/>
    <p:sldId id="262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61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37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83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60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39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42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8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26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31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13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14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25.1.2021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185584"/>
          </a:xfrm>
        </p:spPr>
        <p:txBody>
          <a:bodyPr>
            <a:normAutofit/>
          </a:bodyPr>
          <a:lstStyle/>
          <a:p>
            <a:pPr algn="ctr"/>
            <a:r>
              <a:rPr lang="cs-CZ" sz="7200" dirty="0">
                <a:latin typeface="+mn-lt"/>
              </a:rPr>
              <a:t>Matematika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780185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8760CE-143D-437E-846A-965408527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53" y="1283516"/>
            <a:ext cx="6481893" cy="486142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E0896E0-5AA1-4E86-A598-D8E71413A449}"/>
              </a:ext>
            </a:extLst>
          </p:cNvPr>
          <p:cNvSpPr txBox="1">
            <a:spLocks/>
          </p:cNvSpPr>
          <p:nvPr/>
        </p:nvSpPr>
        <p:spPr>
          <a:xfrm>
            <a:off x="1097280" y="286604"/>
            <a:ext cx="10058400" cy="1072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Exkurze CERN</a:t>
            </a:r>
          </a:p>
        </p:txBody>
      </p:sp>
    </p:spTree>
    <p:extLst>
      <p:ext uri="{BB962C8B-B14F-4D97-AF65-F5344CB8AC3E}">
        <p14:creationId xmlns:p14="http://schemas.microsoft.com/office/powerpoint/2010/main" val="379676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Charakteristika předmětu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29A02E-AC0D-4EEA-9104-AEBAB04A0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582" y="1845734"/>
            <a:ext cx="9665795" cy="3959448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800" dirty="0"/>
              <a:t>Rozvoj logického myšlení, paměti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800" dirty="0"/>
              <a:t>Rozvoj abstraktního a analytického myšlení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800" dirty="0"/>
              <a:t>Rozvoj geometrické představivosti jak v rovině, tak v prostoru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800" dirty="0"/>
              <a:t>Osvojení si strategie řešení úloh a problémů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800" dirty="0"/>
              <a:t>Ovládnutí nástrojů potřebných pro vysokoškolské studium i pro běžný život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800" dirty="0"/>
              <a:t>Uplatnění ve všech oborech lidské činnosti, nejvíce však v informatice, fyzice, chemii, technice a ekonomii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BCA08-925E-429B-900A-A4215366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/>
              <a:t>Matematické vzdělávání zahrnuje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E59F6B-3EB6-4406-AA29-A098131CF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72748"/>
            <a:ext cx="10058400" cy="3696345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osvojování základních matematických pojmů,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vytváření zásoby matematických nástrojů,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rozvíjení zkušenosti s matematickým modelováním,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rozvíjení zkušenosti s řešením úloh a problémů,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provádění rozboru problémů,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zpřesňování vyjadřování a zdokonalování grafického projevu,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800" dirty="0"/>
              <a:t>rozvíjení logického myšlení a úsudku.</a:t>
            </a:r>
          </a:p>
          <a:p>
            <a:pPr lvl="0"/>
            <a:endParaRPr lang="cs-CZ" sz="2800" dirty="0"/>
          </a:p>
          <a:p>
            <a:pPr lvl="0"/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4116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5EFAD-89F4-47A9-84A9-9BBD6E31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Matematický seminář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CAD28E-6956-4E5D-904E-701FF8BD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564" y="1879290"/>
            <a:ext cx="9729831" cy="4387286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Od třetího ročníku mohou studenti navštěvovat dvouletý Matematický seminář 1, ve kterém je náplní předmětu prohloubení učiva 1.–4. ročníku čtyřletého studia a 5.–8. ročníku víceletého studia a dále výuka vybraných partií matematiky, které jsou obsaženy v profilové zkoušce z matematiky. Jedná se např. o tato témata: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400" dirty="0"/>
              <a:t>Komplexní čísla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400" dirty="0"/>
              <a:t>Náročnější úlohy z planimetrie a stereometrie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400" dirty="0"/>
              <a:t>Diferenciální a integrální počet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400" dirty="0"/>
              <a:t>Kombinatorika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400" dirty="0"/>
              <a:t>Pravděpodobnost</a:t>
            </a:r>
          </a:p>
          <a:p>
            <a:pPr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75792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F675-766A-4A85-A1FF-A49E715CA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Matematický seminář 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C76C1B-487D-4D52-984D-201433BFA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765" y="1862512"/>
            <a:ext cx="9761430" cy="402336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sz="2800" dirty="0"/>
              <a:t>V tomto jednoletém semináři je náplní předmětu prohloubení učiva 1.–4. ročníku čtyřletého studia a 5.–8. ročníku víceletého studia a dále příprava pro vykonání maturitní zkoušky z matematiky (státní či profilové) a příprava k přijímacím zkouškám na VŠ. Probíraná témata jsou např.: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600" dirty="0"/>
              <a:t>Matematická logika, množiny, důkazy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600" dirty="0"/>
              <a:t>Planimetrie a stereometrie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600" dirty="0"/>
              <a:t>Funkce a goniometrie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600" dirty="0"/>
              <a:t>Analytická geometrie, kuželosečky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600" dirty="0"/>
              <a:t>Kombinatorika, pravděpodobnost a posloupnosti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600" dirty="0"/>
              <a:t>Řešení úloh státní části MZ, řešení úloh k přijímacím zkouškám na VŠ</a:t>
            </a:r>
          </a:p>
          <a:p>
            <a:pPr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282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0B7D4-7EC6-44B6-9728-52C29DA8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976" y="263527"/>
            <a:ext cx="7644048" cy="1450757"/>
          </a:xfrm>
        </p:spPr>
        <p:txBody>
          <a:bodyPr/>
          <a:lstStyle/>
          <a:p>
            <a:pPr algn="ctr"/>
            <a:r>
              <a:rPr lang="cs-CZ" b="1" dirty="0"/>
              <a:t>Olympiády, soutěže, ...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E318B8-5A31-4EAD-AFE8-C63C3C86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020" y="1828956"/>
            <a:ext cx="9539960" cy="4303396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cs-CZ" sz="2400" dirty="0"/>
              <a:t>Studenti GVM se kromě výuky matematiky mohou zúčastňovat i matematických soutěží, např.:</a:t>
            </a:r>
          </a:p>
          <a:p>
            <a:pPr marL="201168" lvl="1" indent="0">
              <a:buNone/>
            </a:pP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Matematická olympiáda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Internetová matematická olympiáda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Pythagoriáda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Matematický klokan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Logická olympiáda</a:t>
            </a:r>
          </a:p>
          <a:p>
            <a:pPr lvl="1"/>
            <a:endParaRPr lang="cs-CZ" sz="2400" dirty="0"/>
          </a:p>
          <a:p>
            <a:pPr lvl="1"/>
            <a:endParaRPr lang="cs-CZ" sz="2400" dirty="0"/>
          </a:p>
          <a:p>
            <a:pPr marL="1371600" lvl="3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8687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0B7D4-7EC6-44B6-9728-52C29DA8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976" y="263528"/>
            <a:ext cx="7644048" cy="1154212"/>
          </a:xfrm>
        </p:spPr>
        <p:txBody>
          <a:bodyPr/>
          <a:lstStyle/>
          <a:p>
            <a:pPr algn="ctr"/>
            <a:r>
              <a:rPr lang="cs-CZ" b="1" dirty="0"/>
              <a:t>Diplomy a uznání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E318B8-5A31-4EAD-AFE8-C63C3C86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020" y="1828956"/>
            <a:ext cx="9539960" cy="4303396"/>
          </a:xfrm>
        </p:spPr>
        <p:txBody>
          <a:bodyPr>
            <a:normAutofit/>
          </a:bodyPr>
          <a:lstStyle/>
          <a:p>
            <a:pPr lvl="1"/>
            <a:endParaRPr lang="cs-CZ" sz="2400" dirty="0"/>
          </a:p>
          <a:p>
            <a:pPr lvl="1"/>
            <a:endParaRPr lang="cs-CZ" sz="2400" dirty="0"/>
          </a:p>
          <a:p>
            <a:pPr lvl="1"/>
            <a:endParaRPr lang="cs-CZ" sz="2400" dirty="0"/>
          </a:p>
          <a:p>
            <a:pPr marL="1371600" lvl="3" indent="0">
              <a:buNone/>
            </a:pPr>
            <a:endParaRPr lang="cs-CZ" sz="1800" dirty="0"/>
          </a:p>
        </p:txBody>
      </p:sp>
      <p:pic>
        <p:nvPicPr>
          <p:cNvPr id="1026" name="Picture 2" descr="https://www.gvm.cz/images/stories/o-studiu/komise/ma/diplom.jpg">
            <a:extLst>
              <a:ext uri="{FF2B5EF4-FFF2-40B4-BE49-F238E27FC236}">
                <a16:creationId xmlns:a16="http://schemas.microsoft.com/office/drawing/2014/main" id="{0D5309DB-8FEA-4755-B6BE-CC46C76A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96" y="1836234"/>
            <a:ext cx="3021463" cy="431067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5E1D2B-AE6A-4752-867C-85C2BD621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66" y="1836234"/>
            <a:ext cx="3293878" cy="4303396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A9D89CE-0446-4BF9-A1E2-B2E5B48D6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51" y="1828956"/>
            <a:ext cx="3155396" cy="4303396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025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3B198-AB5D-46B9-8CF8-2EA30CE9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2414"/>
          </a:xfrm>
        </p:spPr>
        <p:txBody>
          <a:bodyPr/>
          <a:lstStyle/>
          <a:p>
            <a:pPr algn="ctr"/>
            <a:r>
              <a:rPr lang="cs-CZ" b="1" dirty="0"/>
              <a:t>Diplomy, uznání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D19938F-DEE2-4A13-A3BB-AE2840C53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924" y="1888208"/>
            <a:ext cx="5690209" cy="402272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31B26EA-DF1E-4616-BFB1-EAD37FE8D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33" y="1888207"/>
            <a:ext cx="2983574" cy="40111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600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67B1B76-6AC4-4F8F-9182-6B1C1168F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16" y="1361113"/>
            <a:ext cx="6121167" cy="4590875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80448EB-73DA-4E56-AA7E-4334B49998E5}"/>
              </a:ext>
            </a:extLst>
          </p:cNvPr>
          <p:cNvSpPr txBox="1">
            <a:spLocks/>
          </p:cNvSpPr>
          <p:nvPr/>
        </p:nvSpPr>
        <p:spPr>
          <a:xfrm>
            <a:off x="1097280" y="286604"/>
            <a:ext cx="10058400" cy="1072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Návštěva expozic </a:t>
            </a:r>
            <a:r>
              <a:rPr lang="cs-CZ" b="1" dirty="0" err="1"/>
              <a:t>Microcosmos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606884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94E00"/>
      </a:accent1>
      <a:accent2>
        <a:srgbClr val="E94E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209</TotalTime>
  <Words>313</Words>
  <Application>Microsoft Office PowerPoint</Application>
  <PresentationFormat>Širokoúhlá obrazovka</PresentationFormat>
  <Paragraphs>49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Wingdings</vt:lpstr>
      <vt:lpstr>Retrospektiva</vt:lpstr>
      <vt:lpstr>Matematika</vt:lpstr>
      <vt:lpstr>Charakteristika předmětu</vt:lpstr>
      <vt:lpstr>Matematické vzdělávání zahrnuje</vt:lpstr>
      <vt:lpstr>Matematický seminář 1</vt:lpstr>
      <vt:lpstr>Matematický seminář 2</vt:lpstr>
      <vt:lpstr>Olympiády, soutěže, ...</vt:lpstr>
      <vt:lpstr>Diplomy a uznání</vt:lpstr>
      <vt:lpstr>Diplomy, uznání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Pavel Dvořák</cp:lastModifiedBy>
  <cp:revision>16</cp:revision>
  <dcterms:created xsi:type="dcterms:W3CDTF">2021-01-11T18:59:36Z</dcterms:created>
  <dcterms:modified xsi:type="dcterms:W3CDTF">2021-01-25T08:36:17Z</dcterms:modified>
</cp:coreProperties>
</file>