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86" r:id="rId4"/>
    <p:sldId id="271" r:id="rId5"/>
    <p:sldId id="262" r:id="rId6"/>
    <p:sldId id="274" r:id="rId7"/>
    <p:sldId id="287" r:id="rId8"/>
    <p:sldId id="288" r:id="rId9"/>
    <p:sldId id="257" r:id="rId10"/>
    <p:sldId id="289" r:id="rId11"/>
    <p:sldId id="259" r:id="rId12"/>
    <p:sldId id="290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61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37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83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60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39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42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8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26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31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13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14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20.1.2021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185584"/>
          </a:xfrm>
        </p:spPr>
        <p:txBody>
          <a:bodyPr>
            <a:normAutofit/>
          </a:bodyPr>
          <a:lstStyle/>
          <a:p>
            <a:r>
              <a:rPr lang="cs-CZ" sz="7200" b="1" dirty="0">
                <a:latin typeface="+mn-lt"/>
              </a:rPr>
              <a:t>Chemie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780185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00004">
            <a:extLst>
              <a:ext uri="{FF2B5EF4-FFF2-40B4-BE49-F238E27FC236}">
                <a16:creationId xmlns:a16="http://schemas.microsoft.com/office/drawing/2014/main" id="{7DC78A04-7E82-4D8E-AF90-D3AB652C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Obdélník 2">
            <a:extLst>
              <a:ext uri="{FF2B5EF4-FFF2-40B4-BE49-F238E27FC236}">
                <a16:creationId xmlns:a16="http://schemas.microsoft.com/office/drawing/2014/main" id="{E9BA3FAE-FBF3-4F5B-A73F-116495E8A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5240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cs-CZ" sz="3600"/>
              <a:t>Laboratoř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>
            <a:extLst>
              <a:ext uri="{FF2B5EF4-FFF2-40B4-BE49-F238E27FC236}">
                <a16:creationId xmlns:a16="http://schemas.microsoft.com/office/drawing/2014/main" id="{71C5550D-B418-4098-8E7B-45441EDDDB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10058400" cy="14493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Kabinet chemie</a:t>
            </a:r>
          </a:p>
        </p:txBody>
      </p:sp>
      <p:pic>
        <p:nvPicPr>
          <p:cNvPr id="3" name="Obrázek 2" descr="Obsah obrázku interiér, zeď, patro, místnost&#10;&#10;Popis byl vytvořen automaticky">
            <a:extLst>
              <a:ext uri="{FF2B5EF4-FFF2-40B4-BE49-F238E27FC236}">
                <a16:creationId xmlns:a16="http://schemas.microsoft.com/office/drawing/2014/main" id="{C0B556DE-AB33-4577-AE7B-9B9AAD24E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63" y="533400"/>
            <a:ext cx="7610763" cy="5708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 descr="Popis není dostupný.">
            <a:extLst>
              <a:ext uri="{FF2B5EF4-FFF2-40B4-BE49-F238E27FC236}">
                <a16:creationId xmlns:a16="http://schemas.microsoft.com/office/drawing/2014/main" id="{550D29AB-C061-40CE-8540-8ED824BC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28194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3">
            <a:extLst>
              <a:ext uri="{FF2B5EF4-FFF2-40B4-BE49-F238E27FC236}">
                <a16:creationId xmlns:a16="http://schemas.microsoft.com/office/drawing/2014/main" id="{EB88661C-D343-408A-8179-1B294A02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26670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4" descr="Popis není dostupný.">
            <a:extLst>
              <a:ext uri="{FF2B5EF4-FFF2-40B4-BE49-F238E27FC236}">
                <a16:creationId xmlns:a16="http://schemas.microsoft.com/office/drawing/2014/main" id="{28295245-4EB3-4C99-B540-AD5DD350B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66800"/>
            <a:ext cx="19050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délník 5">
            <a:extLst>
              <a:ext uri="{FF2B5EF4-FFF2-40B4-BE49-F238E27FC236}">
                <a16:creationId xmlns:a16="http://schemas.microsoft.com/office/drawing/2014/main" id="{FA67ACD5-5216-4630-ACD9-670080E74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257800"/>
            <a:ext cx="390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cs-CZ" sz="3200">
                <a:cs typeface="Tahoma" panose="020B0604030504040204" pitchFamily="34" charset="0"/>
              </a:rPr>
              <a:t>Z laboratorních prací</a:t>
            </a:r>
            <a:endParaRPr lang="cs-CZ" altLang="cs-CZ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DSC00008">
            <a:extLst>
              <a:ext uri="{FF2B5EF4-FFF2-40B4-BE49-F238E27FC236}">
                <a16:creationId xmlns:a16="http://schemas.microsoft.com/office/drawing/2014/main" id="{13BD5B75-BF7E-45E6-AC1A-E1869955A5B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1"/>
            <a:ext cx="4170061" cy="580519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9">
            <a:extLst>
              <a:ext uri="{FF2B5EF4-FFF2-40B4-BE49-F238E27FC236}">
                <a16:creationId xmlns:a16="http://schemas.microsoft.com/office/drawing/2014/main" id="{FA8E6335-FAFE-493A-87E9-91B9B4232D9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29400" y="1981200"/>
            <a:ext cx="3200400" cy="3581400"/>
          </a:xfrm>
        </p:spPr>
        <p:txBody>
          <a:bodyPr/>
          <a:lstStyle/>
          <a:p>
            <a:pPr eaLnBrk="1" hangingPunct="1"/>
            <a:r>
              <a:rPr lang="cs-CZ" altLang="cs-CZ" sz="2800"/>
              <a:t>Učebnice napsaná kolegou Jaroslavem Fikrem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obloha, budova&#10;&#10;Popis byl vytvořen automaticky">
            <a:extLst>
              <a:ext uri="{FF2B5EF4-FFF2-40B4-BE49-F238E27FC236}">
                <a16:creationId xmlns:a16="http://schemas.microsoft.com/office/drawing/2014/main" id="{EAB14FC3-F23F-48F0-A8A3-736D001F0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14" y="433474"/>
            <a:ext cx="7337571" cy="5503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8125D-DF3C-4973-9466-47403542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8600"/>
            <a:ext cx="10058400" cy="1295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Chemie – nižší gymnázium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E82458-59A6-479F-9D8E-23E27D3DF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006" y="1854123"/>
            <a:ext cx="9422514" cy="402336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sekunda – kvarta (2 hodiny týdně)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 se seznamují se základními chemickými látkami a postupy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Základy anorganické a organické chemie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Přírodní látky (cukry, tuky, bílkoviny)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Syntetické polymery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Laboratorní práce (základní laboratorní techniky)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endParaRPr lang="cs-CZ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DSC00009">
            <a:extLst>
              <a:ext uri="{FF2B5EF4-FFF2-40B4-BE49-F238E27FC236}">
                <a16:creationId xmlns:a16="http://schemas.microsoft.com/office/drawing/2014/main" id="{74C4740B-16E0-4B71-8B73-224A0A5026B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/>
          <a:stretch>
            <a:fillRect/>
          </a:stretch>
        </p:blipFill>
        <p:spPr>
          <a:xfrm>
            <a:off x="2057400" y="1266825"/>
            <a:ext cx="3048000" cy="4191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8" descr="DSC00010">
            <a:extLst>
              <a:ext uri="{FF2B5EF4-FFF2-40B4-BE49-F238E27FC236}">
                <a16:creationId xmlns:a16="http://schemas.microsoft.com/office/drawing/2014/main" id="{97EE7B90-0FC5-433D-9400-3420FD5E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66825"/>
            <a:ext cx="29718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616FF17-078A-43A3-893A-B8E426CFF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0842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Chemie - vyšší gymnázium</a:t>
            </a: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6932B24A-2FA7-4E68-8FF1-7867BF1E5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802" y="1854652"/>
            <a:ext cx="9506721" cy="43259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kvinta + sexta (2 hodiny týdně)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septima (2 hodiny týdně + 1 hodina laboratorních prací)</a:t>
            </a:r>
          </a:p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oktáva (1 hodina týdně) 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Základy obecné a fyzikální chemie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Anorganická chemie – periodická soustava prvků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Organická chemie 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Chemie přírodních látek a biochemie</a:t>
            </a:r>
          </a:p>
          <a:p>
            <a:pPr marL="91440" indent="-91440" eaLnBrk="1" fontAlgn="auto" hangingPunct="1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DE21ECF1-50BA-4285-99D1-B6984468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397375" cy="62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4A73441C-8C09-44A4-8499-6255AD91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5453"/>
          <a:stretch>
            <a:fillRect/>
          </a:stretch>
        </p:blipFill>
        <p:spPr bwMode="auto">
          <a:xfrm>
            <a:off x="4503738" y="287338"/>
            <a:ext cx="3657600" cy="59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5B76DB8-FDA7-4C61-B65F-B43022FA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69850"/>
            <a:ext cx="3733800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6C6E4-76D4-475E-9A5B-4A287D9D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1604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Semináře pro maturanty a zájemce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6ED466-66EB-4EC6-AD03-3844E6BC5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451" y="1979958"/>
            <a:ext cx="9615461" cy="402336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 mohou navštěvovat dvouletý seminář </a:t>
            </a:r>
            <a:r>
              <a:rPr lang="cs-CZ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Základy přírodních věd 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třetí ročník – zeměpis a biologie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čtvrtý ročník – chemie a fyzika</a:t>
            </a:r>
          </a:p>
          <a:p>
            <a:pPr marL="91440" indent="-91440" eaLnBrk="1" fontAlgn="auto" hangingPunct="1"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chemie se věnuje především výpočtům a laboratorním cvičením</a:t>
            </a:r>
          </a:p>
          <a:p>
            <a:pPr marL="91440" indent="-91440" eaLnBrk="1" fontAlgn="auto" hangingPunct="1">
              <a:defRPr/>
            </a:pP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defRPr/>
            </a:pP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defRPr/>
            </a:pP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eaLnBrk="1" fontAlgn="auto" hangingPunct="1">
              <a:defRPr/>
            </a:pP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591DD-1484-454B-A726-C4E6B21A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Chemický seminář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1B44511A-AAD1-4C21-8EB6-CCDE24896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3082"/>
            <a:ext cx="9414126" cy="3646011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Ve čtvrtém ročníku si mohou studenti zvolit Chemický seminář, který slouží především jako příprava k maturitě.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800" dirty="0"/>
              <a:t> rozšiřující učivo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800" dirty="0"/>
              <a:t> příprava k maturitě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00005">
            <a:extLst>
              <a:ext uri="{FF2B5EF4-FFF2-40B4-BE49-F238E27FC236}">
                <a16:creationId xmlns:a16="http://schemas.microsoft.com/office/drawing/2014/main" id="{EF3909D8-7138-41DA-B567-47A0B423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2860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76DD118E-FFBF-4E3B-B976-284BD8FE65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7463" y="457200"/>
            <a:ext cx="7924801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altLang="cs-CZ" sz="3200" b="1" dirty="0">
                <a:latin typeface="Tahoma" panose="020B0604030504040204" pitchFamily="34" charset="0"/>
                <a:cs typeface="Tahoma" panose="020B0604030504040204" pitchFamily="34" charset="0"/>
              </a:rPr>
              <a:t>   Učebna chemie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theme/theme1.xml><?xml version="1.0" encoding="utf-8"?>
<a:theme xmlns:a="http://schemas.openxmlformats.org/drawingml/2006/main" name="Retrospektiva">
  <a:themeElements>
    <a:clrScheme name="Vlastní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94E00"/>
      </a:accent1>
      <a:accent2>
        <a:srgbClr val="E94E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232</TotalTime>
  <Words>186</Words>
  <Application>Microsoft Office PowerPoint</Application>
  <PresentationFormat>Širokoúhlá obrazovka</PresentationFormat>
  <Paragraphs>35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Tahoma</vt:lpstr>
      <vt:lpstr>Wingdings</vt:lpstr>
      <vt:lpstr>Retrospektiva</vt:lpstr>
      <vt:lpstr>Chemie</vt:lpstr>
      <vt:lpstr>Prezentace aplikace PowerPoint</vt:lpstr>
      <vt:lpstr>Chemie – nižší gymnázium</vt:lpstr>
      <vt:lpstr>Prezentace aplikace PowerPoint</vt:lpstr>
      <vt:lpstr>Chemie - vyšší gymnázium</vt:lpstr>
      <vt:lpstr>Prezentace aplikace PowerPoint</vt:lpstr>
      <vt:lpstr>Semináře pro maturanty a zájemce</vt:lpstr>
      <vt:lpstr>Chemický seminář</vt:lpstr>
      <vt:lpstr>   Učebna chemie</vt:lpstr>
      <vt:lpstr>Prezentace aplikace PowerPoint</vt:lpstr>
      <vt:lpstr>  Kabinet chemie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Pavel Dvořák</cp:lastModifiedBy>
  <cp:revision>22</cp:revision>
  <dcterms:created xsi:type="dcterms:W3CDTF">2021-01-11T18:59:36Z</dcterms:created>
  <dcterms:modified xsi:type="dcterms:W3CDTF">2021-01-20T10:04:45Z</dcterms:modified>
</cp:coreProperties>
</file>